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94" autoAdjust="0"/>
    <p:restoredTop sz="94660"/>
  </p:normalViewPr>
  <p:slideViewPr>
    <p:cSldViewPr>
      <p:cViewPr varScale="1">
        <p:scale>
          <a:sx n="110" d="100"/>
          <a:sy n="110" d="100"/>
        </p:scale>
        <p:origin x="1908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4"/>
          <c:dPt>
            <c:idx val="0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8196857799939734"/>
                  <c:y val="-0.2247345461102595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新規</a:t>
                    </a:r>
                    <a:r>
                      <a:rPr lang="ja-JP" altLang="en-US" dirty="0"/>
                      <a:t>学卒者</a:t>
                    </a:r>
                    <a:r>
                      <a:rPr lang="ja-JP" altLang="en-US" dirty="0" smtClean="0"/>
                      <a:t>の</a:t>
                    </a:r>
                  </a:p>
                  <a:p>
                    <a:r>
                      <a:rPr lang="ja-JP" altLang="en-US" dirty="0" smtClean="0"/>
                      <a:t>採用</a:t>
                    </a:r>
                    <a:r>
                      <a:rPr lang="ja-JP" altLang="en-US" dirty="0"/>
                      <a:t>なし
</a:t>
                    </a:r>
                    <a:r>
                      <a:rPr lang="en-US" altLang="ja-JP" dirty="0" smtClean="0"/>
                      <a:t>64.9%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997565966560587E-2"/>
                  <c:y val="0.1602687251046673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増額
</a:t>
                    </a:r>
                    <a:r>
                      <a:rPr lang="en-US" altLang="ja-JP" sz="900" dirty="0" smtClean="0"/>
                      <a:t>(33.4%)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393451078947814E-2"/>
                  <c:y val="-4.793659160210930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据置き
</a:t>
                    </a:r>
                    <a:r>
                      <a:rPr lang="en-US" altLang="ja-JP" sz="900" dirty="0" smtClean="0"/>
                      <a:t>(66.6%)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158461704974077E-2"/>
                  <c:y val="-4.1009244938863976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</a:t>
                    </a:r>
                    <a:r>
                      <a:rPr lang="ja-JP" altLang="en-US" sz="900" dirty="0" smtClean="0"/>
                      <a:t>減額</a:t>
                    </a:r>
                  </a:p>
                  <a:p>
                    <a:r>
                      <a:rPr lang="en-US" altLang="ja-JP" sz="900" dirty="0" smtClean="0"/>
                      <a:t>(0.0%)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0239475416743496"/>
                  <c:y val="8.662929856032859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0562926289732259E-2"/>
                  <c:y val="7.47270801816099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9349116477497146E-2"/>
                  <c:y val="-0.1093705361709762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0.64900000000000002</c:v>
                </c:pt>
                <c:pt idx="1">
                  <c:v>0.117234</c:v>
                </c:pt>
                <c:pt idx="2">
                  <c:v>0.233766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explosion val="14"/>
          </c:dPt>
          <c:dPt>
            <c:idx val="1"/>
            <c:bubble3D val="0"/>
            <c:explosion val="1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4968192865686392"/>
                  <c:y val="-0.2064574521180022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新規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学卒者</a:t>
                    </a:r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の</a:t>
                    </a:r>
                  </a:p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採用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なし
</a:t>
                    </a:r>
                    <a:r>
                      <a:rPr lang="en-US" altLang="ja-JP" baseline="0" dirty="0" smtClean="0">
                        <a:latin typeface="+mn-lt"/>
                        <a:ea typeface="+mn-ea"/>
                      </a:rPr>
                      <a:t>69.5%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845342800059222E-2"/>
                  <c:y val="0.15418701559094791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増額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(41.1%)</a:t>
                    </a:r>
                    <a:endParaRPr lang="ja-JP" altLang="en-US" sz="1000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971607202569742E-2"/>
                  <c:y val="-2.7384576972958728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+mn-ea"/>
                        <a:ea typeface="+mn-ea"/>
                      </a:rPr>
                      <a:t>据置き
</a:t>
                    </a:r>
                    <a:r>
                      <a:rPr lang="en-US" altLang="ja-JP" sz="900" baseline="0" dirty="0" smtClean="0">
                        <a:latin typeface="+mn-lt"/>
                        <a:ea typeface="+mn-ea"/>
                      </a:rPr>
                      <a:t>(58.9%)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266885479344493E-2"/>
                  <c:y val="-1.290949108833499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減額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(0.0%)</a:t>
                    </a:r>
                    <a:endParaRPr lang="ja-JP" altLang="en-US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0239475416743502"/>
                  <c:y val="8.66292985603285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5316857500149348E-3"/>
                  <c:y val="0.104087053617871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1253976906881799"/>
                  <c:y val="-6.82664410337501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0.69499999999999995</c:v>
                </c:pt>
                <c:pt idx="1">
                  <c:v>0.12535499999999999</c:v>
                </c:pt>
                <c:pt idx="2">
                  <c:v>0.179645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0.37752</cdr:x>
      <cdr:y>0.33223</cdr:y>
    </cdr:from>
    <cdr:to>
      <cdr:x>0.51759</cdr:x>
      <cdr:y>0.44876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1712640" y="1437109"/>
          <a:ext cx="63538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0.1553</cdr:x>
      <cdr:y>0.29894</cdr:y>
    </cdr:from>
    <cdr:to>
      <cdr:x>0.45689</cdr:x>
      <cdr:y>0.39882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704528" y="1293093"/>
          <a:ext cx="1368164" cy="4320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ja-JP" altLang="en-US" sz="900" dirty="0" smtClean="0"/>
            <a:t>新規学卒者の採用あり　　　　</a:t>
          </a:r>
          <a:r>
            <a:rPr lang="en-US" altLang="ja-JP" sz="900" dirty="0" smtClean="0"/>
            <a:t>35.1%</a:t>
          </a:r>
          <a:endParaRPr lang="ja-JP" altLang="en-US" sz="9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0.49544</cdr:x>
      <cdr:y>0.2296</cdr:y>
    </cdr:from>
    <cdr:to>
      <cdr:x>0.49544</cdr:x>
      <cdr:y>0.2296</cdr:y>
    </cdr:to>
    <cdr:cxnSp macro="">
      <cdr:nvCxnSpPr>
        <cdr:cNvPr id="5" name="直線コネクタ 4"/>
        <cdr:cNvCxnSpPr/>
      </cdr:nvCxnSpPr>
      <cdr:spPr>
        <a:xfrm xmlns:a="http://schemas.openxmlformats.org/drawingml/2006/main">
          <a:off x="2382552" y="1060375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⑤</a:t>
            </a:r>
            <a:r>
              <a:rPr lang="ja-JP" altLang="en-US" sz="2000" b="1" smtClean="0">
                <a:ea typeface="ＭＳ ゴシック" pitchFamily="49" charset="-128"/>
              </a:rPr>
              <a:t>初任給</a:t>
            </a:r>
            <a:r>
              <a:rPr lang="ja-JP" altLang="en-US" sz="2000" b="1" dirty="0" smtClean="0">
                <a:ea typeface="ＭＳ ゴシック" pitchFamily="49" charset="-128"/>
              </a:rPr>
              <a:t>の改定の状況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1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5752703"/>
              </p:ext>
            </p:extLst>
          </p:nvPr>
        </p:nvGraphicFramePr>
        <p:xfrm>
          <a:off x="0" y="1271811"/>
          <a:ext cx="4536503" cy="4325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511375" y="6012199"/>
            <a:ext cx="54745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　（　）の割合は、「新規学卒者の採用あり」の事業所を</a:t>
            </a:r>
            <a:r>
              <a:rPr lang="en-US" altLang="ja-JP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100</a:t>
            </a: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とした割合です。</a:t>
            </a:r>
          </a:p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</a:t>
            </a:r>
            <a:endParaRPr kumimoji="1" lang="ja-JP" altLang="en-US" sz="11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86389" y="96098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大学卒</a:t>
            </a:r>
            <a:endParaRPr kumimoji="1" lang="ja-JP" altLang="en-US" sz="1400" dirty="0"/>
          </a:p>
        </p:txBody>
      </p:sp>
      <p:graphicFrame>
        <p:nvGraphicFramePr>
          <p:cNvPr id="9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2689575"/>
              </p:ext>
            </p:extLst>
          </p:nvPr>
        </p:nvGraphicFramePr>
        <p:xfrm>
          <a:off x="4946712" y="1216497"/>
          <a:ext cx="4808984" cy="4618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113240" y="90872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高校卒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47255" y="2636912"/>
            <a:ext cx="1296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新規学卒者の採用あり</a:t>
            </a:r>
            <a:endParaRPr kumimoji="1" lang="en-US" altLang="ja-JP" sz="900" dirty="0" smtClean="0"/>
          </a:p>
          <a:p>
            <a:pPr algn="ctr"/>
            <a:r>
              <a:rPr lang="en-US" altLang="ja-JP" sz="900" dirty="0" smtClean="0"/>
              <a:t>30.5%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35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105</cp:revision>
  <cp:lastPrinted>2016-09-26T07:46:19Z</cp:lastPrinted>
  <dcterms:created xsi:type="dcterms:W3CDTF">2013-02-06T02:17:09Z</dcterms:created>
  <dcterms:modified xsi:type="dcterms:W3CDTF">2021-09-27T02:39:09Z</dcterms:modified>
</cp:coreProperties>
</file>