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380" y="10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70027463242255"/>
          <c:y val="0.23373173716820927"/>
          <c:w val="0.74577964994983359"/>
          <c:h val="0.6447705193911114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Lbls>
            <c:dLbl>
              <c:idx val="0"/>
              <c:layout>
                <c:manualLayout>
                  <c:x val="0.14750344617682293"/>
                  <c:y val="-3.9448099135623041E-2"/>
                </c:manualLayout>
              </c:layout>
              <c:tx>
                <c:rich>
                  <a:bodyPr/>
                  <a:lstStyle/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zh-TW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鉱業</a:t>
                    </a:r>
                    <a:r>
                      <a:rPr lang="en-US" altLang="zh-TW" sz="800" dirty="0">
                        <a:latin typeface="ＭＳ Ｐゴシック" pitchFamily="50" charset="-128"/>
                        <a:ea typeface="ＭＳ Ｐゴシック" pitchFamily="50" charset="-128"/>
                      </a:rPr>
                      <a:t>,</a:t>
                    </a:r>
                    <a:r>
                      <a:rPr lang="zh-TW" altLang="en-US" sz="800" dirty="0">
                        <a:latin typeface="ＭＳ Ｐゴシック" pitchFamily="50" charset="-128"/>
                        <a:ea typeface="ＭＳ Ｐゴシック" pitchFamily="50" charset="-128"/>
                      </a:rPr>
                      <a:t>採石業</a:t>
                    </a:r>
                    <a:r>
                      <a:rPr lang="en-US" altLang="zh-TW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,</a:t>
                    </a:r>
                  </a:p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zh-TW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砂利</a:t>
                    </a:r>
                    <a:r>
                      <a:rPr lang="zh-TW" altLang="en-US" sz="800" dirty="0">
                        <a:latin typeface="ＭＳ Ｐゴシック" pitchFamily="50" charset="-128"/>
                        <a:ea typeface="ＭＳ Ｐゴシック" pitchFamily="50" charset="-128"/>
                      </a:rPr>
                      <a:t>採取業</a:t>
                    </a:r>
                    <a:r>
                      <a:rPr lang="zh-TW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、</a:t>
                    </a:r>
                  </a:p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zh-TW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建設業　</a:t>
                    </a:r>
                    <a:r>
                      <a:rPr lang="en-US" altLang="zh-TW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6</a:t>
                    </a:r>
                    <a:endParaRPr lang="zh-TW" altLang="en-US" sz="800" dirty="0">
                      <a:latin typeface="ＭＳ Ｐゴシック" pitchFamily="50" charset="-128"/>
                      <a:ea typeface="ＭＳ Ｐゴシック" pitchFamily="50" charset="-128"/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5357384904772269E-2"/>
                  <c:y val="2.6569073663275454E-2"/>
                </c:manualLayout>
              </c:layout>
              <c:tx>
                <c:rich>
                  <a:bodyPr/>
                  <a:lstStyle/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ja-JP" altLang="en-US" sz="800" dirty="0" smtClean="0">
                        <a:latin typeface="+mn-ea"/>
                        <a:ea typeface="+mn-ea"/>
                      </a:rPr>
                      <a:t>製</a:t>
                    </a:r>
                    <a:r>
                      <a:rPr lang="ja-JP" altLang="en-US" sz="800" dirty="0" smtClean="0"/>
                      <a:t>造業　</a:t>
                    </a:r>
                    <a:r>
                      <a:rPr lang="en-US" altLang="ja-JP" sz="800" dirty="0" smtClean="0"/>
                      <a:t>83</a:t>
                    </a:r>
                    <a:endParaRPr lang="ja-JP" altLang="en-US" sz="800" dirty="0"/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3037271795851844E-2"/>
                  <c:y val="2.9530138453300697E-2"/>
                </c:manualLayout>
              </c:layout>
              <c:tx>
                <c:rich>
                  <a:bodyPr/>
                  <a:lstStyle/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ja-JP" altLang="en-US" sz="800" dirty="0">
                        <a:latin typeface="+mn-ea"/>
                        <a:ea typeface="+mn-ea"/>
                      </a:rPr>
                      <a:t>電</a:t>
                    </a:r>
                    <a:r>
                      <a:rPr lang="ja-JP" altLang="en-US" sz="800" dirty="0">
                        <a:latin typeface="ＭＳ Ｐゴシック" pitchFamily="50" charset="-128"/>
                        <a:ea typeface="ＭＳ Ｐゴシック" pitchFamily="50" charset="-128"/>
                      </a:rPr>
                      <a:t>気・ガス・熱供給・水道業</a:t>
                    </a:r>
                    <a:r>
                      <a:rPr lang="ja-JP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、</a:t>
                    </a:r>
                  </a:p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ja-JP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情報</a:t>
                    </a:r>
                    <a:r>
                      <a:rPr lang="ja-JP" altLang="en-US" sz="800" dirty="0">
                        <a:latin typeface="ＭＳ Ｐゴシック" pitchFamily="50" charset="-128"/>
                        <a:ea typeface="ＭＳ Ｐゴシック" pitchFamily="50" charset="-128"/>
                      </a:rPr>
                      <a:t>通信業</a:t>
                    </a:r>
                    <a:r>
                      <a:rPr lang="ja-JP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、</a:t>
                    </a:r>
                  </a:p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ja-JP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運輸業</a:t>
                    </a:r>
                    <a:r>
                      <a:rPr lang="en-US" altLang="ja-JP" sz="800" dirty="0">
                        <a:latin typeface="ＭＳ Ｐゴシック" pitchFamily="50" charset="-128"/>
                        <a:ea typeface="ＭＳ Ｐゴシック" pitchFamily="50" charset="-128"/>
                      </a:rPr>
                      <a:t>,</a:t>
                    </a:r>
                    <a:r>
                      <a:rPr lang="ja-JP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郵便業　</a:t>
                    </a:r>
                    <a:r>
                      <a:rPr lang="en-US" altLang="ja-JP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4</a:t>
                    </a:r>
                    <a:endParaRPr lang="ja-JP" altLang="en-US" sz="800" dirty="0">
                      <a:latin typeface="ＭＳ Ｐゴシック" pitchFamily="50" charset="-128"/>
                      <a:ea typeface="ＭＳ Ｐゴシック" pitchFamily="50" charset="-128"/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4274285592945784E-3"/>
                  <c:y val="-9.7525051633137003E-2"/>
                </c:manualLayout>
              </c:layout>
              <c:tx>
                <c:rich>
                  <a:bodyPr/>
                  <a:lstStyle/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zh-TW" altLang="en-US" sz="800" b="0" dirty="0">
                        <a:latin typeface="ＭＳ Ｐゴシック" pitchFamily="50" charset="-128"/>
                        <a:ea typeface="ＭＳ Ｐゴシック" pitchFamily="50" charset="-128"/>
                      </a:rPr>
                      <a:t>卸売業</a:t>
                    </a:r>
                    <a:r>
                      <a:rPr lang="en-US" altLang="zh-TW" sz="800" b="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,</a:t>
                    </a:r>
                  </a:p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zh-TW" altLang="en-US" sz="800" b="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小売業　</a:t>
                    </a:r>
                    <a:r>
                      <a:rPr lang="en-US" altLang="zh-TW" sz="800" b="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1</a:t>
                    </a:r>
                    <a:endParaRPr lang="zh-TW" altLang="en-US" sz="800" b="0" dirty="0">
                      <a:latin typeface="ＭＳ Ｐゴシック" pitchFamily="50" charset="-128"/>
                      <a:ea typeface="ＭＳ Ｐゴシック" pitchFamily="50" charset="-128"/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9.0421442209516936E-2"/>
                  <c:y val="-0.24702707871184884"/>
                </c:manualLayout>
              </c:layout>
              <c:tx>
                <c:rich>
                  <a:bodyPr/>
                  <a:lstStyle/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zh-TW" altLang="en-US" sz="800" b="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金融業</a:t>
                    </a:r>
                    <a:r>
                      <a:rPr lang="en-US" altLang="zh-TW" sz="800" b="0" dirty="0">
                        <a:latin typeface="ＭＳ Ｐゴシック" pitchFamily="50" charset="-128"/>
                        <a:ea typeface="ＭＳ Ｐゴシック" pitchFamily="50" charset="-128"/>
                      </a:rPr>
                      <a:t>,</a:t>
                    </a:r>
                    <a:r>
                      <a:rPr lang="zh-TW" altLang="en-US" sz="800" b="0" dirty="0">
                        <a:latin typeface="ＭＳ Ｐゴシック" pitchFamily="50" charset="-128"/>
                        <a:ea typeface="ＭＳ Ｐゴシック" pitchFamily="50" charset="-128"/>
                      </a:rPr>
                      <a:t>保険業</a:t>
                    </a:r>
                    <a:r>
                      <a:rPr lang="zh-TW" altLang="en-US" sz="800" b="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、</a:t>
                    </a:r>
                  </a:p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zh-TW" altLang="en-US" sz="800" b="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不動</a:t>
                    </a:r>
                    <a:r>
                      <a:rPr lang="zh-TW" altLang="en-US" sz="800" b="0" dirty="0">
                        <a:latin typeface="ＭＳ Ｐゴシック" pitchFamily="50" charset="-128"/>
                        <a:ea typeface="ＭＳ Ｐゴシック" pitchFamily="50" charset="-128"/>
                      </a:rPr>
                      <a:t>産業</a:t>
                    </a:r>
                    <a:r>
                      <a:rPr lang="en-US" altLang="zh-TW" sz="800" b="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,</a:t>
                    </a:r>
                  </a:p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zh-TW" altLang="en-US" sz="800" b="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物品賃貸業　</a:t>
                    </a:r>
                    <a:r>
                      <a:rPr lang="en-US" altLang="zh-TW" sz="800" b="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2</a:t>
                    </a:r>
                    <a:endParaRPr lang="zh-TW" altLang="en-US" sz="800" b="0" dirty="0">
                      <a:latin typeface="ＭＳ Ｐゴシック" pitchFamily="50" charset="-128"/>
                      <a:ea typeface="ＭＳ Ｐゴシック" pitchFamily="50" charset="-128"/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2158410440986766"/>
                  <c:y val="-7.8556375736250281E-2"/>
                </c:manualLayout>
              </c:layout>
              <c:tx>
                <c:rich>
                  <a:bodyPr/>
                  <a:lstStyle/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ja-JP" altLang="en-US" sz="800" dirty="0">
                        <a:latin typeface="+mn-ea"/>
                        <a:ea typeface="+mn-ea"/>
                      </a:rPr>
                      <a:t>教</a:t>
                    </a:r>
                    <a:r>
                      <a:rPr lang="ja-JP" altLang="en-US" sz="800" dirty="0">
                        <a:latin typeface="ＭＳ Ｐゴシック" pitchFamily="50" charset="-128"/>
                        <a:ea typeface="ＭＳ Ｐゴシック" pitchFamily="50" charset="-128"/>
                      </a:rPr>
                      <a:t>育</a:t>
                    </a:r>
                    <a:r>
                      <a:rPr lang="en-US" altLang="ja-JP" sz="800" dirty="0">
                        <a:latin typeface="ＭＳ Ｐゴシック" pitchFamily="50" charset="-128"/>
                        <a:ea typeface="ＭＳ Ｐゴシック" pitchFamily="50" charset="-128"/>
                      </a:rPr>
                      <a:t>,</a:t>
                    </a:r>
                    <a:r>
                      <a:rPr lang="ja-JP" altLang="en-US" sz="800" dirty="0">
                        <a:latin typeface="ＭＳ Ｐゴシック" pitchFamily="50" charset="-128"/>
                        <a:ea typeface="ＭＳ Ｐゴシック" pitchFamily="50" charset="-128"/>
                      </a:rPr>
                      <a:t>学習支援業、医療</a:t>
                    </a:r>
                    <a:r>
                      <a:rPr lang="en-US" altLang="ja-JP" sz="800" dirty="0">
                        <a:latin typeface="ＭＳ Ｐゴシック" pitchFamily="50" charset="-128"/>
                        <a:ea typeface="ＭＳ Ｐゴシック" pitchFamily="50" charset="-128"/>
                      </a:rPr>
                      <a:t>,</a:t>
                    </a:r>
                    <a:r>
                      <a:rPr lang="ja-JP" altLang="en-US" sz="800" dirty="0">
                        <a:latin typeface="ＭＳ Ｐゴシック" pitchFamily="50" charset="-128"/>
                        <a:ea typeface="ＭＳ Ｐゴシック" pitchFamily="50" charset="-128"/>
                      </a:rPr>
                      <a:t>福祉</a:t>
                    </a:r>
                    <a:r>
                      <a:rPr lang="ja-JP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、</a:t>
                    </a:r>
                  </a:p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ja-JP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サービス業　</a:t>
                    </a:r>
                    <a:r>
                      <a:rPr lang="en-US" altLang="ja-JP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21</a:t>
                    </a:r>
                    <a:endParaRPr lang="ja-JP" altLang="en-US" sz="800" dirty="0">
                      <a:latin typeface="ＭＳ Ｐゴシック" pitchFamily="50" charset="-128"/>
                      <a:ea typeface="ＭＳ Ｐゴシック" pitchFamily="50" charset="-128"/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+mn-ea"/>
                    <a:ea typeface="+mn-ea"/>
                  </a:defRPr>
                </a:pPr>
                <a:endParaRPr lang="ja-JP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6"/>
                <c:pt idx="0">
                  <c:v>鉱業,採石業,砂利採取業、建設業</c:v>
                </c:pt>
                <c:pt idx="1">
                  <c:v>製造業</c:v>
                </c:pt>
                <c:pt idx="2">
                  <c:v>電気・ガス・熱供給・水道業、情報通信業、運輸業,郵便業</c:v>
                </c:pt>
                <c:pt idx="3">
                  <c:v>卸売業,小売業</c:v>
                </c:pt>
                <c:pt idx="4">
                  <c:v>金融業,保険業、不動産業,物品賃貸業</c:v>
                </c:pt>
                <c:pt idx="5">
                  <c:v>教育,学習支援業、医療,福祉、サービス業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6</c:v>
                </c:pt>
                <c:pt idx="1">
                  <c:v>83</c:v>
                </c:pt>
                <c:pt idx="2">
                  <c:v>4</c:v>
                </c:pt>
                <c:pt idx="3">
                  <c:v>1</c:v>
                </c:pt>
                <c:pt idx="4">
                  <c:v>2</c:v>
                </c:pt>
                <c:pt idx="5">
                  <c:v>21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 10"/>
          <p:cNvSpPr/>
          <p:nvPr/>
        </p:nvSpPr>
        <p:spPr>
          <a:xfrm>
            <a:off x="388367" y="896020"/>
            <a:ext cx="9101137" cy="660772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 sz="1000"/>
            </a:pP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令和３年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職種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別民間給与実態調査では、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130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事業所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に対して実地調査を行いました。その結果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、調査</a:t>
            </a:r>
            <a:r>
              <a:rPr lang="ja-JP" altLang="en-US" sz="1200" dirty="0">
                <a:solidFill>
                  <a:schemeClr val="tx1"/>
                </a:solidFill>
                <a:latin typeface="ＭＳ ゴシック"/>
                <a:ea typeface="ＭＳ ゴシック"/>
              </a:rPr>
              <a:t>不能の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事業所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1</a:t>
            </a:r>
            <a:r>
              <a:rPr lang="en-US" altLang="ja-JP" sz="1200" dirty="0">
                <a:solidFill>
                  <a:schemeClr val="tx1"/>
                </a:solidFill>
                <a:latin typeface="ＭＳ ゴシック"/>
                <a:ea typeface="ＭＳ ゴシック"/>
              </a:rPr>
              <a:t>3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所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を除いた、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117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事業所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について調査を完結することができました。</a:t>
            </a:r>
            <a:endParaRPr lang="en-US" altLang="ja-JP" sz="1200" dirty="0" smtClean="0">
              <a:solidFill>
                <a:schemeClr val="tx1"/>
              </a:solidFill>
              <a:latin typeface="ＭＳ ゴシック"/>
              <a:ea typeface="ＭＳ ゴシック"/>
            </a:endParaRPr>
          </a:p>
          <a:p>
            <a:pPr>
              <a:defRPr sz="1000"/>
            </a:pP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　調査の完結した事業所は、下記のとおりです。</a:t>
            </a:r>
          </a:p>
        </p:txBody>
      </p:sp>
      <p:sp>
        <p:nvSpPr>
          <p:cNvPr id="6" name="AutoShape 54"/>
          <p:cNvSpPr>
            <a:spLocks noChangeArrowheads="1"/>
          </p:cNvSpPr>
          <p:nvPr/>
        </p:nvSpPr>
        <p:spPr bwMode="auto">
          <a:xfrm>
            <a:off x="1822748" y="178014"/>
            <a:ext cx="6247928" cy="44267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B0F0"/>
              </a:gs>
              <a:gs pos="50000">
                <a:srgbClr val="FFFFFF"/>
              </a:gs>
              <a:gs pos="100000">
                <a:srgbClr val="00B0F0"/>
              </a:gs>
            </a:gsLst>
            <a:lin ang="5400000" scaled="1"/>
          </a:gradFill>
          <a:ln w="38100" cmpd="dbl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000" b="1" dirty="0" smtClean="0">
                <a:ea typeface="ＭＳ ゴシック" pitchFamily="49" charset="-128"/>
              </a:rPr>
              <a:t>②産業別調査事業所数</a:t>
            </a:r>
            <a:endParaRPr lang="ja-JP" altLang="en-US" sz="2000" b="1" dirty="0">
              <a:ea typeface="ＭＳ ゴシック" pitchFamily="49" charset="-128"/>
            </a:endParaRPr>
          </a:p>
        </p:txBody>
      </p:sp>
      <p:graphicFrame>
        <p:nvGraphicFramePr>
          <p:cNvPr id="16" name="コンテンツ プレースホルダ 1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1506430"/>
              </p:ext>
            </p:extLst>
          </p:nvPr>
        </p:nvGraphicFramePr>
        <p:xfrm>
          <a:off x="-437728" y="1503060"/>
          <a:ext cx="4520952" cy="52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コンテンツ プレースホルダ 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77583076"/>
              </p:ext>
            </p:extLst>
          </p:nvPr>
        </p:nvGraphicFramePr>
        <p:xfrm>
          <a:off x="4448944" y="2151956"/>
          <a:ext cx="5292534" cy="4188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000"/>
                <a:gridCol w="678089"/>
                <a:gridCol w="678089"/>
                <a:gridCol w="678089"/>
                <a:gridCol w="678089"/>
                <a:gridCol w="678089"/>
                <a:gridCol w="678089"/>
              </a:tblGrid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規模計</a:t>
                      </a:r>
                      <a:endParaRPr lang="ja-JP" altLang="en-US" sz="900" b="0" i="0" u="none" strike="noStrike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3,000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人以上</a:t>
                      </a:r>
                      <a:endParaRPr lang="ja-JP" altLang="en-US" sz="900" b="0" i="0" u="none" strike="noStrike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1,000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人以上</a:t>
                      </a:r>
                      <a:br>
                        <a:rPr lang="ja-JP" altLang="en-US" sz="900" u="none" strike="noStrike" dirty="0">
                          <a:latin typeface="+mn-ea"/>
                          <a:ea typeface="+mn-ea"/>
                        </a:rPr>
                      </a:br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3,000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人未満</a:t>
                      </a:r>
                      <a:endParaRPr lang="ja-JP" altLang="en-US" sz="900" b="0" i="0" u="none" strike="noStrike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500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人以上</a:t>
                      </a:r>
                      <a:br>
                        <a:rPr lang="ja-JP" altLang="en-US" sz="900" u="none" strike="noStrike" dirty="0">
                          <a:latin typeface="+mn-ea"/>
                          <a:ea typeface="+mn-ea"/>
                        </a:rPr>
                      </a:br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1,000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人未満</a:t>
                      </a:r>
                      <a:endParaRPr lang="ja-JP" altLang="en-US" sz="900" b="0" i="0" u="none" strike="noStrike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100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人以上</a:t>
                      </a:r>
                      <a:br>
                        <a:rPr lang="ja-JP" altLang="en-US" sz="900" u="none" strike="noStrike" dirty="0">
                          <a:latin typeface="+mn-ea"/>
                          <a:ea typeface="+mn-ea"/>
                        </a:rPr>
                      </a:br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500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人未満</a:t>
                      </a:r>
                      <a:endParaRPr lang="ja-JP" altLang="en-US" sz="900" b="0" i="0" u="none" strike="noStrike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100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人未満</a:t>
                      </a:r>
                      <a:endParaRPr lang="ja-JP" altLang="en-US" sz="900" b="0" i="0" u="none" strike="noStrike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44056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産業計</a:t>
                      </a:r>
                      <a:endParaRPr kumimoji="1" lang="en-US" altLang="ja-JP" sz="90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900" dirty="0" smtClean="0"/>
                        <a:t>事業所</a:t>
                      </a:r>
                      <a:endParaRPr lang="ja-JP" altLang="en-US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事業所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事業所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事業所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事業所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事業所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117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19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15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12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54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17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90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鉱業</a:t>
                      </a:r>
                      <a:r>
                        <a:rPr kumimoji="1" lang="en-US" altLang="zh-TW" sz="90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zh-TW" altLang="en-US" sz="90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採石業</a:t>
                      </a:r>
                      <a:r>
                        <a:rPr kumimoji="1" lang="en-US" altLang="zh-TW" sz="90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</a:p>
                    <a:p>
                      <a:pPr algn="l"/>
                      <a:r>
                        <a:rPr kumimoji="1" lang="zh-TW" altLang="en-US" sz="90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砂利採取業、建設業</a:t>
                      </a:r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6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製造業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83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9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12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9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40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13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電気・ガス・熱供給・</a:t>
                      </a:r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水道業、情報通信業、運輸業</a:t>
                      </a:r>
                      <a:r>
                        <a:rPr kumimoji="1" lang="en-US" altLang="zh-TW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郵便業</a:t>
                      </a:r>
                      <a:endParaRPr kumimoji="1" lang="ja-JP" altLang="en-US" sz="9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卸売業</a:t>
                      </a:r>
                      <a:r>
                        <a:rPr kumimoji="1" lang="en-US" altLang="zh-TW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小売業</a:t>
                      </a:r>
                      <a:endParaRPr kumimoji="1" lang="ja-JP" altLang="en-US" sz="9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金融業</a:t>
                      </a:r>
                      <a:r>
                        <a:rPr kumimoji="1" lang="en-US" altLang="zh-TW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保険業</a:t>
                      </a:r>
                      <a:r>
                        <a:rPr kumimoji="1" lang="ja-JP" altLang="en-US" sz="900" dirty="0" err="1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、</a:t>
                      </a:r>
                      <a:endParaRPr kumimoji="1" lang="en-US" altLang="ja-JP" sz="900" dirty="0" smtClean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algn="l"/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不動産業</a:t>
                      </a:r>
                      <a:r>
                        <a:rPr kumimoji="1" lang="en-US" altLang="zh-TW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</a:p>
                    <a:p>
                      <a:pPr algn="l"/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物品賃貸業</a:t>
                      </a:r>
                      <a:endParaRPr kumimoji="1" lang="ja-JP" altLang="en-US" sz="9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教育</a:t>
                      </a:r>
                      <a:r>
                        <a:rPr kumimoji="1" lang="en-US" altLang="zh-TW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学習支援業、</a:t>
                      </a:r>
                      <a:endParaRPr kumimoji="1" lang="en-US" altLang="zh-TW" sz="900" dirty="0" smtClean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algn="l"/>
                      <a:r>
                        <a:rPr kumimoji="1" lang="ja-JP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医療</a:t>
                      </a:r>
                      <a:r>
                        <a:rPr kumimoji="1" lang="en-US" altLang="ja-JP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ja-JP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福祉、</a:t>
                      </a:r>
                      <a:endParaRPr kumimoji="1" lang="en-US" altLang="ja-JP" sz="900" dirty="0" smtClean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algn="l"/>
                      <a:r>
                        <a:rPr kumimoji="1" lang="ja-JP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サービス業</a:t>
                      </a:r>
                      <a:endParaRPr kumimoji="1" lang="ja-JP" altLang="en-US" sz="9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9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テキスト ボックス 14"/>
          <p:cNvSpPr txBox="1"/>
          <p:nvPr/>
        </p:nvSpPr>
        <p:spPr>
          <a:xfrm>
            <a:off x="4412419" y="6331203"/>
            <a:ext cx="31662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 smtClean="0">
                <a:latin typeface="+mj-ea"/>
                <a:ea typeface="+mj-ea"/>
              </a:rPr>
              <a:t>注　上記のほか</a:t>
            </a:r>
            <a:r>
              <a:rPr lang="ja-JP" altLang="en-US" sz="1000" dirty="0" smtClean="0">
                <a:latin typeface="+mj-ea"/>
                <a:ea typeface="+mj-ea"/>
              </a:rPr>
              <a:t>、調査</a:t>
            </a:r>
            <a:r>
              <a:rPr lang="ja-JP" altLang="en-US" sz="1000" dirty="0" smtClean="0">
                <a:latin typeface="+mj-ea"/>
                <a:ea typeface="+mj-ea"/>
              </a:rPr>
              <a:t>不能の事業所</a:t>
            </a:r>
            <a:r>
              <a:rPr lang="ja-JP" altLang="en-US" sz="1000" dirty="0" smtClean="0">
                <a:latin typeface="+mj-ea"/>
                <a:ea typeface="+mj-ea"/>
              </a:rPr>
              <a:t>が</a:t>
            </a:r>
            <a:r>
              <a:rPr lang="en-US" altLang="ja-JP" sz="1000" dirty="0" smtClean="0">
                <a:latin typeface="+mj-ea"/>
                <a:ea typeface="+mj-ea"/>
              </a:rPr>
              <a:t>13</a:t>
            </a:r>
            <a:r>
              <a:rPr lang="ja-JP" altLang="en-US" sz="1000" dirty="0" smtClean="0">
                <a:latin typeface="+mj-ea"/>
                <a:ea typeface="+mj-ea"/>
              </a:rPr>
              <a:t>所</a:t>
            </a:r>
            <a:r>
              <a:rPr lang="ja-JP" altLang="en-US" sz="1000" dirty="0" smtClean="0">
                <a:latin typeface="+mj-ea"/>
                <a:ea typeface="+mj-ea"/>
              </a:rPr>
              <a:t>ありました。</a:t>
            </a:r>
            <a:endParaRPr kumimoji="1" lang="ja-JP" altLang="en-US" sz="1000" dirty="0">
              <a:latin typeface="+mj-ea"/>
              <a:ea typeface="+mj-ea"/>
            </a:endParaRPr>
          </a:p>
        </p:txBody>
      </p:sp>
      <p:sp>
        <p:nvSpPr>
          <p:cNvPr id="7" name="円/楕円 6"/>
          <p:cNvSpPr/>
          <p:nvPr/>
        </p:nvSpPr>
        <p:spPr>
          <a:xfrm flipH="1">
            <a:off x="1729594" y="4005064"/>
            <a:ext cx="936104" cy="89399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産業計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sz="1200" dirty="0" smtClean="0">
                <a:solidFill>
                  <a:schemeClr val="tx1"/>
                </a:solidFill>
              </a:rPr>
              <a:t>117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022006" y="2151956"/>
            <a:ext cx="64633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 smtClean="0"/>
              <a:t>企業規模</a:t>
            </a:r>
            <a:endParaRPr kumimoji="1" lang="ja-JP" altLang="en-US" sz="9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523437" y="2267372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00" dirty="0" smtClean="0"/>
              <a:t>産業</a:t>
            </a:r>
            <a:endParaRPr kumimoji="1" lang="ja-JP" altLang="en-US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168</Words>
  <Application>Microsoft Office PowerPoint</Application>
  <PresentationFormat>A4 210 x 297 mm</PresentationFormat>
  <Paragraphs>88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w263966</dc:creator>
  <cp:lastModifiedBy>横江　惇</cp:lastModifiedBy>
  <cp:revision>70</cp:revision>
  <cp:lastPrinted>2017-09-18T23:33:20Z</cp:lastPrinted>
  <dcterms:created xsi:type="dcterms:W3CDTF">2013-02-06T02:17:09Z</dcterms:created>
  <dcterms:modified xsi:type="dcterms:W3CDTF">2021-09-27T02:15:30Z</dcterms:modified>
</cp:coreProperties>
</file>