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816" r:id="rId5"/>
    <p:sldMasterId id="2147483852" r:id="rId6"/>
    <p:sldMasterId id="2147483864" r:id="rId7"/>
    <p:sldMasterId id="2147483876" r:id="rId8"/>
    <p:sldMasterId id="2147483900" r:id="rId9"/>
  </p:sldMasterIdLst>
  <p:notesMasterIdLst>
    <p:notesMasterId r:id="rId25"/>
  </p:notesMasterIdLst>
  <p:handoutMasterIdLst>
    <p:handoutMasterId r:id="rId26"/>
  </p:handoutMasterIdLst>
  <p:sldIdLst>
    <p:sldId id="259" r:id="rId10"/>
    <p:sldId id="374" r:id="rId11"/>
    <p:sldId id="294" r:id="rId12"/>
    <p:sldId id="337" r:id="rId13"/>
    <p:sldId id="355" r:id="rId14"/>
    <p:sldId id="339" r:id="rId15"/>
    <p:sldId id="360" r:id="rId16"/>
    <p:sldId id="363" r:id="rId17"/>
    <p:sldId id="330" r:id="rId18"/>
    <p:sldId id="366" r:id="rId19"/>
    <p:sldId id="358" r:id="rId20"/>
    <p:sldId id="347" r:id="rId21"/>
    <p:sldId id="371" r:id="rId22"/>
    <p:sldId id="332" r:id="rId23"/>
    <p:sldId id="362" r:id="rId24"/>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2144">
          <p15:clr>
            <a:srgbClr val="A4A3A4"/>
          </p15:clr>
        </p15:guide>
        <p15:guide id="4"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53295" autoAdjust="0"/>
  </p:normalViewPr>
  <p:slideViewPr>
    <p:cSldViewPr>
      <p:cViewPr varScale="1">
        <p:scale>
          <a:sx n="39" d="100"/>
          <a:sy n="39" d="100"/>
        </p:scale>
        <p:origin x="228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250" y="648"/>
      </p:cViewPr>
      <p:guideLst>
        <p:guide orient="horz" pos="3131"/>
        <p:guide pos="2145"/>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048" cy="340359"/>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3" y="2"/>
            <a:ext cx="4307048" cy="340359"/>
          </a:xfrm>
          <a:prstGeom prst="rect">
            <a:avLst/>
          </a:prstGeom>
        </p:spPr>
        <p:txBody>
          <a:bodyPr vert="horz" lIns="91423" tIns="45712" rIns="91423" bIns="45712" rtlCol="0"/>
          <a:lstStyle>
            <a:lvl1pPr algn="r">
              <a:defRPr sz="1200"/>
            </a:lvl1pPr>
          </a:lstStyle>
          <a:p>
            <a:fld id="{5AF53D13-A5D3-4F1B-86FD-236C792D1AAD}" type="datetimeFigureOut">
              <a:rPr kumimoji="1" lang="ja-JP" altLang="en-US" smtClean="0"/>
              <a:t>2021/4/14</a:t>
            </a:fld>
            <a:endParaRPr kumimoji="1" lang="ja-JP" altLang="en-US"/>
          </a:p>
        </p:txBody>
      </p:sp>
      <p:sp>
        <p:nvSpPr>
          <p:cNvPr id="4" name="フッター プレースホルダー 3"/>
          <p:cNvSpPr>
            <a:spLocks noGrp="1"/>
          </p:cNvSpPr>
          <p:nvPr>
            <p:ph type="ftr" sz="quarter" idx="2"/>
          </p:nvPr>
        </p:nvSpPr>
        <p:spPr>
          <a:xfrm>
            <a:off x="2" y="6465661"/>
            <a:ext cx="4307048" cy="340359"/>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3" y="6465661"/>
            <a:ext cx="4307048" cy="340359"/>
          </a:xfrm>
          <a:prstGeom prst="rect">
            <a:avLst/>
          </a:prstGeom>
        </p:spPr>
        <p:txBody>
          <a:bodyPr vert="horz" lIns="91423" tIns="45712" rIns="91423" bIns="45712"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048" cy="340359"/>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2"/>
            <a:ext cx="4307048" cy="340359"/>
          </a:xfrm>
          <a:prstGeom prst="rect">
            <a:avLst/>
          </a:prstGeom>
        </p:spPr>
        <p:txBody>
          <a:bodyPr vert="horz" lIns="91423" tIns="45712" rIns="91423" bIns="45712" rtlCol="0"/>
          <a:lstStyle>
            <a:lvl1pPr algn="r">
              <a:defRPr sz="1200"/>
            </a:lvl1pPr>
          </a:lstStyle>
          <a:p>
            <a:fld id="{3986CF7F-823B-47F8-A509-1E475B8EF82B}" type="datetimeFigureOut">
              <a:rPr kumimoji="1" lang="ja-JP" altLang="en-US" smtClean="0"/>
              <a:t>2021/4/14</a:t>
            </a:fld>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993934" y="3233420"/>
            <a:ext cx="7951470" cy="3063241"/>
          </a:xfrm>
          <a:prstGeom prst="rect">
            <a:avLst/>
          </a:prstGeom>
        </p:spPr>
        <p:txBody>
          <a:bodyPr vert="horz" lIns="91423" tIns="45712" rIns="91423"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65661"/>
            <a:ext cx="4307048" cy="340359"/>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61"/>
            <a:ext cx="4307048" cy="340359"/>
          </a:xfrm>
          <a:prstGeom prst="rect">
            <a:avLst/>
          </a:prstGeom>
        </p:spPr>
        <p:txBody>
          <a:bodyPr vert="horz" lIns="91423" tIns="45712" rIns="91423" bIns="45712"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511175"/>
            <a:ext cx="3402012" cy="2551113"/>
          </a:xfrm>
        </p:spPr>
      </p:sp>
      <p:sp>
        <p:nvSpPr>
          <p:cNvPr id="3" name="Notes Placeholder 2"/>
          <p:cNvSpPr>
            <a:spLocks noGrp="1"/>
          </p:cNvSpPr>
          <p:nvPr>
            <p:ph type="body" idx="1"/>
          </p:nvPr>
        </p:nvSpPr>
        <p:spPr/>
        <p:txBody>
          <a:bodyPr>
            <a:normAutofit/>
          </a:bodyPr>
          <a:lstStyle/>
          <a:p>
            <a:r>
              <a:rPr lang="ja-JP" altLang="en-US" dirty="0" smtClean="0"/>
              <a:t>「通信販売」は簡単そうにみえますが、充分な注意が必要です。</a:t>
            </a:r>
          </a:p>
          <a:p>
            <a:endParaRPr kumimoji="1" lang="ja-JP" altLang="en-US" dirty="0" smtClean="0"/>
          </a:p>
          <a:p>
            <a:r>
              <a:rPr kumimoji="1" lang="ja-JP" altLang="en-US" dirty="0" smtClean="0"/>
              <a:t>今日はどういった注意が必要なのか、</a:t>
            </a:r>
            <a:r>
              <a:rPr lang="ja-JP" altLang="en-US" dirty="0" smtClean="0"/>
              <a:t>学んでいきましょう。</a:t>
            </a:r>
          </a:p>
          <a:p>
            <a:endParaRPr kumimoji="1" lang="ja-JP" altLang="en-US" dirty="0"/>
          </a:p>
        </p:txBody>
      </p:sp>
      <p:sp>
        <p:nvSpPr>
          <p:cNvPr id="4" name="Slide Number Placeholder 3"/>
          <p:cNvSpPr>
            <a:spLocks noGrp="1"/>
          </p:cNvSpPr>
          <p:nvPr>
            <p:ph type="sldNum" sz="quarter" idx="10"/>
          </p:nvPr>
        </p:nvSpPr>
        <p:spPr/>
        <p:txBody>
          <a:bodyPr/>
          <a:lstStyle/>
          <a:p>
            <a:fld id="{1D2386A3-2E31-4C9B-B0BE-45709ADB9841}" type="slidenum">
              <a:rPr kumimoji="1" lang="en-US" altLang="ja-JP"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45705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pPr defTabSz="922630">
              <a:defRPr/>
            </a:pPr>
            <a:r>
              <a:rPr lang="ja-JP" altLang="en-US" dirty="0">
                <a:solidFill>
                  <a:prstClr val="black"/>
                </a:solidFill>
              </a:rPr>
              <a:t>通信販売でのトラブル事例②　「お試しのつもりが定期購入に？」</a:t>
            </a:r>
          </a:p>
          <a:p>
            <a:pPr defTabSz="922630">
              <a:defRPr/>
            </a:pPr>
            <a:endParaRPr lang="ja-JP" altLang="en-US" dirty="0">
              <a:solidFill>
                <a:prstClr val="black"/>
              </a:solidFill>
            </a:endParaRPr>
          </a:p>
          <a:p>
            <a:pPr defTabSz="922630">
              <a:defRPr/>
            </a:pPr>
            <a:r>
              <a:rPr lang="ja-JP" altLang="en-US" dirty="0">
                <a:solidFill>
                  <a:prstClr val="black"/>
                </a:solidFill>
              </a:rPr>
              <a:t>ＳＮＳを見ていると、ダイエットサプリが「初回</a:t>
            </a:r>
            <a:r>
              <a:rPr lang="en-US" altLang="ja-JP" dirty="0">
                <a:solidFill>
                  <a:prstClr val="black"/>
                </a:solidFill>
              </a:rPr>
              <a:t>500</a:t>
            </a:r>
            <a:r>
              <a:rPr lang="ja-JP" altLang="en-US" dirty="0">
                <a:solidFill>
                  <a:prstClr val="black"/>
                </a:solidFill>
              </a:rPr>
              <a:t>円」で売られて</a:t>
            </a:r>
            <a:r>
              <a:rPr lang="ja-JP" altLang="en-US" dirty="0" smtClean="0">
                <a:solidFill>
                  <a:prstClr val="black"/>
                </a:solidFill>
              </a:rPr>
              <a:t>いる広告</a:t>
            </a:r>
            <a:r>
              <a:rPr lang="ja-JP" altLang="en-US" dirty="0">
                <a:solidFill>
                  <a:prstClr val="black"/>
                </a:solidFill>
              </a:rPr>
              <a:t>を見つけました</a:t>
            </a:r>
            <a:r>
              <a:rPr lang="ja-JP" altLang="en-US" dirty="0" smtClean="0">
                <a:solidFill>
                  <a:prstClr val="black"/>
                </a:solidFill>
              </a:rPr>
              <a:t>。有名</a:t>
            </a:r>
            <a:r>
              <a:rPr lang="ja-JP" altLang="en-US" dirty="0">
                <a:solidFill>
                  <a:prstClr val="black"/>
                </a:solidFill>
              </a:rPr>
              <a:t>なタレントさんが出ていて、効果があるという口コミや、人気商品で届けられるまでに時間がかかっているとも書いていました。</a:t>
            </a:r>
          </a:p>
          <a:p>
            <a:pPr defTabSz="922630">
              <a:defRPr/>
            </a:pPr>
            <a:endParaRPr lang="ja-JP" altLang="en-US" dirty="0">
              <a:solidFill>
                <a:prstClr val="black"/>
              </a:solidFill>
            </a:endParaRPr>
          </a:p>
          <a:p>
            <a:pPr defTabSz="922630">
              <a:defRPr/>
            </a:pPr>
            <a:r>
              <a:rPr lang="ja-JP" altLang="en-US" dirty="0">
                <a:solidFill>
                  <a:prstClr val="black"/>
                </a:solidFill>
              </a:rPr>
              <a:t>そんなに人気で効果があるものが、お試しで</a:t>
            </a:r>
            <a:r>
              <a:rPr lang="en-US" altLang="ja-JP" dirty="0">
                <a:solidFill>
                  <a:prstClr val="black"/>
                </a:solidFill>
              </a:rPr>
              <a:t>500</a:t>
            </a:r>
            <a:r>
              <a:rPr lang="ja-JP" altLang="en-US" dirty="0">
                <a:solidFill>
                  <a:prstClr val="black"/>
                </a:solidFill>
              </a:rPr>
              <a:t>円で買えるなんて</a:t>
            </a:r>
            <a:r>
              <a:rPr lang="en-US" altLang="ja-JP" dirty="0">
                <a:solidFill>
                  <a:prstClr val="black"/>
                </a:solidFill>
              </a:rPr>
              <a:t>『</a:t>
            </a:r>
            <a:r>
              <a:rPr lang="ja-JP" altLang="en-US" dirty="0">
                <a:solidFill>
                  <a:prstClr val="black"/>
                </a:solidFill>
              </a:rPr>
              <a:t>お得！</a:t>
            </a:r>
            <a:r>
              <a:rPr lang="en-US" altLang="ja-JP" dirty="0">
                <a:solidFill>
                  <a:prstClr val="black"/>
                </a:solidFill>
              </a:rPr>
              <a:t>』</a:t>
            </a:r>
            <a:r>
              <a:rPr lang="ja-JP" altLang="en-US" dirty="0">
                <a:solidFill>
                  <a:prstClr val="black"/>
                </a:solidFill>
              </a:rPr>
              <a:t>と思い注文しました</a:t>
            </a:r>
            <a:r>
              <a:rPr lang="ja-JP" altLang="en-US" dirty="0" smtClean="0">
                <a:solidFill>
                  <a:prstClr val="black"/>
                </a:solidFill>
              </a:rPr>
              <a:t>。</a:t>
            </a:r>
            <a:r>
              <a:rPr lang="en-US" altLang="ja-JP" dirty="0" smtClean="0">
                <a:solidFill>
                  <a:prstClr val="black"/>
                </a:solidFill>
              </a:rPr>
              <a:t>1</a:t>
            </a:r>
            <a:r>
              <a:rPr lang="ja-JP" altLang="en-US" dirty="0">
                <a:solidFill>
                  <a:prstClr val="black"/>
                </a:solidFill>
              </a:rPr>
              <a:t>回目が届き、コンビニから</a:t>
            </a:r>
            <a:r>
              <a:rPr lang="en-US" altLang="ja-JP" dirty="0">
                <a:solidFill>
                  <a:prstClr val="black"/>
                </a:solidFill>
              </a:rPr>
              <a:t>500</a:t>
            </a:r>
            <a:r>
              <a:rPr lang="ja-JP" altLang="en-US" dirty="0" smtClean="0">
                <a:solidFill>
                  <a:prstClr val="black"/>
                </a:solidFill>
              </a:rPr>
              <a:t>円を振り込みました</a:t>
            </a:r>
            <a:r>
              <a:rPr lang="ja-JP" altLang="en-US" dirty="0">
                <a:solidFill>
                  <a:prstClr val="black"/>
                </a:solidFill>
              </a:rPr>
              <a:t>。</a:t>
            </a:r>
          </a:p>
          <a:p>
            <a:pPr defTabSz="922630">
              <a:defRPr/>
            </a:pPr>
            <a:r>
              <a:rPr lang="ja-JP" altLang="en-US" dirty="0">
                <a:solidFill>
                  <a:prstClr val="black"/>
                </a:solidFill>
              </a:rPr>
              <a:t>ところが、また</a:t>
            </a:r>
            <a:r>
              <a:rPr lang="en-US" altLang="ja-JP" dirty="0">
                <a:solidFill>
                  <a:prstClr val="black"/>
                </a:solidFill>
              </a:rPr>
              <a:t>2</a:t>
            </a:r>
            <a:r>
              <a:rPr lang="ja-JP" altLang="en-US" dirty="0">
                <a:solidFill>
                  <a:prstClr val="black"/>
                </a:solidFill>
              </a:rPr>
              <a:t>週間ほどして、商品が届きました。そして別に請求書だけが届きました</a:t>
            </a:r>
            <a:r>
              <a:rPr lang="ja-JP" altLang="en-US" dirty="0" smtClean="0">
                <a:solidFill>
                  <a:prstClr val="black"/>
                </a:solidFill>
              </a:rPr>
              <a:t>。そこ</a:t>
            </a:r>
            <a:r>
              <a:rPr lang="ja-JP" altLang="en-US" dirty="0">
                <a:solidFill>
                  <a:prstClr val="black"/>
                </a:solidFill>
              </a:rPr>
              <a:t>には</a:t>
            </a:r>
            <a:r>
              <a:rPr lang="ja-JP" altLang="en-US" dirty="0" smtClean="0">
                <a:solidFill>
                  <a:prstClr val="black"/>
                </a:solidFill>
              </a:rPr>
              <a:t>「</a:t>
            </a:r>
            <a:r>
              <a:rPr lang="en-US" altLang="ja-JP" dirty="0" smtClean="0">
                <a:solidFill>
                  <a:prstClr val="black"/>
                </a:solidFill>
              </a:rPr>
              <a:t>4000</a:t>
            </a:r>
            <a:r>
              <a:rPr lang="ja-JP" altLang="en-US" dirty="0">
                <a:solidFill>
                  <a:prstClr val="black"/>
                </a:solidFill>
              </a:rPr>
              <a:t>円」とあり、驚いて販売会社に電話を掛けました。</a:t>
            </a:r>
          </a:p>
          <a:p>
            <a:pPr defTabSz="922630">
              <a:defRPr/>
            </a:pPr>
            <a:endParaRPr lang="ja-JP" altLang="en-US" dirty="0">
              <a:solidFill>
                <a:prstClr val="black"/>
              </a:solidFill>
            </a:endParaRPr>
          </a:p>
          <a:p>
            <a:pPr defTabSz="922630">
              <a:defRPr/>
            </a:pPr>
            <a:r>
              <a:rPr lang="ja-JP" altLang="en-US" dirty="0">
                <a:solidFill>
                  <a:prstClr val="black"/>
                </a:solidFill>
              </a:rPr>
              <a:t>しかし、電話をかけると、「混雑している。アプリをダウンロードして、解約手続きを行うように」とアナウンスが流れました</a:t>
            </a:r>
            <a:r>
              <a:rPr lang="ja-JP" altLang="en-US" dirty="0" smtClean="0">
                <a:solidFill>
                  <a:prstClr val="black"/>
                </a:solidFill>
              </a:rPr>
              <a:t>。慌てて</a:t>
            </a:r>
            <a:r>
              <a:rPr lang="ja-JP" altLang="en-US" dirty="0">
                <a:solidFill>
                  <a:prstClr val="black"/>
                </a:solidFill>
              </a:rPr>
              <a:t>、サイトを見直してみると、「定期購入となっており、</a:t>
            </a:r>
            <a:r>
              <a:rPr lang="en-US" altLang="ja-JP" dirty="0">
                <a:solidFill>
                  <a:prstClr val="black"/>
                </a:solidFill>
              </a:rPr>
              <a:t>4</a:t>
            </a:r>
            <a:r>
              <a:rPr lang="ja-JP" altLang="en-US" dirty="0">
                <a:solidFill>
                  <a:prstClr val="black"/>
                </a:solidFill>
              </a:rPr>
              <a:t>回買うことが条件になっている」と書いていました</a:t>
            </a:r>
            <a:r>
              <a:rPr lang="ja-JP" altLang="en-US" dirty="0" smtClean="0">
                <a:solidFill>
                  <a:prstClr val="black"/>
                </a:solidFill>
              </a:rPr>
              <a:t>。注文</a:t>
            </a:r>
            <a:r>
              <a:rPr lang="ja-JP" altLang="en-US" dirty="0">
                <a:solidFill>
                  <a:prstClr val="black"/>
                </a:solidFill>
              </a:rPr>
              <a:t>の時には気が付きませんでしたが、合計</a:t>
            </a:r>
            <a:r>
              <a:rPr lang="en-US" altLang="ja-JP" dirty="0" smtClean="0">
                <a:solidFill>
                  <a:prstClr val="black"/>
                </a:solidFill>
              </a:rPr>
              <a:t>12500</a:t>
            </a:r>
            <a:r>
              <a:rPr lang="ja-JP" altLang="en-US" dirty="0">
                <a:solidFill>
                  <a:prstClr val="black"/>
                </a:solidFill>
              </a:rPr>
              <a:t>円にもなってしまいます。</a:t>
            </a:r>
          </a:p>
          <a:p>
            <a:pPr defTabSz="922630">
              <a:defRPr/>
            </a:pPr>
            <a:endParaRPr lang="ja-JP" altLang="en-US" dirty="0" smtClean="0">
              <a:solidFill>
                <a:prstClr val="black"/>
              </a:solidFill>
            </a:endParaRPr>
          </a:p>
          <a:p>
            <a:pPr defTabSz="922630">
              <a:defRPr/>
            </a:pPr>
            <a:r>
              <a:rPr lang="ja-JP" altLang="en-US" dirty="0" smtClean="0">
                <a:solidFill>
                  <a:prstClr val="black"/>
                </a:solidFill>
              </a:rPr>
              <a:t>この</a:t>
            </a:r>
            <a:r>
              <a:rPr lang="ja-JP" altLang="en-US" dirty="0">
                <a:solidFill>
                  <a:prstClr val="black"/>
                </a:solidFill>
              </a:rPr>
              <a:t>ようなトラブルは最近多くあります。</a:t>
            </a:r>
          </a:p>
          <a:p>
            <a:pPr defTabSz="922630">
              <a:defRPr/>
            </a:pPr>
            <a:endParaRPr lang="ja-JP" altLang="en-US" dirty="0">
              <a:solidFill>
                <a:prstClr val="black"/>
              </a:solidFill>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■通信販売では、どういった点に注意すると良かったのか思い出してみましょう</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トラブルになった時は、どうすれば良いでしょう</a:t>
            </a:r>
          </a:p>
          <a:p>
            <a:pPr defTabSz="922630">
              <a:defRPr/>
            </a:pPr>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重要</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ネット通販広告の注意ポイント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①広告が長く、全ての内容を確認するためには、複数のスクロールが必要です。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②初回の価格が安くなっていることが強調されており、「モニター」「お試し」という言葉で、「定期購入」であることが分かりにくくなっています。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③注文ボタンの下に、契約内容が書かれていることがあり、内容を十分に確認しないまま、契約に進むことが出来てしまいます。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また、注文ボタンをクリックすると、契約内容が表示されないような場合もあるので、注意が必要です。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④契約内容や返品特約は、長い広告の下の方に書かれていることがあります。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安く設定された初回の価格や、商品の宣伝等に比べ、契約内容の文字は小さいことが多いので、わかりにくいこともあります。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⑤利用規約の確認のチェックボックスに初めからチェックが入っていることもあり、規約の確認をしないまま次の画面に進めることがあります。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⑥申込みの最終確認画面において、初回分のみの数量と価格が書かれており、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購入期間や合計金額が小さくわかりにくくなっていることが多いので、注意が必要です。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⑦契約内容や返品特約が申込みボタンの下に書かれていたり、リンク先の表示となっている場合があり、確認がしにくい場合があります。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⑧注文受付終了までの時間が表示されている場合もあり、契約を急がせるとも言えます。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消費者が通常価格より安く</a:t>
            </a:r>
            <a:r>
              <a:rPr kumimoji="1" lang="en-US" altLang="ja-JP" dirty="0" smtClean="0"/>
              <a:t>1</a:t>
            </a:r>
            <a:r>
              <a:rPr kumimoji="1" lang="ja-JP" altLang="en-US" dirty="0" smtClean="0"/>
              <a:t>回だけ買うつもりでも、契約内容が定期購入となり、注文時に想定した以上の金額を支払うことになり総額が数万円になることもあります。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通信販売はクーリングオフ制度がない為、契約の条件はもちろんのこと、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解約に関することもしっかり確認することが大切です。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また、販売サイトの画面を印刷するなど契約内容を記録しておくことも重要です。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0E5D45C-0BEA-47CC-B486-E8F3AFEFB891}"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20373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通信販売でのトラブル事例③　「</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無料</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のゲームのつもりが有料？」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スマホで「無料」で始められるオンラインゲームをインストールし、遊んでいました。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ｹﾞｰﾑの中では、進んでいくうちにアイテムを手に入れると、強くなれることが分かってきました。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そこで、一度表示されたアイテム購入を選んでみると、購入することが出来ました。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すると、どんどん強くなって進むことが出来た為、次々アイテム購入を繰り返しました。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しかし、ある日親から、「ｹﾞｰﾑで何か買ったりしている？」と聞かれました。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買っていることを言うと、「ものすごい金額になっている」と言われました。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知らないうちに課金になっていたのです。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「無料」で始められるゲームを利用するときに注意すべきポイントとして、次のようなことが挙げられます。</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■きちんと保護者と一緒にゲーム利用時の設定をしましたか</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■年齢確認は正しく登録しましたか・・・未成年者は特に正しく入力すること　　　　</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■スマホとクレジットカード情報のつながりはないですか</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■トラブルになった時は、どうすれば良いでしょう</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通信販売でのトラブル事例④　「フリマアプリで商品は届いたが・・・」</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ネット通販・・・フリマアプリを利用して購入</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・個人が出品していた「新品」と書かれたシャツを見つけ、購入。</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しかし、届いた商品は、載っていた写真とは違う、穴があいた物だった。</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・出品相手方にアプリを通じて連絡を入れたが、返事は来ない。</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その為、フリマｱﾌﾟﾘの運営会社に申し出たが、「双方で話し合って」と言われた。</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フリマアプリ等を使って購入をする場合、チェックすべきポイントは以下のようなことが挙げられます。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■フリマアプリは、基本的に「個人間取引」です。運営会社は場の</a:t>
            </a:r>
            <a:r>
              <a:rPr kumimoji="1" lang="ja-JP" altLang="en-US" sz="1200" b="0" i="0" u="none" strike="noStrike" kern="1200" cap="none" spc="0" normalizeH="0" baseline="0" noProof="0" smtClean="0">
                <a:ln>
                  <a:noFill/>
                </a:ln>
                <a:solidFill>
                  <a:prstClr val="black"/>
                </a:solidFill>
                <a:effectLst/>
                <a:uLnTx/>
                <a:uFillTx/>
                <a:latin typeface="+mn-lt"/>
                <a:ea typeface="+mn-ea"/>
                <a:cs typeface="+mn-cs"/>
              </a:rPr>
              <a:t>提供だけであり、</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消費者として守られる法律は適用されません。</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消費者保護の対象とならない為、慎重さが必要です</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■フリマアプリの利用規約は確認していますか</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■取引相手の評価や商品の状態を確認しましたか</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■トラブルになった時は、どうすれば良いでしょう</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3268663" y="511175"/>
            <a:ext cx="3402012"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では、まとめです。</a:t>
            </a:r>
          </a:p>
          <a:p>
            <a:endParaRPr lang="ja-JP" altLang="en-US" dirty="0" smtClean="0"/>
          </a:p>
          <a:p>
            <a:r>
              <a:rPr lang="ja-JP" altLang="en-US" dirty="0" smtClean="0"/>
              <a:t>通信販売のルールを確認しましょう。</a:t>
            </a:r>
          </a:p>
          <a:p>
            <a:endParaRPr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・商品が思っていたイメージと違う場合は、購入せず、商品を返したいと考える場合もあります。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そのような場合は、解約や返品に関する規約に従うことになります。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先ほども伝えたように、通信販売にはクーリング・オフ制度はありません。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契約した際の、規約をしっかり確認しましょう。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・通販には、ネット通販・カタログ通販・テレビ通販等様々ありますが、クーリング・オフ制度はないので、忘れないようにしましょう。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smtClean="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683" indent="-287954">
              <a:defRPr kumimoji="1">
                <a:solidFill>
                  <a:schemeClr val="tx1"/>
                </a:solidFill>
                <a:latin typeface="Arial" pitchFamily="34" charset="0"/>
                <a:ea typeface="ＭＳ Ｐゴシック" pitchFamily="50" charset="-128"/>
              </a:defRPr>
            </a:lvl2pPr>
            <a:lvl3pPr marL="1151821" indent="-230364">
              <a:defRPr kumimoji="1">
                <a:solidFill>
                  <a:schemeClr val="tx1"/>
                </a:solidFill>
                <a:latin typeface="Arial" pitchFamily="34" charset="0"/>
                <a:ea typeface="ＭＳ Ｐゴシック" pitchFamily="50" charset="-128"/>
              </a:defRPr>
            </a:lvl3pPr>
            <a:lvl4pPr marL="1612548" indent="-230364">
              <a:defRPr kumimoji="1">
                <a:solidFill>
                  <a:schemeClr val="tx1"/>
                </a:solidFill>
                <a:latin typeface="Arial" pitchFamily="34" charset="0"/>
                <a:ea typeface="ＭＳ Ｐゴシック" pitchFamily="50" charset="-128"/>
              </a:defRPr>
            </a:lvl4pPr>
            <a:lvl5pPr marL="2073276" indent="-230364">
              <a:defRPr kumimoji="1">
                <a:solidFill>
                  <a:schemeClr val="tx1"/>
                </a:solidFill>
                <a:latin typeface="Arial" pitchFamily="34" charset="0"/>
                <a:ea typeface="ＭＳ Ｐゴシック" pitchFamily="50" charset="-128"/>
              </a:defRPr>
            </a:lvl5pPr>
            <a:lvl6pPr marL="2534004"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4732"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461"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188"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14</a:t>
            </a:fld>
            <a:endParaRPr lang="ja-JP" altLang="en-US" smtClean="0">
              <a:solidFill>
                <a:prstClr val="black"/>
              </a:solidFill>
            </a:endParaRPr>
          </a:p>
        </p:txBody>
      </p:sp>
    </p:spTree>
    <p:extLst>
      <p:ext uri="{BB962C8B-B14F-4D97-AF65-F5344CB8AC3E}">
        <p14:creationId xmlns:p14="http://schemas.microsoft.com/office/powerpoint/2010/main" val="180487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3268663" y="511175"/>
            <a:ext cx="3402012"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そして、買い物の原則です。</a:t>
            </a:r>
          </a:p>
          <a:p>
            <a:endParaRPr lang="ja-JP" altLang="en-US" dirty="0" smtClean="0"/>
          </a:p>
          <a:p>
            <a:r>
              <a:rPr lang="ja-JP" altLang="en-US" dirty="0" smtClean="0"/>
              <a:t>①　モノやサービスを選ぶ時には、目的や状況に合わせて、</a:t>
            </a:r>
          </a:p>
          <a:p>
            <a:r>
              <a:rPr lang="ja-JP" altLang="en-US" dirty="0" smtClean="0"/>
              <a:t>　　　適切に選びましょう。</a:t>
            </a:r>
            <a:r>
              <a:rPr lang="en-US" altLang="ja-JP" dirty="0" smtClean="0"/>
              <a:t>(</a:t>
            </a:r>
            <a:r>
              <a:rPr lang="ja-JP" altLang="en-US" dirty="0" smtClean="0"/>
              <a:t>購入方法の選択</a:t>
            </a:r>
            <a:r>
              <a:rPr lang="en-US" altLang="ja-JP" dirty="0" smtClean="0"/>
              <a:t>…</a:t>
            </a:r>
            <a:r>
              <a:rPr lang="ja-JP" altLang="en-US" dirty="0" smtClean="0"/>
              <a:t>店舗・無店舗等</a:t>
            </a:r>
            <a:r>
              <a:rPr lang="en-US" altLang="ja-JP" dirty="0" smtClean="0"/>
              <a:t>)</a:t>
            </a:r>
            <a:endParaRPr lang="ja-JP" altLang="en-US" dirty="0" smtClean="0"/>
          </a:p>
          <a:p>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②そして、販売方法は、店舗の販売やカタログショッピング、</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インターネット通販等様々な方法があります。</a:t>
            </a:r>
          </a:p>
          <a:p>
            <a:r>
              <a:rPr lang="ja-JP" altLang="en-US" dirty="0" smtClean="0"/>
              <a:t>　通信販売を含め、それぞれの販売方法の利点や問題点を考え、</a:t>
            </a:r>
          </a:p>
          <a:p>
            <a:r>
              <a:rPr lang="ja-JP" altLang="en-US" dirty="0" smtClean="0"/>
              <a:t>　自分の希望通りに購入</a:t>
            </a:r>
            <a:r>
              <a:rPr lang="ja-JP" altLang="en-US" smtClean="0"/>
              <a:t>できるかを確認</a:t>
            </a:r>
            <a:r>
              <a:rPr lang="ja-JP" altLang="en-US" dirty="0" smtClean="0"/>
              <a:t>し、</a:t>
            </a:r>
          </a:p>
          <a:p>
            <a:r>
              <a:rPr lang="ja-JP" altLang="en-US" dirty="0" smtClean="0"/>
              <a:t>　適切な方法を選ぶようにしましょう。</a:t>
            </a:r>
          </a:p>
          <a:p>
            <a:endParaRPr lang="ja-JP" altLang="en-US" dirty="0" smtClean="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683" indent="-287954">
              <a:defRPr kumimoji="1">
                <a:solidFill>
                  <a:schemeClr val="tx1"/>
                </a:solidFill>
                <a:latin typeface="Arial" pitchFamily="34" charset="0"/>
                <a:ea typeface="ＭＳ Ｐゴシック" pitchFamily="50" charset="-128"/>
              </a:defRPr>
            </a:lvl2pPr>
            <a:lvl3pPr marL="1151821" indent="-230364">
              <a:defRPr kumimoji="1">
                <a:solidFill>
                  <a:schemeClr val="tx1"/>
                </a:solidFill>
                <a:latin typeface="Arial" pitchFamily="34" charset="0"/>
                <a:ea typeface="ＭＳ Ｐゴシック" pitchFamily="50" charset="-128"/>
              </a:defRPr>
            </a:lvl3pPr>
            <a:lvl4pPr marL="1612548" indent="-230364">
              <a:defRPr kumimoji="1">
                <a:solidFill>
                  <a:schemeClr val="tx1"/>
                </a:solidFill>
                <a:latin typeface="Arial" pitchFamily="34" charset="0"/>
                <a:ea typeface="ＭＳ Ｐゴシック" pitchFamily="50" charset="-128"/>
              </a:defRPr>
            </a:lvl4pPr>
            <a:lvl5pPr marL="2073276" indent="-230364">
              <a:defRPr kumimoji="1">
                <a:solidFill>
                  <a:schemeClr val="tx1"/>
                </a:solidFill>
                <a:latin typeface="Arial" pitchFamily="34" charset="0"/>
                <a:ea typeface="ＭＳ Ｐゴシック" pitchFamily="50" charset="-128"/>
              </a:defRPr>
            </a:lvl5pPr>
            <a:lvl6pPr marL="2534004"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4732"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461"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188"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15</a:t>
            </a:fld>
            <a:endParaRPr lang="ja-JP" altLang="en-US" smtClean="0">
              <a:solidFill>
                <a:prstClr val="black"/>
              </a:solidFill>
            </a:endParaRPr>
          </a:p>
        </p:txBody>
      </p:sp>
    </p:spTree>
    <p:extLst>
      <p:ext uri="{BB962C8B-B14F-4D97-AF65-F5344CB8AC3E}">
        <p14:creationId xmlns:p14="http://schemas.microsoft.com/office/powerpoint/2010/main" val="180487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7075" y="509588"/>
            <a:ext cx="3405188" cy="2554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さて、買い物の仕方は、大きく</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err="1" smtClean="0">
                <a:ln>
                  <a:noFill/>
                </a:ln>
                <a:solidFill>
                  <a:prstClr val="black"/>
                </a:solidFill>
                <a:effectLst/>
                <a:uLnTx/>
                <a:uFillTx/>
                <a:latin typeface="+mn-lt"/>
                <a:ea typeface="+mn-ea"/>
                <a:cs typeface="+mn-cs"/>
              </a:rPr>
              <a:t>つに</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分けられます。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買い物をする場所の違いによって、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「店舗」と「店舗ではない無店舗」があります。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①店舗販売は、専門店やデパートなどの店で、販売員が消費者に直接販売します。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現金やプリペイドカード等で支払うことが多いですね。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②無店舗販売は、通信販売や訪問販売等店以外で販売されます。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現金で券売機を使ったり、クレジットカード等で支払いをします。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r>
              <a:rPr kumimoji="1" lang="ja-JP" altLang="en-US" dirty="0" smtClean="0"/>
              <a:t>では、「店舗」と「無店舗」の販売方法のそれぞれについて特徴を見てみましょう。</a:t>
            </a:r>
          </a:p>
          <a:p>
            <a:endParaRPr kumimoji="1" lang="ja-JP" altLang="en-US" dirty="0" smtClean="0"/>
          </a:p>
          <a:p>
            <a:r>
              <a:rPr kumimoji="1" lang="ja-JP" altLang="en-US" dirty="0" smtClean="0"/>
              <a:t>まず、「店舗販売」の大きな特徴は、直接商品を確認し、相手と対面で商品を受け取ります。</a:t>
            </a:r>
          </a:p>
          <a:p>
            <a:r>
              <a:rPr kumimoji="1" lang="ja-JP" altLang="en-US" dirty="0" smtClean="0"/>
              <a:t>直接商品を見て、手に取り、感触を確かめたり、他の商品と比較したりすることが出来ます。</a:t>
            </a:r>
          </a:p>
          <a:p>
            <a:r>
              <a:rPr kumimoji="1" lang="ja-JP" altLang="en-US" dirty="0" smtClean="0"/>
              <a:t>そして、購入する「店舗」が必要だという事です。</a:t>
            </a:r>
          </a:p>
          <a:p>
            <a:endParaRPr kumimoji="1" lang="ja-JP" altLang="en-US" dirty="0" smtClean="0"/>
          </a:p>
          <a:p>
            <a:r>
              <a:rPr kumimoji="1" lang="ja-JP" altLang="en-US" dirty="0" smtClean="0"/>
              <a:t>そして、「無店舗販売」は、いくつかの分類が出来ます。</a:t>
            </a:r>
          </a:p>
          <a:p>
            <a:r>
              <a:rPr kumimoji="1" lang="ja-JP" altLang="en-US" dirty="0" smtClean="0"/>
              <a:t>そのなかのひとつである「通信販売」の大きな特徴は、相手と「対面しない」買い方であることです。</a:t>
            </a:r>
          </a:p>
          <a:p>
            <a:r>
              <a:rPr kumimoji="1" lang="ja-JP" altLang="en-US" dirty="0" smtClean="0"/>
              <a:t>そして、欲しい物を直接触ったり、目で確認することは難しいのですが、</a:t>
            </a:r>
          </a:p>
          <a:p>
            <a:r>
              <a:rPr kumimoji="1" lang="ja-JP" altLang="en-US" dirty="0" smtClean="0"/>
              <a:t>店に行かなくても、商品を買うことが出来ます。</a:t>
            </a:r>
          </a:p>
          <a:p>
            <a:endParaRPr kumimoji="1" lang="ja-JP" altLang="en-US" dirty="0" smtClean="0"/>
          </a:p>
          <a:p>
            <a:r>
              <a:rPr kumimoji="1" lang="ja-JP" altLang="en-US" dirty="0" smtClean="0"/>
              <a:t>訪問販売は、相手からの訪問を受け、商品を対面で受け取ることはできますが、</a:t>
            </a:r>
          </a:p>
          <a:p>
            <a:r>
              <a:rPr kumimoji="1" lang="ja-JP" altLang="en-US" dirty="0" smtClean="0"/>
              <a:t>他の物との比較は難しいです。</a:t>
            </a:r>
          </a:p>
          <a:p>
            <a:endParaRPr kumimoji="1" lang="ja-JP" altLang="en-US" dirty="0" smtClean="0"/>
          </a:p>
          <a:p>
            <a:r>
              <a:rPr kumimoji="1" lang="ja-JP" altLang="en-US" dirty="0" smtClean="0"/>
              <a:t>他にも、人ではなく、機械から商品を受取れる自動販売機や移動販売・展示販売という形もあります。</a:t>
            </a:r>
          </a:p>
          <a:p>
            <a:endParaRPr kumimoji="1" lang="ja-JP" altLang="en-US" dirty="0" smtClean="0"/>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r>
              <a:rPr kumimoji="1" lang="ja-JP" altLang="en-US" dirty="0" smtClean="0"/>
              <a:t>上手に利用すれば、通信販売は便利で楽しいものです。通信販売でトラブルに</a:t>
            </a:r>
          </a:p>
          <a:p>
            <a:r>
              <a:rPr kumimoji="1" lang="ja-JP" altLang="en-US" dirty="0" smtClean="0"/>
              <a:t>遭わないためのポイントを含め、流れについて整理をしましょう。</a:t>
            </a:r>
          </a:p>
          <a:p>
            <a:r>
              <a:rPr kumimoji="1" lang="ja-JP" altLang="en-US" dirty="0" smtClean="0"/>
              <a:t>まず、</a:t>
            </a:r>
          </a:p>
          <a:p>
            <a:r>
              <a:rPr kumimoji="1" lang="ja-JP" altLang="en-US" dirty="0" smtClean="0"/>
              <a:t>①一般的には、カタログ・テレビ・インターネット上の広告を見て、欲しい商品を選びます。</a:t>
            </a:r>
          </a:p>
          <a:p>
            <a:r>
              <a:rPr kumimoji="1" lang="ja-JP" altLang="en-US" dirty="0" smtClean="0"/>
              <a:t>　　会社については、所在地や電話番号などをよく確認しましょう。</a:t>
            </a:r>
          </a:p>
          <a:p>
            <a:r>
              <a:rPr lang="ja-JP" altLang="en-US" dirty="0" smtClean="0"/>
              <a:t>　　商品についてもニセモノではないかなど、しっかりチェックしましょう。</a:t>
            </a:r>
            <a:endParaRPr lang="ja-JP" altLang="en-US" dirty="0"/>
          </a:p>
          <a:p>
            <a:endParaRPr kumimoji="1" lang="ja-JP" altLang="en-US" dirty="0" smtClean="0"/>
          </a:p>
          <a:p>
            <a:r>
              <a:rPr kumimoji="1" lang="ja-JP" altLang="en-US" dirty="0" smtClean="0"/>
              <a:t>②次は、申込になります。</a:t>
            </a:r>
          </a:p>
          <a:p>
            <a:r>
              <a:rPr kumimoji="1" lang="ja-JP" altLang="en-US" dirty="0" smtClean="0"/>
              <a:t>　　価格・商品の中身はもちろんですが、返品・解約の条件や、代金の支払い方法・</a:t>
            </a:r>
          </a:p>
          <a:p>
            <a:r>
              <a:rPr kumimoji="1" lang="ja-JP" altLang="en-US" dirty="0" smtClean="0"/>
              <a:t>　　商品の引き渡し時期や方法も確認しましょう。</a:t>
            </a:r>
          </a:p>
          <a:p>
            <a:r>
              <a:rPr kumimoji="1" lang="ja-JP" altLang="en-US" dirty="0" smtClean="0"/>
              <a:t>　　そして、郵便・電話・インターネット上から注文します。自分がいつ・どんなものを</a:t>
            </a:r>
          </a:p>
          <a:p>
            <a:r>
              <a:rPr kumimoji="1" lang="ja-JP" altLang="en-US" dirty="0" smtClean="0"/>
              <a:t>　　注文したのか、注文した内容をプリントアウトやｽｸﾘｰﾝｼｮｯﾄなど、メモで控えを</a:t>
            </a:r>
          </a:p>
          <a:p>
            <a:r>
              <a:rPr kumimoji="1" lang="ja-JP" altLang="en-US" dirty="0" smtClean="0"/>
              <a:t>　　残しておくなどすると良いでしょう。</a:t>
            </a:r>
          </a:p>
          <a:p>
            <a:endParaRPr kumimoji="1" lang="ja-JP" altLang="en-US" dirty="0" smtClean="0"/>
          </a:p>
          <a:p>
            <a:r>
              <a:rPr kumimoji="1" lang="ja-JP" altLang="en-US" dirty="0" smtClean="0"/>
              <a:t>③最後に、注文した商品を受け取ります。</a:t>
            </a:r>
          </a:p>
          <a:p>
            <a:r>
              <a:rPr kumimoji="1" lang="ja-JP" altLang="en-US" dirty="0" smtClean="0"/>
              <a:t>　　商品が届いたら、注文通りの商品か、壊れていないかなど、確認をしましょう。</a:t>
            </a:r>
          </a:p>
          <a:p>
            <a:r>
              <a:rPr kumimoji="1" lang="ja-JP" altLang="en-US" dirty="0" smtClean="0"/>
              <a:t>　　時間がたつと返品・交換を受け付けてくれない場合もあるので、注意しましょう。</a:t>
            </a:r>
          </a:p>
          <a:p>
            <a:endParaRPr kumimoji="1" lang="ja-JP" altLang="en-US" dirty="0" smtClean="0"/>
          </a:p>
          <a:p>
            <a:r>
              <a:rPr kumimoji="1" lang="ja-JP" altLang="en-US" dirty="0" smtClean="0"/>
              <a:t>★商品を受け取ったものの思っていたものと違うとか、商品が注文通りで</a:t>
            </a:r>
          </a:p>
          <a:p>
            <a:r>
              <a:rPr kumimoji="1" lang="ja-JP" altLang="en-US" dirty="0" smtClean="0"/>
              <a:t>　なかった場合は「契約をやめる」ことになります。しかし、通販では、</a:t>
            </a:r>
          </a:p>
          <a:p>
            <a:r>
              <a:rPr kumimoji="1" lang="ja-JP" altLang="en-US" dirty="0" smtClean="0"/>
              <a:t>　クーリング・オフ制度はありません。思っていたものと違うといって</a:t>
            </a:r>
          </a:p>
          <a:p>
            <a:r>
              <a:rPr kumimoji="1" lang="ja-JP" altLang="en-US" dirty="0" smtClean="0"/>
              <a:t>　自分の都合で無条件にやめる制度はないのです。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75AF7719-C06E-4D2E-97C7-06AA539D8909}"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290438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r>
              <a:rPr lang="ja-JP" altLang="en-US" dirty="0" smtClean="0"/>
              <a:t>さて、通信販売の流れのまず一番初め「選ぶ」時の注意ポイントです。</a:t>
            </a:r>
          </a:p>
          <a:p>
            <a:endParaRPr lang="ja-JP" altLang="en-US" dirty="0" smtClean="0"/>
          </a:p>
          <a:p>
            <a:r>
              <a:rPr lang="ja-JP" altLang="en-US" dirty="0" smtClean="0"/>
              <a:t>通信販売には広告規制がありますので、どういった内容か見て行きましょう。</a:t>
            </a:r>
          </a:p>
          <a:p>
            <a:endParaRPr lang="ja-JP" altLang="en-US" dirty="0" smtClean="0"/>
          </a:p>
          <a:p>
            <a:r>
              <a:rPr lang="ja-JP" altLang="en-US" dirty="0" smtClean="0"/>
              <a:t>◆通販広告には「必ず表示しなければならない事項」があります。</a:t>
            </a:r>
          </a:p>
          <a:p>
            <a:r>
              <a:rPr lang="ja-JP" altLang="en-US" dirty="0" smtClean="0"/>
              <a:t>◆また、虚偽の広告、誇大広告は禁止されています。</a:t>
            </a:r>
          </a:p>
          <a:p>
            <a:r>
              <a:rPr lang="ja-JP" altLang="en-US" dirty="0" smtClean="0"/>
              <a:t>◆電子メール広告やファクシミリ広告にも規制はあります。</a:t>
            </a:r>
          </a:p>
          <a:p>
            <a:r>
              <a:rPr lang="ja-JP" altLang="en-US" dirty="0" smtClean="0"/>
              <a:t>◆また、顧客の意に反して契約の申込みをさせようとする行為も禁止されています。</a:t>
            </a:r>
          </a:p>
          <a:p>
            <a:r>
              <a:rPr lang="ja-JP" altLang="en-US" dirty="0" smtClean="0"/>
              <a:t>●特に、ネット通販で禁止されていることがあります。</a:t>
            </a:r>
          </a:p>
          <a:p>
            <a:r>
              <a:rPr lang="ja-JP" altLang="en-US" dirty="0" smtClean="0"/>
              <a:t>・クリックすることが有料の契約申込みになることが分かりにくいことは禁止されています。</a:t>
            </a:r>
          </a:p>
          <a:p>
            <a:r>
              <a:rPr lang="ja-JP" altLang="en-US" dirty="0" smtClean="0"/>
              <a:t>・一旦入力した申込み事項の確認や訂正ができなかったり、訂正が難しいことも禁止されています。</a:t>
            </a:r>
          </a:p>
          <a:p>
            <a:endParaRPr lang="ja-JP" altLang="en-US" dirty="0" smtClean="0"/>
          </a:p>
          <a:p>
            <a:r>
              <a:rPr lang="ja-JP" altLang="en-US" dirty="0" smtClean="0"/>
              <a:t>◆通信販売にはクーリング・オフ制度はありませんが、事業者の広告に「返品制度」が表示されていれば事業者が定める返品ルール</a:t>
            </a:r>
            <a:r>
              <a:rPr lang="en-US" altLang="ja-JP" dirty="0" smtClean="0"/>
              <a:t>(</a:t>
            </a:r>
            <a:r>
              <a:rPr lang="ja-JP" altLang="en-US" dirty="0" smtClean="0"/>
              <a:t>特約</a:t>
            </a:r>
            <a:r>
              <a:rPr lang="en-US" altLang="ja-JP" dirty="0" smtClean="0"/>
              <a:t>)</a:t>
            </a:r>
            <a:r>
              <a:rPr lang="ja-JP" altLang="en-US" dirty="0" smtClean="0"/>
              <a:t>が優先されます。</a:t>
            </a:r>
          </a:p>
          <a:p>
            <a:r>
              <a:rPr lang="ja-JP" altLang="en-US" dirty="0" smtClean="0"/>
              <a:t>　「返品制度」についての記載がない場合には、商品が消費者のもとに届いた日からスタートして</a:t>
            </a:r>
            <a:r>
              <a:rPr lang="en-US" altLang="ja-JP" dirty="0" smtClean="0"/>
              <a:t>8</a:t>
            </a:r>
            <a:r>
              <a:rPr lang="ja-JP" altLang="en-US" dirty="0" smtClean="0"/>
              <a:t>日間以内であれば、返品が可能となります。　但し、この場合の返送料は消費者負担となります。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参考</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①必ず表示しなければならない事項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・販売価格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・送料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・代金の支払い時期、支払方法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・商品の引き渡し時期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・申込みのキャンセルや返品に関すること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・販売店の氏名、所在地、電話番号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等です。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②虚偽、誇大広告について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・「著しく事実に相違する表示」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・「実際のものより著しく優良であり、もしくは有利であると人を誤認させるような表示」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誇大広告の例</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a:t>
            </a:r>
          </a:p>
          <a:p>
            <a:r>
              <a:rPr lang="ja-JP" altLang="en-US" dirty="0" smtClean="0"/>
              <a:t>　・黒酢の広告で、「食後に飲むだけで健康的に痩せられる」「毎日きちんと</a:t>
            </a:r>
          </a:p>
          <a:p>
            <a:r>
              <a:rPr lang="ja-JP" altLang="en-US" dirty="0" smtClean="0"/>
              <a:t>　　食べてももう太らない」などと食事制限をしなくても痩せると表示</a:t>
            </a:r>
          </a:p>
          <a:p>
            <a:r>
              <a:rPr lang="ja-JP" altLang="en-US" dirty="0" smtClean="0"/>
              <a:t>　・儲け話の情報の広告で、「インストールするだけで毎日数万円が自動入金」</a:t>
            </a:r>
          </a:p>
          <a:p>
            <a:r>
              <a:rPr lang="ja-JP" altLang="en-US" dirty="0" smtClean="0"/>
              <a:t>　　「月に</a:t>
            </a:r>
            <a:r>
              <a:rPr lang="en-US" altLang="ja-JP" dirty="0" smtClean="0"/>
              <a:t>29</a:t>
            </a:r>
            <a:r>
              <a:rPr lang="ja-JP" altLang="en-US" dirty="0" smtClean="0"/>
              <a:t>万円以上が稼げてしまう在宅ワーク」等あたかも高額収入が</a:t>
            </a:r>
          </a:p>
          <a:p>
            <a:r>
              <a:rPr lang="ja-JP" altLang="en-US" dirty="0" smtClean="0"/>
              <a:t>　　得られるような表示</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pPr defTabSz="922630">
              <a:defRPr/>
            </a:pPr>
            <a:r>
              <a:rPr kumimoji="1" lang="ja-JP" altLang="en-US" dirty="0" smtClean="0"/>
              <a:t>②申込みについて見てみましょう。</a:t>
            </a:r>
          </a:p>
          <a:p>
            <a:pPr defTabSz="922630">
              <a:defRPr/>
            </a:pPr>
            <a:r>
              <a:rPr kumimoji="1" lang="ja-JP" altLang="en-US" dirty="0" smtClean="0"/>
              <a:t>ネット通販の場合は、消費者の申込みと、販売店の承諾に時間的なズレが生じます。</a:t>
            </a:r>
          </a:p>
          <a:p>
            <a:endParaRPr kumimoji="1" lang="ja-JP" altLang="en-US" dirty="0" smtClean="0"/>
          </a:p>
          <a:p>
            <a:r>
              <a:rPr kumimoji="1" lang="ja-JP" altLang="en-US" dirty="0" smtClean="0"/>
              <a:t>では、ネット通販での契約は、いつ成立するのでしょうか。</a:t>
            </a:r>
          </a:p>
          <a:p>
            <a:endParaRPr kumimoji="1" lang="ja-JP" altLang="en-US" dirty="0" smtClean="0"/>
          </a:p>
          <a:p>
            <a:r>
              <a:rPr kumimoji="1" lang="ja-JP" altLang="en-US" dirty="0" smtClean="0"/>
              <a:t>①まず、販売店が広告を出します。</a:t>
            </a:r>
          </a:p>
          <a:p>
            <a:r>
              <a:rPr kumimoji="1" lang="ja-JP" altLang="en-US" dirty="0" smtClean="0"/>
              <a:t>②それを見た消費者が、「カートに入れる」「クリックする」という形で申込みをします。</a:t>
            </a:r>
          </a:p>
          <a:p>
            <a:r>
              <a:rPr kumimoji="1" lang="ja-JP" altLang="en-US" dirty="0" smtClean="0"/>
              <a:t>③その申込みを受け、販売店が承諾の通知を出します。</a:t>
            </a:r>
            <a:r>
              <a:rPr kumimoji="1" lang="en-US" altLang="ja-JP" dirty="0" smtClean="0"/>
              <a:t>(</a:t>
            </a:r>
            <a:r>
              <a:rPr kumimoji="1" lang="ja-JP" altLang="en-US" dirty="0" smtClean="0"/>
              <a:t>「承諾メール」や「確認メール」</a:t>
            </a:r>
            <a:r>
              <a:rPr kumimoji="1" lang="en-US" altLang="ja-JP" dirty="0" smtClean="0"/>
              <a:t>)</a:t>
            </a:r>
          </a:p>
          <a:p>
            <a:r>
              <a:rPr kumimoji="1" lang="ja-JP" altLang="en-US" dirty="0" smtClean="0"/>
              <a:t>④そして、その通知が消費者に届いた時点で、「契約は成立」となります。</a:t>
            </a:r>
          </a:p>
          <a:p>
            <a:endParaRPr kumimoji="1" lang="ja-JP" altLang="en-US" dirty="0" smtClean="0"/>
          </a:p>
          <a:p>
            <a:endParaRPr kumimoji="1" lang="ja-JP" altLang="en-US" dirty="0" smtClean="0"/>
          </a:p>
          <a:p>
            <a:r>
              <a:rPr kumimoji="1" lang="ja-JP" altLang="en-US" dirty="0" smtClean="0"/>
              <a:t>◆その契約の成立により、販売店から、商品が発送され、商品が消費者に</a:t>
            </a:r>
          </a:p>
          <a:p>
            <a:r>
              <a:rPr kumimoji="1" lang="ja-JP" altLang="en-US" dirty="0" smtClean="0"/>
              <a:t>　届けられ、代金の支払いをすることとなります。</a:t>
            </a:r>
          </a:p>
          <a:p>
            <a:r>
              <a:rPr kumimoji="1" lang="ja-JP" altLang="en-US" dirty="0" smtClean="0"/>
              <a:t>　（代金後払いの一般的な場合）</a:t>
            </a:r>
          </a:p>
        </p:txBody>
      </p:sp>
      <p:sp>
        <p:nvSpPr>
          <p:cNvPr id="4" name="スライド番号プレースホルダー 3"/>
          <p:cNvSpPr>
            <a:spLocks noGrp="1"/>
          </p:cNvSpPr>
          <p:nvPr>
            <p:ph type="sldNum" sz="quarter" idx="10"/>
          </p:nvPr>
        </p:nvSpPr>
        <p:spPr/>
        <p:txBody>
          <a:bodyPr/>
          <a:lstStyle/>
          <a:p>
            <a:pPr>
              <a:defRPr/>
            </a:pPr>
            <a:fld id="{75AF7719-C06E-4D2E-97C7-06AA539D8909}"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290438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3268663" y="511175"/>
            <a:ext cx="3402012"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③商品を受け取る際のことです。</a:t>
            </a:r>
          </a:p>
          <a:p>
            <a:endParaRPr lang="ja-JP" altLang="en-US" dirty="0" smtClean="0"/>
          </a:p>
          <a:p>
            <a:r>
              <a:rPr lang="ja-JP" altLang="en-US" dirty="0" smtClean="0"/>
              <a:t>◆商品が到着したら、すぐに中身を確認しましょう。</a:t>
            </a:r>
          </a:p>
          <a:p>
            <a:r>
              <a:rPr lang="ja-JP" altLang="en-US" dirty="0" smtClean="0"/>
              <a:t>　そして、注文と違うとか、壊れているような場合は、早急に連絡しましょう。</a:t>
            </a:r>
          </a:p>
          <a:p>
            <a:endParaRPr lang="ja-JP" altLang="en-US" dirty="0" smtClean="0"/>
          </a:p>
          <a:p>
            <a:r>
              <a:rPr lang="ja-JP" altLang="en-US" dirty="0" smtClean="0"/>
              <a:t>・届いた商品が思っていたものと</a:t>
            </a:r>
            <a:r>
              <a:rPr lang="en-US" altLang="ja-JP" dirty="0" smtClean="0"/>
              <a:t>(</a:t>
            </a:r>
            <a:r>
              <a:rPr lang="ja-JP" altLang="en-US" dirty="0" smtClean="0"/>
              <a:t>イメージが</a:t>
            </a:r>
            <a:r>
              <a:rPr lang="en-US" altLang="ja-JP" dirty="0" smtClean="0"/>
              <a:t>)</a:t>
            </a:r>
            <a:r>
              <a:rPr lang="ja-JP" altLang="en-US" dirty="0" smtClean="0"/>
              <a:t>違う場合、</a:t>
            </a:r>
            <a:endParaRPr lang="en-US" altLang="ja-JP" dirty="0" smtClean="0"/>
          </a:p>
          <a:p>
            <a:r>
              <a:rPr lang="en-US" altLang="ja-JP" dirty="0" smtClean="0"/>
              <a:t>  </a:t>
            </a:r>
            <a:r>
              <a:rPr lang="ja-JP" altLang="en-US" dirty="0" smtClean="0"/>
              <a:t>例えば、洋服が届いたが、合わせてみると似合わなかったというように、</a:t>
            </a:r>
          </a:p>
          <a:p>
            <a:r>
              <a:rPr lang="ja-JP" altLang="en-US" dirty="0" smtClean="0"/>
              <a:t>　自分の都合で、購入はせず、商品を返したいと考えることもあります。</a:t>
            </a:r>
          </a:p>
          <a:p>
            <a:r>
              <a:rPr lang="ja-JP" altLang="en-US" dirty="0" smtClean="0"/>
              <a:t>　そのような場合は、解約や返品に関する規約に従うことになります。</a:t>
            </a:r>
          </a:p>
          <a:p>
            <a:r>
              <a:rPr lang="ja-JP" altLang="en-US" dirty="0" smtClean="0"/>
              <a:t>　</a:t>
            </a:r>
          </a:p>
          <a:p>
            <a:r>
              <a:rPr lang="ja-JP" altLang="en-US" dirty="0" smtClean="0"/>
              <a:t>■先ほども伝えたように、通信販売には</a:t>
            </a:r>
            <a:endParaRPr lang="en-US" altLang="ja-JP" dirty="0" smtClean="0"/>
          </a:p>
          <a:p>
            <a:r>
              <a:rPr lang="ja-JP" altLang="en-US" dirty="0" smtClean="0"/>
              <a:t>　無条件で契約をやめられるクーリング・オフ制度はありません。</a:t>
            </a:r>
          </a:p>
          <a:p>
            <a:r>
              <a:rPr lang="ja-JP" altLang="en-US" dirty="0" smtClean="0"/>
              <a:t>　契約した際の規約をしっかり確認しましょう。</a:t>
            </a:r>
          </a:p>
          <a:p>
            <a:endParaRPr lang="ja-JP" altLang="en-US" dirty="0" smtClean="0"/>
          </a:p>
          <a:p>
            <a:r>
              <a:rPr lang="ja-JP" altLang="en-US" dirty="0" smtClean="0"/>
              <a:t>・トラブルになった時は、早めに消費生活センター等専門の相談窓口へ相談しましょう。</a:t>
            </a:r>
          </a:p>
          <a:p>
            <a:endParaRPr lang="ja-JP" altLang="en-US" dirty="0" smtClean="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683" indent="-287954">
              <a:defRPr kumimoji="1">
                <a:solidFill>
                  <a:schemeClr val="tx1"/>
                </a:solidFill>
                <a:latin typeface="Arial" pitchFamily="34" charset="0"/>
                <a:ea typeface="ＭＳ Ｐゴシック" pitchFamily="50" charset="-128"/>
              </a:defRPr>
            </a:lvl2pPr>
            <a:lvl3pPr marL="1151821" indent="-230364">
              <a:defRPr kumimoji="1">
                <a:solidFill>
                  <a:schemeClr val="tx1"/>
                </a:solidFill>
                <a:latin typeface="Arial" pitchFamily="34" charset="0"/>
                <a:ea typeface="ＭＳ Ｐゴシック" pitchFamily="50" charset="-128"/>
              </a:defRPr>
            </a:lvl3pPr>
            <a:lvl4pPr marL="1612548" indent="-230364">
              <a:defRPr kumimoji="1">
                <a:solidFill>
                  <a:schemeClr val="tx1"/>
                </a:solidFill>
                <a:latin typeface="Arial" pitchFamily="34" charset="0"/>
                <a:ea typeface="ＭＳ Ｐゴシック" pitchFamily="50" charset="-128"/>
              </a:defRPr>
            </a:lvl4pPr>
            <a:lvl5pPr marL="2073276" indent="-230364">
              <a:defRPr kumimoji="1">
                <a:solidFill>
                  <a:schemeClr val="tx1"/>
                </a:solidFill>
                <a:latin typeface="Arial" pitchFamily="34" charset="0"/>
                <a:ea typeface="ＭＳ Ｐゴシック" pitchFamily="50" charset="-128"/>
              </a:defRPr>
            </a:lvl5pPr>
            <a:lvl6pPr marL="2534004"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4732"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461"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188"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7</a:t>
            </a:fld>
            <a:endParaRPr lang="ja-JP" altLang="en-US" smtClean="0">
              <a:solidFill>
                <a:prstClr val="black"/>
              </a:solidFill>
            </a:endParaRPr>
          </a:p>
        </p:txBody>
      </p:sp>
    </p:spTree>
    <p:extLst>
      <p:ext uri="{BB962C8B-B14F-4D97-AF65-F5344CB8AC3E}">
        <p14:creationId xmlns:p14="http://schemas.microsoft.com/office/powerpoint/2010/main" val="180487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r>
              <a:rPr kumimoji="1" lang="ja-JP" altLang="en-US" dirty="0" smtClean="0"/>
              <a:t>通信販売でのトラブル事例①　「スニーカーが届かない」</a:t>
            </a:r>
          </a:p>
          <a:p>
            <a:endParaRPr kumimoji="1" lang="ja-JP" altLang="en-US" dirty="0" smtClean="0"/>
          </a:p>
          <a:p>
            <a:r>
              <a:rPr kumimoji="1" lang="ja-JP" altLang="en-US" dirty="0" smtClean="0"/>
              <a:t>通信販売の中の、インターネット通販を利用しました。</a:t>
            </a:r>
          </a:p>
          <a:p>
            <a:r>
              <a:rPr kumimoji="1" lang="ja-JP" altLang="en-US" dirty="0" smtClean="0"/>
              <a:t>欲しかったブランドスニーカーが半額で売られているサイトを見つけました。</a:t>
            </a:r>
          </a:p>
          <a:p>
            <a:endParaRPr kumimoji="1" lang="ja-JP" altLang="en-US" dirty="0" smtClean="0"/>
          </a:p>
          <a:p>
            <a:r>
              <a:rPr kumimoji="1" lang="ja-JP" altLang="en-US" dirty="0" smtClean="0"/>
              <a:t>代金は、先払いで銀行振込で支払いました。</a:t>
            </a:r>
          </a:p>
          <a:p>
            <a:r>
              <a:rPr kumimoji="1" lang="ja-JP" altLang="en-US" dirty="0" smtClean="0"/>
              <a:t>商品は、振込後</a:t>
            </a:r>
            <a:r>
              <a:rPr kumimoji="1" lang="en-US" altLang="ja-JP" dirty="0" smtClean="0"/>
              <a:t>3</a:t>
            </a:r>
            <a:r>
              <a:rPr kumimoji="1" lang="ja-JP" altLang="en-US" dirty="0" smtClean="0"/>
              <a:t>営業日で発送されることになっていました。</a:t>
            </a:r>
          </a:p>
          <a:p>
            <a:endParaRPr kumimoji="1" lang="ja-JP" altLang="en-US" dirty="0" smtClean="0"/>
          </a:p>
          <a:p>
            <a:r>
              <a:rPr kumimoji="1" lang="ja-JP" altLang="en-US" dirty="0" smtClean="0"/>
              <a:t>しかし、待ってもスニーカーは届きませんでした。</a:t>
            </a:r>
          </a:p>
          <a:p>
            <a:endParaRPr kumimoji="1" lang="ja-JP" altLang="en-US" dirty="0" smtClean="0"/>
          </a:p>
          <a:p>
            <a:r>
              <a:rPr kumimoji="1" lang="ja-JP" altLang="en-US" dirty="0" smtClean="0"/>
              <a:t>このようなトラブルは多くあります。</a:t>
            </a:r>
          </a:p>
          <a:p>
            <a:endParaRPr kumimoji="1" lang="ja-JP" altLang="en-US" dirty="0" smtClean="0"/>
          </a:p>
          <a:p>
            <a:pPr defTabSz="922630">
              <a:defRPr/>
            </a:pPr>
            <a:r>
              <a:rPr kumimoji="1" lang="ja-JP" altLang="en-US" dirty="0" smtClean="0"/>
              <a:t>■通信販売では、どういった点に注意すると良かったのか思い出してみましょう</a:t>
            </a:r>
          </a:p>
          <a:p>
            <a:pPr defTabSz="922630">
              <a:defRPr/>
            </a:pPr>
            <a:r>
              <a:rPr kumimoji="1" lang="en-US" altLang="ja-JP" dirty="0" smtClean="0"/>
              <a:t>■</a:t>
            </a:r>
            <a:r>
              <a:rPr kumimoji="1" lang="ja-JP" altLang="en-US" dirty="0" smtClean="0"/>
              <a:t>トラブルになった時は、どうすれば良いでしょう</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重要</a:t>
            </a:r>
            <a:r>
              <a:rPr kumimoji="1" lang="en-US" altLang="ja-JP" dirty="0" smtClean="0"/>
              <a:t>】</a:t>
            </a:r>
            <a:r>
              <a:rPr kumimoji="1" lang="ja-JP" altLang="en-US" dirty="0" smtClean="0"/>
              <a:t>ネットショッピングでのサイトの注意ポイント</a:t>
            </a:r>
          </a:p>
          <a:p>
            <a:endParaRPr kumimoji="1" lang="ja-JP" altLang="en-US" dirty="0" smtClean="0"/>
          </a:p>
          <a:p>
            <a:r>
              <a:rPr kumimoji="1" lang="ja-JP" altLang="en-US" dirty="0" smtClean="0"/>
              <a:t>①ＵＲＬが不自然なものや、消費者庁で紹介されているサイトの場合は、利用に注意が必要です。</a:t>
            </a:r>
          </a:p>
          <a:p>
            <a:r>
              <a:rPr kumimoji="1" lang="ja-JP" altLang="en-US" dirty="0" smtClean="0"/>
              <a:t>②</a:t>
            </a:r>
            <a:r>
              <a:rPr lang="ja-JP" altLang="en-US" dirty="0" smtClean="0"/>
              <a:t>住所が番地まで書いていないのも、法律の規定が守られていません。</a:t>
            </a:r>
          </a:p>
          <a:p>
            <a:r>
              <a:rPr lang="ja-JP" altLang="en-US" dirty="0" smtClean="0"/>
              <a:t>③連絡先がメールアドレスしかないのも同様です。</a:t>
            </a:r>
          </a:p>
          <a:p>
            <a:r>
              <a:rPr lang="ja-JP" altLang="en-US" dirty="0" smtClean="0"/>
              <a:t>④字体が古いモノがまじっていたり、日本で使われていないものも気を付けましょう。</a:t>
            </a:r>
          </a:p>
          <a:p>
            <a:r>
              <a:rPr lang="ja-JP" altLang="en-US" dirty="0" smtClean="0"/>
              <a:t>⑤極端に値段が下げられていたりするのも危ないでしょう。</a:t>
            </a:r>
          </a:p>
          <a:p>
            <a:r>
              <a:rPr lang="ja-JP" altLang="en-US" dirty="0" smtClean="0"/>
              <a:t>⑥支払方法にカード等が記載されていても、実際には現金振込しか利用できないものも注意した方が良いでしょう。</a:t>
            </a:r>
          </a:p>
          <a:p>
            <a:r>
              <a:rPr lang="ja-JP" altLang="en-US" dirty="0" smtClean="0"/>
              <a:t>　手数料を削減するなどの理由から、現金振込を選択している事業者もあるのですが、その際も、振込の口座名義が会社名ではなく、</a:t>
            </a:r>
          </a:p>
          <a:p>
            <a:r>
              <a:rPr lang="ja-JP" altLang="en-US" dirty="0" smtClean="0"/>
              <a:t>　代表者でもない不審な個人名といった場合は、特に注意しましょう。</a:t>
            </a:r>
          </a:p>
          <a:p>
            <a:r>
              <a:rPr lang="ja-JP" altLang="en-US" dirty="0" smtClean="0"/>
              <a:t>⑦</a:t>
            </a:r>
            <a:r>
              <a:rPr kumimoji="1" lang="ja-JP" altLang="en-US" dirty="0" smtClean="0"/>
              <a:t>機械的な翻訳をしたような表現のところも危ないです。</a:t>
            </a:r>
          </a:p>
          <a:p>
            <a:r>
              <a:rPr kumimoji="1" lang="ja-JP" altLang="en-US" dirty="0" smtClean="0"/>
              <a:t>⑧また、購入したい商品が模倣品や輸入禁止されているものではないでしょうか。</a:t>
            </a:r>
          </a:p>
          <a:p>
            <a:r>
              <a:rPr kumimoji="1" lang="ja-JP" altLang="en-US" dirty="0" smtClean="0"/>
              <a:t>⑨配送方法や、配送期間も確認しておくと良いでしょう。</a:t>
            </a:r>
          </a:p>
          <a:p>
            <a:r>
              <a:rPr lang="ja-JP" altLang="en-US" dirty="0" smtClean="0"/>
              <a:t>⑩また、</a:t>
            </a:r>
            <a:r>
              <a:rPr kumimoji="1" lang="ja-JP" altLang="en-US" dirty="0" smtClean="0"/>
              <a:t>相談現場では、「注文してから口コミを見たら、悪いことだらけで不安になった」とか「後で調べると住所記載がなかった」ということを多く聞きます。</a:t>
            </a:r>
          </a:p>
          <a:p>
            <a:r>
              <a:rPr lang="ja-JP" altLang="en-US" dirty="0" smtClean="0"/>
              <a:t>　まずは注文の前に十分チェックしてください。</a:t>
            </a:r>
            <a:r>
              <a:rPr kumimoji="1" lang="ja-JP" altLang="en-US" dirty="0" smtClean="0"/>
              <a:t>消費者庁では、「悪質な海外ウェブサイト一覧」として随時紹介されています。</a:t>
            </a:r>
            <a:endParaRPr lang="ja-JP" altLang="en-US" dirty="0"/>
          </a:p>
          <a:p>
            <a:r>
              <a:rPr lang="ja-JP" altLang="en-US" dirty="0" smtClean="0"/>
              <a:t>　</a:t>
            </a:r>
            <a:r>
              <a:rPr lang="en-US" altLang="ja-JP" dirty="0" smtClean="0"/>
              <a:t>2020.10</a:t>
            </a:r>
            <a:r>
              <a:rPr kumimoji="1" lang="ja-JP" altLang="en-US" dirty="0" smtClean="0"/>
              <a:t>月現在で</a:t>
            </a:r>
            <a:r>
              <a:rPr kumimoji="1" lang="en-US" altLang="ja-JP" dirty="0" smtClean="0"/>
              <a:t>503</a:t>
            </a:r>
            <a:r>
              <a:rPr kumimoji="1" lang="ja-JP" altLang="en-US" dirty="0" smtClean="0"/>
              <a:t>サイトあります。間違ってもここに記載されているところは利用しないようにしてください。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0E5D45C-0BEA-47CC-B486-E8F3AFEFB891}"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203734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B873BAA2-FB7F-4A2E-AEDA-0D7245F98C7D}" type="datetime1">
              <a:rPr lang="ja-JP" altLang="en-US" smtClean="0">
                <a:solidFill>
                  <a:srgbClr val="000000"/>
                </a:solidFill>
              </a:rPr>
              <a:t>2021/4/14</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22BE0378-AF29-4ABD-8843-E0E3BC1B0E8B}"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6" y="685843"/>
            <a:ext cx="1771651"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7" y="685843"/>
            <a:ext cx="5162551"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30C8F1CB-B8EF-4406-B2CC-9E53F42DF5A3}"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smtClean="0"/>
              <a:t>マスター タイトルの書式設定</a:t>
            </a:r>
            <a:endParaRPr kumimoji="1" lang="ja-JP"/>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smtClean="0"/>
              <a:t>マスター サブタイトルの書式設定</a:t>
            </a:r>
            <a:endParaRPr kumimoji="1" lang="ja-JP"/>
          </a:p>
        </p:txBody>
      </p:sp>
      <p:sp>
        <p:nvSpPr>
          <p:cNvPr id="7" name="Shape 6"/>
          <p:cNvSpPr>
            <a:spLocks noGrp="1"/>
          </p:cNvSpPr>
          <p:nvPr>
            <p:ph type="dt" sz="half" idx="10"/>
          </p:nvPr>
        </p:nvSpPr>
        <p:spPr/>
        <p:txBody>
          <a:bodyPr/>
          <a:lstStyle>
            <a:extLst/>
          </a:lstStyle>
          <a:p>
            <a:fld id="{5E6F1203-E7B9-4405-93A0-DD26C3AE80AB}"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20" name="Shape 19"/>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a:xfrm>
            <a:off x="8613648" y="6305551"/>
            <a:ext cx="457200" cy="476251"/>
          </a:xfrm>
          <a:prstGeom prst="rect">
            <a:avLst/>
          </a:prstGeom>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idx="1"/>
          </p:nvPr>
        </p:nvSpPr>
        <p:spPr/>
        <p:txBody>
          <a:bodyPr/>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9CF25237-445A-481C-8EAB-591528B2AF2C}"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453336"/>
            <a:ext cx="3218688" cy="476251"/>
          </a:xfrm>
          <a:prstGeom prst="rect">
            <a:avLst/>
          </a:prstGeom>
        </p:spPr>
        <p:txBody>
          <a:bodyPr/>
          <a:lstStyle>
            <a:extLst/>
          </a:lstStyle>
          <a:p>
            <a:r>
              <a:rPr lang="en-US" altLang="ja-JP" dirty="0" smtClean="0">
                <a:solidFill>
                  <a:srgbClr val="C9C2D1">
                    <a:shade val="50000"/>
                    <a:satMod val="200000"/>
                  </a:srgbClr>
                </a:solidFill>
              </a:rPr>
              <a:t>©2020</a:t>
            </a:r>
            <a:r>
              <a:rPr lang="ja-JP" altLang="en-US" dirty="0" smtClean="0">
                <a:solidFill>
                  <a:srgbClr val="C9C2D1">
                    <a:shade val="50000"/>
                    <a:satMod val="200000"/>
                  </a:srgbClr>
                </a:solidFill>
              </a:rPr>
              <a:t>滋賀県消費生活センター</a:t>
            </a:r>
            <a:endParaRPr altLang="en-US" dirty="0">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1" y="-52"/>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2578392" y="1100139"/>
            <a:ext cx="6400800" cy="1509712"/>
          </a:xfr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smtClean="0"/>
              <a:t>マスター テキストの書式設定</a:t>
            </a:r>
          </a:p>
        </p:txBody>
      </p:sp>
      <p:sp>
        <p:nvSpPr>
          <p:cNvPr id="4" name="Shape 3"/>
          <p:cNvSpPr>
            <a:spLocks noGrp="1"/>
          </p:cNvSpPr>
          <p:nvPr>
            <p:ph type="dt" sz="half" idx="10"/>
          </p:nvPr>
        </p:nvSpPr>
        <p:spPr/>
        <p:txBody>
          <a:bodyPr/>
          <a:lstStyle>
            <a:extLst/>
          </a:lstStyle>
          <a:p>
            <a:fld id="{B18606E1-2585-4083-989D-F67557DFECAF}"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3"/>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4" y="-815919"/>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Oval 9"/>
          <p:cNvSpPr/>
          <p:nvPr/>
        </p:nvSpPr>
        <p:spPr>
          <a:xfrm>
            <a:off x="168823"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33980" y="-52"/>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extLst/>
          </a:lstStyle>
          <a:p>
            <a:r>
              <a:rPr kumimoji="1" lang="ja-JP" altLang="en-US" smtClean="0"/>
              <a:t>マスター タイトルの書式設定</a:t>
            </a:r>
            <a:endParaRPr kumimoji="1" lang="ja-JP"/>
          </a:p>
        </p:txBody>
      </p:sp>
      <p:sp>
        <p:nvSpPr>
          <p:cNvPr id="3" name="Shape 2"/>
          <p:cNvSpPr>
            <a:spLocks noGrp="1"/>
          </p:cNvSpPr>
          <p:nvPr>
            <p:ph sz="half" idx="1"/>
          </p:nvPr>
        </p:nvSpPr>
        <p:spPr>
          <a:xfrm>
            <a:off x="143560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sz="half" idx="2"/>
          </p:nvPr>
        </p:nvSpPr>
        <p:spPr>
          <a:xfrm>
            <a:off x="527608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A2318A65-0DD4-4AC4-B44C-C7FF911CACFA}"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6" name="Shape 5"/>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4" name="Shape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Shape 6"/>
          <p:cNvSpPr>
            <a:spLocks noGrp="1"/>
          </p:cNvSpPr>
          <p:nvPr>
            <p:ph type="dt" sz="half" idx="10"/>
          </p:nvPr>
        </p:nvSpPr>
        <p:spPr/>
        <p:txBody>
          <a:bodyPr/>
          <a:lstStyle>
            <a:extLst/>
          </a:lstStyle>
          <a:p>
            <a:fld id="{1C1BD794-B061-445F-BD32-59271D83B8CD}"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8" name="Shape 7"/>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extLst/>
          </a:lstStyle>
          <a:p>
            <a:r>
              <a:rPr kumimoji="1" lang="ja-JP" altLang="en-US" smtClean="0"/>
              <a:t>マスター タイトルの書式設定</a:t>
            </a:r>
            <a:endParaRPr kumimoji="1" lang="ja-JP"/>
          </a:p>
        </p:txBody>
      </p:sp>
      <p:sp>
        <p:nvSpPr>
          <p:cNvPr id="3" name="Shape 2"/>
          <p:cNvSpPr>
            <a:spLocks noGrp="1"/>
          </p:cNvSpPr>
          <p:nvPr>
            <p:ph type="dt" sz="half" idx="10"/>
          </p:nvPr>
        </p:nvSpPr>
        <p:spPr/>
        <p:txBody>
          <a:bodyPr/>
          <a:lstStyle>
            <a:extLst/>
          </a:lstStyle>
          <a:p>
            <a:fld id="{EC54E5B0-EE4D-44F3-ADB9-D6D591C4D56C}"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4" name="Shape 3"/>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dt" sz="half" idx="10"/>
          </p:nvPr>
        </p:nvSpPr>
        <p:spPr/>
        <p:txBody>
          <a:bodyPr/>
          <a:lstStyle>
            <a:extLst/>
          </a:lstStyle>
          <a:p>
            <a:fld id="{8067CFBB-4308-4F40-A014-3C57A1B544D6}"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3" name="Shape 2"/>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2"/>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51"/>
            <a:ext cx="3810000" cy="1162051"/>
          </a:xfrm>
          <a:ln>
            <a:noFill/>
          </a:ln>
        </p:spPr>
        <p:txBody>
          <a:bodyPr anchor="b"/>
          <a:lstStyle>
            <a:lvl1pPr algn="l" latinLnBrk="0">
              <a:lnSpc>
                <a:spcPts val="2000"/>
              </a:lnSpc>
              <a:buNone/>
              <a:defRPr kumimoji="1" lang="ja-JP" sz="2200" b="1" cap="all" baseline="0"/>
            </a:lvl1pPr>
            <a:extLst/>
          </a:lstStyle>
          <a:p>
            <a:r>
              <a:rPr kumimoji="1" lang="ja-JP" altLang="en-US" smtClean="0"/>
              <a:t>マスター タイトルの書式設定</a:t>
            </a:r>
            <a:endParaRPr kumimoji="1" lang="ja-JP"/>
          </a:p>
        </p:txBody>
      </p:sp>
      <p:sp>
        <p:nvSpPr>
          <p:cNvPr id="3" name="Shape 2"/>
          <p:cNvSpPr>
            <a:spLocks noGrp="1"/>
          </p:cNvSpPr>
          <p:nvPr>
            <p:ph type="body" idx="2"/>
          </p:nvPr>
        </p:nvSpPr>
        <p:spPr>
          <a:xfrm>
            <a:off x="457200" y="1435101"/>
            <a:ext cx="3810000" cy="698500"/>
          </a:xfr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smtClean="0"/>
              <a:t>マスター テキストの書式設定</a:t>
            </a:r>
          </a:p>
        </p:txBody>
      </p:sp>
      <p:sp>
        <p:nvSpPr>
          <p:cNvPr id="4" name="Shape 3"/>
          <p:cNvSpPr>
            <a:spLocks noGrp="1"/>
          </p:cNvSpPr>
          <p:nvPr>
            <p:ph sz="half" idx="1"/>
          </p:nvPr>
        </p:nvSpPr>
        <p:spPr>
          <a:xfrm>
            <a:off x="457200" y="2133606"/>
            <a:ext cx="8153400" cy="3992563"/>
          </a:xfr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1D6DFCC3-2EB5-4F9B-888A-F41ED8B10F0E}"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6" name="Shape 5"/>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E8E2217-EAFE-4885-9B35-14DF27B6611E}"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smtClean="0"/>
              <a:t>マスター タイトルの書式設定</a:t>
            </a:r>
            <a:endParaRPr kumimoji="1" lang="ja-JP"/>
          </a:p>
        </p:txBody>
      </p:sp>
      <p:sp>
        <p:nvSpPr>
          <p:cNvPr id="5" name="Shape 4"/>
          <p:cNvSpPr>
            <a:spLocks noGrp="1"/>
          </p:cNvSpPr>
          <p:nvPr>
            <p:ph type="dt" sz="half" idx="10"/>
          </p:nvPr>
        </p:nvSpPr>
        <p:spPr/>
        <p:txBody>
          <a:bodyPr/>
          <a:lstStyle>
            <a:extLst/>
          </a:lstStyle>
          <a:p>
            <a:fld id="{9AF6F492-ABA4-4D0F-A345-0E60CC00C8F5}"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6" name="Shape 5"/>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7"/>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smtClean="0"/>
              <a:t>アイコンをクリックして図を追加</a:t>
            </a:r>
            <a:endParaRPr kumimoji="1" lang="ja-JP"/>
          </a:p>
        </p:txBody>
      </p:sp>
      <p:sp>
        <p:nvSpPr>
          <p:cNvPr id="9" name="Flowchart: Process 8"/>
          <p:cNvSpPr/>
          <p:nvPr/>
        </p:nvSpPr>
        <p:spPr>
          <a:xfrm rot="19468671">
            <a:off x="396725" y="954344"/>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Flowchart: Process 9"/>
          <p:cNvSpPr/>
          <p:nvPr/>
        </p:nvSpPr>
        <p:spPr>
          <a:xfrm rot="2103354" flipH="1">
            <a:off x="5003667" y="936788"/>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smtClean="0"/>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90E0A44A-50FA-40DC-9C9A-A3BF60F1343A}"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a:xfrm>
            <a:off x="8613648" y="6305551"/>
            <a:ext cx="457200" cy="476251"/>
          </a:xfrm>
          <a:prstGeom prst="rect">
            <a:avLst/>
          </a:prstGeom>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2"/>
            <a:ext cx="1828800" cy="5851525"/>
          </a:xfrm>
        </p:spPr>
        <p:txBody>
          <a:bodyPr vert="eaVert"/>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a:xfrm>
            <a:off x="1143000" y="274682"/>
            <a:ext cx="5562600" cy="5851525"/>
          </a:xfrm>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FB10073D-2C0A-44ED-8C4B-4DAAD467C192}"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a:xfrm>
            <a:off x="8613648" y="6305551"/>
            <a:ext cx="457200" cy="476251"/>
          </a:xfrm>
          <a:prstGeom prst="rect">
            <a:avLst/>
          </a:prstGeom>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9A13931-442D-4842-A5CE-1C2A07138949}"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617B665-6B6B-48EF-A10D-84414AF35660}"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1"/>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87DD8D4-860D-47AA-84C6-36A3AAF1EC98}"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ADD83B41-607C-424A-B201-8D87826BCD99}"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5"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B30B40EF-902E-472E-980F-B6012A294F60}" type="datetime1">
              <a:rPr lang="ja-JP" altLang="en-US" smtClean="0">
                <a:solidFill>
                  <a:prstClr val="black">
                    <a:tint val="75000"/>
                  </a:prstClr>
                </a:solidFill>
              </a:rPr>
              <a:t>2021/4/14</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1F6DB31-A97D-49EE-972D-85AB020A7A94}" type="datetime1">
              <a:rPr lang="ja-JP" altLang="en-US" smtClean="0">
                <a:solidFill>
                  <a:prstClr val="black">
                    <a:tint val="75000"/>
                  </a:prstClr>
                </a:solidFill>
              </a:rPr>
              <a:t>2021/4/14</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1E770AE-6B12-44A0-9201-500F5E052672}" type="datetime1">
              <a:rPr lang="ja-JP" altLang="en-US" smtClean="0">
                <a:solidFill>
                  <a:prstClr val="black">
                    <a:tint val="75000"/>
                  </a:prstClr>
                </a:solidFill>
              </a:rPr>
              <a:t>2021/4/14</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768D1CAE-F100-44A4-AEBB-EBDE1098BFCC}"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611B7C1-4358-4D01-B590-B0DBD33C9C0C}"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7F8E96-019C-460F-82DB-79DF50E5A099}"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A1B1D81-3F33-427A-A06B-1D17DD5976CE}"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9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693134E-5E61-4D96-A92B-BF51C02D71E7}"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3"/>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9"/>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B351C35-4BD6-40C1-927C-681669B043F3}"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AA8C891-5A6F-4B4F-84A4-CCEBA5FF9ED8}"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12425"/>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90" y="4552677"/>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0489396-D8E6-41A0-9CFF-93BC5662D182}"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7"/>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8807"/>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8D6C574-6B0B-4D6F-B499-33221EC8690A}"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7" y="1681853"/>
            <a:ext cx="3867151"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7" y="2507594"/>
            <a:ext cx="386715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4" y="1681852"/>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4" y="2507594"/>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5ED29759-CE07-478F-B053-6E4876CD4F5A}"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6B70A8-EFCD-4E9D-AC53-E660D9B703AA}"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7" y="1600208"/>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6" y="1600208"/>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A8338FD0-4C2C-4EF0-9C8D-9BE9093CF92A}" type="datetime1">
              <a:rPr lang="ja-JP" altLang="en-US" smtClean="0">
                <a:solidFill>
                  <a:srgbClr val="000000"/>
                </a:solidFill>
              </a:rPr>
              <a:t>2021/4/14</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9FDDC-469D-4CFA-BCB3-AF161B3C0DC0}"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44"/>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2" y="990600"/>
            <a:ext cx="462915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8"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389402-A1F8-4B36-95EF-364F6AAAB421}"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2" y="990600"/>
            <a:ext cx="4629151"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8"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199D4-EE3F-44D7-96A8-F4CF8D6EDA80}"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ABFC9F5-9E8B-4ABC-A9F6-621DA58D8DF7}"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0364"/>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6"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91084C1-2D7E-4FDE-A3B4-A34BE85BF89F}"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8A20AF8-33C6-494F-A066-38A607D24B59}"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572DDEA-5042-4210-8BF5-1C8B44C7BE86}"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6172200" y="6538918"/>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96D135E-D223-4320-A444-810E7FA3F8E7}"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6084168" y="6538918"/>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6341565-21CD-4350-A698-CC5CFC74E31D}"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5"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0CC2D8A-98C5-468B-9C6B-4105B40A2CD0}" type="datetime1">
              <a:rPr lang="ja-JP" altLang="en-US" smtClean="0">
                <a:solidFill>
                  <a:prstClr val="black">
                    <a:tint val="75000"/>
                  </a:prstClr>
                </a:solidFill>
              </a:rPr>
              <a:t>2021/4/14</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5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DE246223-6F35-4609-BD47-A10FD078E283}" type="datetime1">
              <a:rPr lang="ja-JP" altLang="en-US" smtClean="0">
                <a:solidFill>
                  <a:srgbClr val="000000"/>
                </a:solidFill>
              </a:rPr>
              <a:t>2021/4/14</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33A48F0-9792-429B-916E-9CEB5572BFDE}" type="datetime1">
              <a:rPr lang="ja-JP" altLang="en-US" smtClean="0">
                <a:solidFill>
                  <a:prstClr val="black">
                    <a:tint val="75000"/>
                  </a:prstClr>
                </a:solidFill>
              </a:rPr>
              <a:t>2021/4/14</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822AB72-5C05-48C5-8631-AD8E0693F5DE}" type="datetime1">
              <a:rPr lang="ja-JP" altLang="en-US" smtClean="0">
                <a:solidFill>
                  <a:prstClr val="black">
                    <a:tint val="75000"/>
                  </a:prstClr>
                </a:solidFill>
              </a:rPr>
              <a:t>2021/4/14</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3051"/>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9"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14BB6B9-3602-4CB0-ACAE-D45656868B75}"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882FC7E-6F58-4641-B5FF-44EC53301C34}"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716A05-130C-499C-BB14-EBDD7905BC11}"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9BA1666-DAB0-48FA-8570-64662FE12029}"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D22BB8-B3F3-48E2-A731-A291CC96076B}"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340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19DB1DB-40B8-49E2-9E74-1CA44904FF01}"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304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89E8AE-3687-42C2-849E-2C73D0283CE4}"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8231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702C36E-102D-4C4A-8900-582AA0CD3F30}"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78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3EE3F8E3-41A6-4DE7-8032-31E83C08DFBB}" type="datetime1">
              <a:rPr lang="ja-JP" altLang="en-US" smtClean="0">
                <a:solidFill>
                  <a:srgbClr val="000000"/>
                </a:solidFill>
              </a:rPr>
              <a:t>2021/4/14</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C0BEFB8-E1A7-4119-85D8-A3906F0B535F}"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2831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6B5A62-6DA1-4764-9945-53F77D308248}"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516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971808-FB3D-4FD9-9A48-B4561E73B405}"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6012160" y="6538919"/>
            <a:ext cx="2895600" cy="365125"/>
          </a:xfrm>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083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8" y="1435102"/>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AB8E13E-7961-4521-A610-4221BACF3319}"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1645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AD4BD8-D8C8-4A21-A059-09C885D5BDE4}"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2024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2AA9EF-8F1B-4DF5-973F-DAF9CBF16EC7}"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1698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5"/>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F6D6CB-9D64-49C6-9329-CA5F325249B6}"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065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B7B1A55-B983-4D3A-958A-52D0604CB2A2}"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070D9AA-4B8E-4EB2-82A4-014296FEEEDA}" type="slidenum">
              <a:rPr lang="ja-JP" altLang="en-US"/>
              <a:pPr>
                <a:defRPr/>
              </a:pPr>
              <a:t>‹#›</a:t>
            </a:fld>
            <a:endParaRPr lang="ja-JP" altLang="en-US"/>
          </a:p>
        </p:txBody>
      </p:sp>
    </p:spTree>
    <p:extLst>
      <p:ext uri="{BB962C8B-B14F-4D97-AF65-F5344CB8AC3E}">
        <p14:creationId xmlns:p14="http://schemas.microsoft.com/office/powerpoint/2010/main" val="3470167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7ECE72B-EDDE-4D79-9C56-3A70229331FC}"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488A475-B6F0-46C2-934A-67D6A88F00BD}" type="slidenum">
              <a:rPr lang="ja-JP" altLang="en-US"/>
              <a:pPr>
                <a:defRPr/>
              </a:pPr>
              <a:t>‹#›</a:t>
            </a:fld>
            <a:endParaRPr lang="ja-JP" altLang="en-US"/>
          </a:p>
        </p:txBody>
      </p:sp>
    </p:spTree>
    <p:extLst>
      <p:ext uri="{BB962C8B-B14F-4D97-AF65-F5344CB8AC3E}">
        <p14:creationId xmlns:p14="http://schemas.microsoft.com/office/powerpoint/2010/main" val="1829187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67AD46A-2E04-4884-9B0E-E9E77928342F}"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14945A0-7F3F-4EAE-9AA0-69A5AD76981B}" type="slidenum">
              <a:rPr lang="ja-JP" altLang="en-US"/>
              <a:pPr>
                <a:defRPr/>
              </a:pPr>
              <a:t>‹#›</a:t>
            </a:fld>
            <a:endParaRPr lang="ja-JP" altLang="en-US"/>
          </a:p>
        </p:txBody>
      </p:sp>
    </p:spTree>
    <p:extLst>
      <p:ext uri="{BB962C8B-B14F-4D97-AF65-F5344CB8AC3E}">
        <p14:creationId xmlns:p14="http://schemas.microsoft.com/office/powerpoint/2010/main" val="128523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334B5D8B-93F6-42DE-A9C6-1CED445BEB16}" type="datetime1">
              <a:rPr lang="ja-JP" altLang="en-US" smtClean="0">
                <a:solidFill>
                  <a:srgbClr val="000000"/>
                </a:solidFill>
              </a:rPr>
              <a:t>2021/4/14</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48CBD91-6213-4E94-A284-5E429B8E9E5B}"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6E1EE4-D0DE-4B5F-BB7B-72F49631CBB4}" type="slidenum">
              <a:rPr lang="ja-JP" altLang="en-US"/>
              <a:pPr>
                <a:defRPr/>
              </a:pPr>
              <a:t>‹#›</a:t>
            </a:fld>
            <a:endParaRPr lang="ja-JP" altLang="en-US"/>
          </a:p>
        </p:txBody>
      </p:sp>
    </p:spTree>
    <p:extLst>
      <p:ext uri="{BB962C8B-B14F-4D97-AF65-F5344CB8AC3E}">
        <p14:creationId xmlns:p14="http://schemas.microsoft.com/office/powerpoint/2010/main" val="16639908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BE67AF4-DA1A-48AD-BF60-BB966B0CF804}" type="datetime1">
              <a:rPr lang="ja-JP" altLang="en-US" smtClean="0"/>
              <a:t>2021/4/14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C94140B-9393-4110-9073-98EC2D29DF19}" type="slidenum">
              <a:rPr lang="ja-JP" altLang="en-US"/>
              <a:pPr>
                <a:defRPr/>
              </a:pPr>
              <a:t>‹#›</a:t>
            </a:fld>
            <a:endParaRPr lang="ja-JP" altLang="en-US"/>
          </a:p>
        </p:txBody>
      </p:sp>
    </p:spTree>
    <p:extLst>
      <p:ext uri="{BB962C8B-B14F-4D97-AF65-F5344CB8AC3E}">
        <p14:creationId xmlns:p14="http://schemas.microsoft.com/office/powerpoint/2010/main" val="1389121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075153B-2873-4576-9598-1F35AD33F7D4}" type="datetime1">
              <a:rPr lang="ja-JP" altLang="en-US" smtClean="0"/>
              <a:t>2021/4/14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4AC3D56-5495-443B-A74D-4B63E279088A}" type="slidenum">
              <a:rPr lang="ja-JP" altLang="en-US"/>
              <a:pPr>
                <a:defRPr/>
              </a:pPr>
              <a:t>‹#›</a:t>
            </a:fld>
            <a:endParaRPr lang="ja-JP" altLang="en-US"/>
          </a:p>
        </p:txBody>
      </p:sp>
    </p:spTree>
    <p:extLst>
      <p:ext uri="{BB962C8B-B14F-4D97-AF65-F5344CB8AC3E}">
        <p14:creationId xmlns:p14="http://schemas.microsoft.com/office/powerpoint/2010/main" val="1210420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B809298-5764-419F-AED4-3E9825203B15}" type="datetime1">
              <a:rPr lang="ja-JP" altLang="en-US" smtClean="0"/>
              <a:t>2021/4/14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D195B4A-B87A-4CA4-998A-45354BD0F64D}" type="slidenum">
              <a:rPr lang="ja-JP" altLang="en-US"/>
              <a:pPr>
                <a:defRPr/>
              </a:pPr>
              <a:t>‹#›</a:t>
            </a:fld>
            <a:endParaRPr lang="ja-JP" altLang="en-US"/>
          </a:p>
        </p:txBody>
      </p:sp>
    </p:spTree>
    <p:extLst>
      <p:ext uri="{BB962C8B-B14F-4D97-AF65-F5344CB8AC3E}">
        <p14:creationId xmlns:p14="http://schemas.microsoft.com/office/powerpoint/2010/main" val="9142322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E750A1B-91FB-440D-B7B4-001ABA3B89AC}"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49D423C-D98B-44CC-8A4E-700694077FF3}" type="slidenum">
              <a:rPr lang="ja-JP" altLang="en-US"/>
              <a:pPr>
                <a:defRPr/>
              </a:pPr>
              <a:t>‹#›</a:t>
            </a:fld>
            <a:endParaRPr lang="ja-JP" altLang="en-US"/>
          </a:p>
        </p:txBody>
      </p:sp>
    </p:spTree>
    <p:extLst>
      <p:ext uri="{BB962C8B-B14F-4D97-AF65-F5344CB8AC3E}">
        <p14:creationId xmlns:p14="http://schemas.microsoft.com/office/powerpoint/2010/main" val="2649834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0C75F95-E46A-4F4C-A6D0-C94776509D9F}"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E584335-E7E5-43A8-AC58-2EB3997800A5}" type="slidenum">
              <a:rPr lang="ja-JP" altLang="en-US"/>
              <a:pPr>
                <a:defRPr/>
              </a:pPr>
              <a:t>‹#›</a:t>
            </a:fld>
            <a:endParaRPr lang="ja-JP" altLang="en-US"/>
          </a:p>
        </p:txBody>
      </p:sp>
    </p:spTree>
    <p:extLst>
      <p:ext uri="{BB962C8B-B14F-4D97-AF65-F5344CB8AC3E}">
        <p14:creationId xmlns:p14="http://schemas.microsoft.com/office/powerpoint/2010/main" val="2613510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D257180-B952-4A88-A57B-BA3E67ED108B}"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31BD074-75D5-4A38-B564-C7DD108B57A9}" type="slidenum">
              <a:rPr lang="ja-JP" altLang="en-US"/>
              <a:pPr>
                <a:defRPr/>
              </a:pPr>
              <a:t>‹#›</a:t>
            </a:fld>
            <a:endParaRPr lang="ja-JP" altLang="en-US"/>
          </a:p>
        </p:txBody>
      </p:sp>
    </p:spTree>
    <p:extLst>
      <p:ext uri="{BB962C8B-B14F-4D97-AF65-F5344CB8AC3E}">
        <p14:creationId xmlns:p14="http://schemas.microsoft.com/office/powerpoint/2010/main" val="2307454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E562DDA-3C19-4E2D-8CA6-95AFFA3F752E}"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9FB0083-C036-4C62-A01A-15C7ACB8F880}" type="slidenum">
              <a:rPr lang="ja-JP" altLang="en-US"/>
              <a:pPr>
                <a:defRPr/>
              </a:pPr>
              <a:t>‹#›</a:t>
            </a:fld>
            <a:endParaRPr lang="ja-JP" altLang="en-US"/>
          </a:p>
        </p:txBody>
      </p:sp>
    </p:spTree>
    <p:extLst>
      <p:ext uri="{BB962C8B-B14F-4D97-AF65-F5344CB8AC3E}">
        <p14:creationId xmlns:p14="http://schemas.microsoft.com/office/powerpoint/2010/main" val="2840416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C8FC57C-8B10-4B60-875A-B48A92433E07}"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332438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068A61D-ECE6-4A9C-AF23-EEA2C42D5538}"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6084168" y="6538917"/>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89971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1"/>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9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6"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D7CD62E3-DBEE-484B-8B62-483DAF5E5EC3}" type="datetime1">
              <a:rPr lang="ja-JP" altLang="en-US" smtClean="0">
                <a:solidFill>
                  <a:srgbClr val="000000"/>
                </a:solidFill>
              </a:rPr>
              <a:t>2021/4/14</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DAAADF2-290E-4D21-A577-00221F6DD9DE}"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32135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51528E7-AE40-4942-BAA6-DD0EC845AA1F}"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a:xfrm>
            <a:off x="6012160" y="6538917"/>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5556795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B8BA6A4-061D-4B7C-BD32-E99A23703266}" type="datetime1">
              <a:rPr lang="ja-JP" altLang="en-US" smtClean="0">
                <a:solidFill>
                  <a:prstClr val="black">
                    <a:tint val="75000"/>
                  </a:prstClr>
                </a:solidFill>
              </a:rPr>
              <a:t>2021/4/14</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778003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D125338-84D8-4A28-8962-00BA749F635E}" type="datetime1">
              <a:rPr lang="ja-JP" altLang="en-US" smtClean="0">
                <a:solidFill>
                  <a:prstClr val="black">
                    <a:tint val="75000"/>
                  </a:prstClr>
                </a:solidFill>
              </a:rPr>
              <a:t>2021/4/14</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34092145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E1EEE31-09A2-4B2A-A988-2111D643B9FC}" type="datetime1">
              <a:rPr lang="ja-JP" altLang="en-US" smtClean="0">
                <a:solidFill>
                  <a:prstClr val="black">
                    <a:tint val="75000"/>
                  </a:prstClr>
                </a:solidFill>
              </a:rPr>
              <a:t>2021/4/14</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701025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5"/>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BE59E76-35AD-4EE6-974F-A25109591361}"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5311864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A6DEEB7-E8D4-42E1-8257-9DE72C6DC0D9}"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506191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AAE2DD1-599E-4BA1-B9FB-6E9B7C6B9A9B}"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4130418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543DFDB-D7F2-4783-8DC6-40F9DD25D601}"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71264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4842CA1-58CA-47A7-AC3C-85822A44AD73}"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070D9AA-4B8E-4EB2-82A4-014296FEEEDA}" type="slidenum">
              <a:rPr lang="ja-JP" altLang="en-US"/>
              <a:pPr>
                <a:defRPr/>
              </a:pPr>
              <a:t>‹#›</a:t>
            </a:fld>
            <a:endParaRPr lang="ja-JP" altLang="en-US"/>
          </a:p>
        </p:txBody>
      </p:sp>
    </p:spTree>
    <p:extLst>
      <p:ext uri="{BB962C8B-B14F-4D97-AF65-F5344CB8AC3E}">
        <p14:creationId xmlns:p14="http://schemas.microsoft.com/office/powerpoint/2010/main" val="10263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76F59AFF-B0EB-441B-825E-78FFDB857D12}" type="datetime1">
              <a:rPr lang="ja-JP" altLang="en-US" smtClean="0">
                <a:solidFill>
                  <a:srgbClr val="000000"/>
                </a:solidFill>
              </a:rPr>
              <a:t>2021/4/14</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E2250F4-2407-4EF3-805A-1E33871F37FA}"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488A475-B6F0-46C2-934A-67D6A88F00BD}" type="slidenum">
              <a:rPr lang="ja-JP" altLang="en-US"/>
              <a:pPr>
                <a:defRPr/>
              </a:pPr>
              <a:t>‹#›</a:t>
            </a:fld>
            <a:endParaRPr lang="ja-JP" altLang="en-US"/>
          </a:p>
        </p:txBody>
      </p:sp>
    </p:spTree>
    <p:extLst>
      <p:ext uri="{BB962C8B-B14F-4D97-AF65-F5344CB8AC3E}">
        <p14:creationId xmlns:p14="http://schemas.microsoft.com/office/powerpoint/2010/main" val="42126352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DC38185-FA94-4F5E-8168-E901A2478A08}"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14945A0-7F3F-4EAE-9AA0-69A5AD76981B}" type="slidenum">
              <a:rPr lang="ja-JP" altLang="en-US"/>
              <a:pPr>
                <a:defRPr/>
              </a:pPr>
              <a:t>‹#›</a:t>
            </a:fld>
            <a:endParaRPr lang="ja-JP" altLang="en-US"/>
          </a:p>
        </p:txBody>
      </p:sp>
    </p:spTree>
    <p:extLst>
      <p:ext uri="{BB962C8B-B14F-4D97-AF65-F5344CB8AC3E}">
        <p14:creationId xmlns:p14="http://schemas.microsoft.com/office/powerpoint/2010/main" val="159758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6FEE10D-8C49-4030-9B05-5ED61B06054F}"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6E1EE4-D0DE-4B5F-BB7B-72F49631CBB4}" type="slidenum">
              <a:rPr lang="ja-JP" altLang="en-US"/>
              <a:pPr>
                <a:defRPr/>
              </a:pPr>
              <a:t>‹#›</a:t>
            </a:fld>
            <a:endParaRPr lang="ja-JP" altLang="en-US"/>
          </a:p>
        </p:txBody>
      </p:sp>
    </p:spTree>
    <p:extLst>
      <p:ext uri="{BB962C8B-B14F-4D97-AF65-F5344CB8AC3E}">
        <p14:creationId xmlns:p14="http://schemas.microsoft.com/office/powerpoint/2010/main" val="3724956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0D682FA1-A286-4088-B377-647CDC5D3ADF}" type="datetime1">
              <a:rPr lang="ja-JP" altLang="en-US" smtClean="0"/>
              <a:t>2021/4/14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C94140B-9393-4110-9073-98EC2D29DF19}" type="slidenum">
              <a:rPr lang="ja-JP" altLang="en-US"/>
              <a:pPr>
                <a:defRPr/>
              </a:pPr>
              <a:t>‹#›</a:t>
            </a:fld>
            <a:endParaRPr lang="ja-JP" altLang="en-US"/>
          </a:p>
        </p:txBody>
      </p:sp>
    </p:spTree>
    <p:extLst>
      <p:ext uri="{BB962C8B-B14F-4D97-AF65-F5344CB8AC3E}">
        <p14:creationId xmlns:p14="http://schemas.microsoft.com/office/powerpoint/2010/main" val="34918655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BEF95E9-F957-46DC-AD93-321E40F90976}" type="datetime1">
              <a:rPr lang="ja-JP" altLang="en-US" smtClean="0"/>
              <a:t>2021/4/14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4AC3D56-5495-443B-A74D-4B63E279088A}" type="slidenum">
              <a:rPr lang="ja-JP" altLang="en-US"/>
              <a:pPr>
                <a:defRPr/>
              </a:pPr>
              <a:t>‹#›</a:t>
            </a:fld>
            <a:endParaRPr lang="ja-JP" altLang="en-US"/>
          </a:p>
        </p:txBody>
      </p:sp>
    </p:spTree>
    <p:extLst>
      <p:ext uri="{BB962C8B-B14F-4D97-AF65-F5344CB8AC3E}">
        <p14:creationId xmlns:p14="http://schemas.microsoft.com/office/powerpoint/2010/main" val="2214722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9FE5B97-D772-4F37-A765-914EB55DA2CC}" type="datetime1">
              <a:rPr lang="ja-JP" altLang="en-US" smtClean="0"/>
              <a:t>2021/4/14</a:t>
            </a:fld>
            <a:endParaRPr lang="ja-JP" altLang="en-US"/>
          </a:p>
        </p:txBody>
      </p:sp>
      <p:sp>
        <p:nvSpPr>
          <p:cNvPr id="3" name="フッター プレースホルダ 4"/>
          <p:cNvSpPr>
            <a:spLocks noGrp="1"/>
          </p:cNvSpPr>
          <p:nvPr>
            <p:ph type="ftr" sz="quarter" idx="11"/>
          </p:nvPr>
        </p:nvSpPr>
        <p:spPr>
          <a:xfrm>
            <a:off x="6084168" y="6546932"/>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D195B4A-B87A-4CA4-998A-45354BD0F64D}" type="slidenum">
              <a:rPr lang="ja-JP" altLang="en-US"/>
              <a:pPr>
                <a:defRPr/>
              </a:pPr>
              <a:t>‹#›</a:t>
            </a:fld>
            <a:endParaRPr lang="ja-JP" altLang="en-US"/>
          </a:p>
        </p:txBody>
      </p:sp>
    </p:spTree>
    <p:extLst>
      <p:ext uri="{BB962C8B-B14F-4D97-AF65-F5344CB8AC3E}">
        <p14:creationId xmlns:p14="http://schemas.microsoft.com/office/powerpoint/2010/main" val="11531823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EFDC458-82D8-4EE7-A827-859D5A05B259}"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49D423C-D98B-44CC-8A4E-700694077FF3}" type="slidenum">
              <a:rPr lang="ja-JP" altLang="en-US"/>
              <a:pPr>
                <a:defRPr/>
              </a:pPr>
              <a:t>‹#›</a:t>
            </a:fld>
            <a:endParaRPr lang="ja-JP" altLang="en-US"/>
          </a:p>
        </p:txBody>
      </p:sp>
    </p:spTree>
    <p:extLst>
      <p:ext uri="{BB962C8B-B14F-4D97-AF65-F5344CB8AC3E}">
        <p14:creationId xmlns:p14="http://schemas.microsoft.com/office/powerpoint/2010/main" val="30964339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E6AE894-44C0-4BAD-8F01-13A72E71B964}"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E584335-E7E5-43A8-AC58-2EB3997800A5}" type="slidenum">
              <a:rPr lang="ja-JP" altLang="en-US"/>
              <a:pPr>
                <a:defRPr/>
              </a:pPr>
              <a:t>‹#›</a:t>
            </a:fld>
            <a:endParaRPr lang="ja-JP" altLang="en-US"/>
          </a:p>
        </p:txBody>
      </p:sp>
    </p:spTree>
    <p:extLst>
      <p:ext uri="{BB962C8B-B14F-4D97-AF65-F5344CB8AC3E}">
        <p14:creationId xmlns:p14="http://schemas.microsoft.com/office/powerpoint/2010/main" val="2232620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92CC2B4-45C2-4CC4-9670-C05D539C4F08}"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31BD074-75D5-4A38-B564-C7DD108B57A9}" type="slidenum">
              <a:rPr lang="ja-JP" altLang="en-US"/>
              <a:pPr>
                <a:defRPr/>
              </a:pPr>
              <a:t>‹#›</a:t>
            </a:fld>
            <a:endParaRPr lang="ja-JP" altLang="en-US"/>
          </a:p>
        </p:txBody>
      </p:sp>
    </p:spTree>
    <p:extLst>
      <p:ext uri="{BB962C8B-B14F-4D97-AF65-F5344CB8AC3E}">
        <p14:creationId xmlns:p14="http://schemas.microsoft.com/office/powerpoint/2010/main" val="1559349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E935C81-1FE9-437A-8209-1099121A65B7}"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9FB0083-C036-4C62-A01A-15C7ACB8F880}" type="slidenum">
              <a:rPr lang="ja-JP" altLang="en-US"/>
              <a:pPr>
                <a:defRPr/>
              </a:pPr>
              <a:t>‹#›</a:t>
            </a:fld>
            <a:endParaRPr lang="ja-JP" altLang="en-US"/>
          </a:p>
        </p:txBody>
      </p:sp>
    </p:spTree>
    <p:extLst>
      <p:ext uri="{BB962C8B-B14F-4D97-AF65-F5344CB8AC3E}">
        <p14:creationId xmlns:p14="http://schemas.microsoft.com/office/powerpoint/2010/main" val="21839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3"/>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8"/>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7"/>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00F17C84-B822-460C-B524-CA02BE38FFA3}" type="datetime1">
              <a:rPr kumimoji="0" lang="ja-JP" altLang="en-US" smtClean="0">
                <a:solidFill>
                  <a:srgbClr val="000000"/>
                </a:solidFill>
              </a:rPr>
              <a:t>2021/4/14</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7"/>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7"/>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4" y="-815919"/>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168823"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12884" y="-52"/>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extLst/>
          </a:lstStyle>
          <a:p>
            <a:r>
              <a:rPr kumimoji="1" lang="ja-JP"/>
              <a:t>マスタ タイトルの書式設定</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a:p>
            <a:pPr lvl="5"/>
            <a:r>
              <a:rPr kumimoji="1" lang="ja-JP"/>
              <a:t>第 6 レベル</a:t>
            </a:r>
          </a:p>
          <a:p>
            <a:pPr lvl="6"/>
            <a:r>
              <a:rPr kumimoji="1" lang="ja-JP"/>
              <a:t>第 7 レベル</a:t>
            </a:r>
          </a:p>
          <a:p>
            <a:pPr lvl="7"/>
            <a:r>
              <a:rPr kumimoji="1" lang="ja-JP"/>
              <a:t>第 8 レベル</a:t>
            </a:r>
          </a:p>
          <a:p>
            <a:pPr lvl="8"/>
            <a:r>
              <a:rPr kumimoji="1" lang="ja-JP"/>
              <a:t>第 9 レベル</a:t>
            </a:r>
          </a:p>
        </p:txBody>
      </p:sp>
      <p:sp>
        <p:nvSpPr>
          <p:cNvPr id="24" name="Rectangle 23"/>
          <p:cNvSpPr>
            <a:spLocks noGrp="1"/>
          </p:cNvSpPr>
          <p:nvPr>
            <p:ph type="dt" sz="half" idx="2"/>
          </p:nvPr>
        </p:nvSpPr>
        <p:spPr>
          <a:xfrm>
            <a:off x="3581400" y="6305551"/>
            <a:ext cx="2133600" cy="476251"/>
          </a:xfrm>
          <a:prstGeom prst="rect">
            <a:avLst/>
          </a:prstGeom>
        </p:spPr>
        <p:txBody>
          <a:bodyPr anchor="b"/>
          <a:lstStyle>
            <a:lvl1pPr algn="r" latinLnBrk="0">
              <a:defRPr kumimoji="1" lang="ja-JP" sz="1200">
                <a:solidFill>
                  <a:schemeClr val="bg2">
                    <a:shade val="50000"/>
                    <a:satMod val="200000"/>
                  </a:schemeClr>
                </a:solidFill>
              </a:defRPr>
            </a:lvl1pPr>
            <a:extLst/>
          </a:lstStyle>
          <a:p>
            <a:fld id="{58CE577D-0A84-4BA3-811D-0A5D424B2066}" type="datetime1">
              <a:rPr lang="ja-JP" altLang="en-US" smtClean="0">
                <a:solidFill>
                  <a:srgbClr val="C9C2D1">
                    <a:shade val="50000"/>
                    <a:satMod val="200000"/>
                  </a:srgbClr>
                </a:solidFill>
              </a:rPr>
              <a:t>2021/4/14</a:t>
            </a:fld>
            <a:endParaRPr altLang="en-US">
              <a:solidFill>
                <a:srgbClr val="C9C2D1">
                  <a:shade val="50000"/>
                </a:srgbClr>
              </a:solidFill>
            </a:endParaRPr>
          </a:p>
        </p:txBody>
      </p:sp>
      <p:sp>
        <p:nvSpPr>
          <p:cNvPr id="15" name="Rectangle 14"/>
          <p:cNvSpPr/>
          <p:nvPr/>
        </p:nvSpPr>
        <p:spPr bwMode="invGray">
          <a:xfrm>
            <a:off x="1014984" y="-52"/>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3" name="フッター プレースホルダ 4"/>
          <p:cNvSpPr>
            <a:spLocks noGrp="1"/>
          </p:cNvSpPr>
          <p:nvPr>
            <p:ph type="ftr" sz="quarter" idx="3"/>
          </p:nvPr>
        </p:nvSpPr>
        <p:spPr>
          <a:xfrm>
            <a:off x="6246056" y="6447182"/>
            <a:ext cx="2895600" cy="476250"/>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C0EEDB64-3835-40BF-92FA-66A5C795EA1A}"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012160" y="6580054"/>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6"/>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7" y="365762"/>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7" y="1828807"/>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94"/>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454D8CF-7246-46DE-A4CC-483DC4C1D691}"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1" y="6356394"/>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4"/>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3416BA82-D893-4BF3-B4E1-298EE1E360CE}"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360" tIns="45680" rIns="91360" bIns="4568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356357"/>
            <a:ext cx="2133600" cy="365125"/>
          </a:xfrm>
          <a:prstGeom prst="rect">
            <a:avLst/>
          </a:prstGeom>
        </p:spPr>
        <p:txBody>
          <a:bodyPr vert="horz" lIns="91360" tIns="45680" rIns="91360" bIns="45680" rtlCol="0" anchor="ctr"/>
          <a:lstStyle>
            <a:lvl1pPr algn="l">
              <a:defRPr sz="1200">
                <a:solidFill>
                  <a:schemeClr val="tx1">
                    <a:tint val="75000"/>
                  </a:schemeClr>
                </a:solidFill>
              </a:defRPr>
            </a:lvl1pPr>
          </a:lstStyle>
          <a:p>
            <a:pPr defTabSz="913593"/>
            <a:fld id="{C31CE59D-D60A-4539-BB39-5451DF14BE9C}"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3" y="6356357"/>
            <a:ext cx="2895600" cy="365125"/>
          </a:xfrm>
          <a:prstGeom prst="rect">
            <a:avLst/>
          </a:prstGeom>
        </p:spPr>
        <p:txBody>
          <a:bodyPr vert="horz" lIns="91360" tIns="45680" rIns="91360" bIns="45680" rtlCol="0" anchor="ctr"/>
          <a:lstStyle>
            <a:lvl1pPr algn="ctr">
              <a:defRPr sz="1200">
                <a:solidFill>
                  <a:schemeClr val="tx1">
                    <a:tint val="75000"/>
                  </a:schemeClr>
                </a:solidFill>
              </a:defRPr>
            </a:lvl1pPr>
          </a:lstStyle>
          <a:p>
            <a:pPr defTabSz="913593"/>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7"/>
            <a:ext cx="2133600" cy="365125"/>
          </a:xfrm>
          <a:prstGeom prst="rect">
            <a:avLst/>
          </a:prstGeom>
        </p:spPr>
        <p:txBody>
          <a:bodyPr vert="horz" lIns="91360" tIns="45680" rIns="91360" bIns="45680" rtlCol="0" anchor="ctr"/>
          <a:lstStyle>
            <a:lvl1pPr algn="r">
              <a:defRPr sz="1200">
                <a:solidFill>
                  <a:schemeClr val="tx1">
                    <a:tint val="75000"/>
                  </a:schemeClr>
                </a:solidFill>
              </a:defRPr>
            </a:lvl1pPr>
          </a:lstStyle>
          <a:p>
            <a:pPr defTabSz="913593"/>
            <a:fld id="{6C8EEBA4-9509-4731-ACD7-43ECA53F300B}" type="slidenum">
              <a:rPr lang="ja-JP" altLang="en-US" smtClean="0">
                <a:solidFill>
                  <a:prstClr val="black">
                    <a:tint val="75000"/>
                  </a:prstClr>
                </a:solidFill>
              </a:rPr>
              <a:pPr defTabSz="913593"/>
              <a:t>‹#›</a:t>
            </a:fld>
            <a:endParaRPr lang="ja-JP" altLang="en-US">
              <a:solidFill>
                <a:prstClr val="black">
                  <a:tint val="75000"/>
                </a:prstClr>
              </a:solidFill>
            </a:endParaRPr>
          </a:p>
        </p:txBody>
      </p:sp>
    </p:spTree>
    <p:extLst>
      <p:ext uri="{BB962C8B-B14F-4D97-AF65-F5344CB8AC3E}">
        <p14:creationId xmlns:p14="http://schemas.microsoft.com/office/powerpoint/2010/main" val="212740713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defTabSz="913593" rtl="0" eaLnBrk="1" latinLnBrk="0" hangingPunct="1">
        <a:spcBef>
          <a:spcPct val="0"/>
        </a:spcBef>
        <a:buNone/>
        <a:defRPr kumimoji="1"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593" rtl="0" eaLnBrk="1" latinLnBrk="0" hangingPunct="1">
        <a:defRPr kumimoji="1" sz="1800" kern="1200">
          <a:solidFill>
            <a:schemeClr val="tx1"/>
          </a:solidFill>
          <a:latin typeface="+mn-lt"/>
          <a:ea typeface="+mn-ea"/>
          <a:cs typeface="+mn-cs"/>
        </a:defRPr>
      </a:lvl1pPr>
      <a:lvl2pPr marL="456797" algn="l" defTabSz="913593" rtl="0" eaLnBrk="1" latinLnBrk="0" hangingPunct="1">
        <a:defRPr kumimoji="1" sz="1800" kern="1200">
          <a:solidFill>
            <a:schemeClr val="tx1"/>
          </a:solidFill>
          <a:latin typeface="+mn-lt"/>
          <a:ea typeface="+mn-ea"/>
          <a:cs typeface="+mn-cs"/>
        </a:defRPr>
      </a:lvl2pPr>
      <a:lvl3pPr marL="913593" algn="l" defTabSz="913593" rtl="0" eaLnBrk="1" latinLnBrk="0" hangingPunct="1">
        <a:defRPr kumimoji="1" sz="1800" kern="1200">
          <a:solidFill>
            <a:schemeClr val="tx1"/>
          </a:solidFill>
          <a:latin typeface="+mn-lt"/>
          <a:ea typeface="+mn-ea"/>
          <a:cs typeface="+mn-cs"/>
        </a:defRPr>
      </a:lvl3pPr>
      <a:lvl4pPr marL="1370390" algn="l" defTabSz="913593" rtl="0" eaLnBrk="1" latinLnBrk="0" hangingPunct="1">
        <a:defRPr kumimoji="1" sz="1800" kern="1200">
          <a:solidFill>
            <a:schemeClr val="tx1"/>
          </a:solidFill>
          <a:latin typeface="+mn-lt"/>
          <a:ea typeface="+mn-ea"/>
          <a:cs typeface="+mn-cs"/>
        </a:defRPr>
      </a:lvl4pPr>
      <a:lvl5pPr marL="1827188" algn="l" defTabSz="913593" rtl="0" eaLnBrk="1" latinLnBrk="0" hangingPunct="1">
        <a:defRPr kumimoji="1" sz="1800" kern="1200">
          <a:solidFill>
            <a:schemeClr val="tx1"/>
          </a:solidFill>
          <a:latin typeface="+mn-lt"/>
          <a:ea typeface="+mn-ea"/>
          <a:cs typeface="+mn-cs"/>
        </a:defRPr>
      </a:lvl5pPr>
      <a:lvl6pPr marL="2283983" algn="l" defTabSz="913593" rtl="0" eaLnBrk="1" latinLnBrk="0" hangingPunct="1">
        <a:defRPr kumimoji="1" sz="1800" kern="1200">
          <a:solidFill>
            <a:schemeClr val="tx1"/>
          </a:solidFill>
          <a:latin typeface="+mn-lt"/>
          <a:ea typeface="+mn-ea"/>
          <a:cs typeface="+mn-cs"/>
        </a:defRPr>
      </a:lvl6pPr>
      <a:lvl7pPr marL="2740780" algn="l" defTabSz="913593" rtl="0" eaLnBrk="1" latinLnBrk="0" hangingPunct="1">
        <a:defRPr kumimoji="1" sz="1800" kern="1200">
          <a:solidFill>
            <a:schemeClr val="tx1"/>
          </a:solidFill>
          <a:latin typeface="+mn-lt"/>
          <a:ea typeface="+mn-ea"/>
          <a:cs typeface="+mn-cs"/>
        </a:defRPr>
      </a:lvl7pPr>
      <a:lvl8pPr marL="3197578" algn="l" defTabSz="913593" rtl="0" eaLnBrk="1" latinLnBrk="0" hangingPunct="1">
        <a:defRPr kumimoji="1" sz="1800" kern="1200">
          <a:solidFill>
            <a:schemeClr val="tx1"/>
          </a:solidFill>
          <a:latin typeface="+mn-lt"/>
          <a:ea typeface="+mn-ea"/>
          <a:cs typeface="+mn-cs"/>
        </a:defRPr>
      </a:lvl8pPr>
      <a:lvl9pPr marL="3654373" algn="l" defTabSz="913593"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B7D7479F-40C8-4839-8331-A2062484BE86}" type="datetime1">
              <a:rPr lang="ja-JP" altLang="en-US" smtClean="0"/>
              <a:t>2021/4/14</a:t>
            </a:fld>
            <a:endParaRPr lang="ja-JP" altLang="en-US"/>
          </a:p>
        </p:txBody>
      </p:sp>
      <p:sp>
        <p:nvSpPr>
          <p:cNvPr id="5" name="フッター プレースホルダ 4"/>
          <p:cNvSpPr>
            <a:spLocks noGrp="1"/>
          </p:cNvSpPr>
          <p:nvPr>
            <p:ph type="ftr" sz="quarter" idx="3"/>
          </p:nvPr>
        </p:nvSpPr>
        <p:spPr>
          <a:xfrm>
            <a:off x="5868144" y="655752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723D8571-CCBE-400B-A612-AF79B7CCDDFE}"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155679443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7CCBBFDA-02D4-4462-8F6C-70F1CC2E4401}"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5"/>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336491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159AE363-FEB9-4DFF-8ED3-D0A0933A7DBB}" type="datetime1">
              <a:rPr lang="ja-JP" altLang="en-US" smtClean="0"/>
              <a:t>2021/4/14</a:t>
            </a:fld>
            <a:endParaRPr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723D8571-CCBE-400B-A612-AF79B7CCDDFE}"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246078515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Lucida Sans Unicode"/>
                <a:ea typeface="ＭＳ Ｐゴシック"/>
                <a:cs typeface="+mn-cs"/>
              </a:rPr>
              <a:t>滋賀県消費生活センター　消費者教育⑦</a:t>
            </a:r>
            <a:endPar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endParaRPr>
          </a:p>
        </p:txBody>
      </p:sp>
      <p:sp>
        <p:nvSpPr>
          <p:cNvPr id="5" name="Rectangle 2"/>
          <p:cNvSpPr txBox="1">
            <a:spLocks noChangeArrowheads="1"/>
          </p:cNvSpPr>
          <p:nvPr/>
        </p:nvSpPr>
        <p:spPr bwMode="auto">
          <a:xfrm>
            <a:off x="1175872" y="1052736"/>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つうしんはんばい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lang="ja-JP" altLang="en-US" sz="4800" kern="0" dirty="0" smtClean="0">
                <a:solidFill>
                  <a:srgbClr val="FF0000"/>
                </a:solidFill>
                <a:latin typeface="HGPｺﾞｼｯｸE" pitchFamily="50" charset="-128"/>
                <a:ea typeface="HGPｺﾞｼｯｸE" pitchFamily="50" charset="-128"/>
              </a:rPr>
              <a:t>通信販売</a:t>
            </a:r>
            <a: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」を</a:t>
            </a:r>
            <a:b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br>
            <a:r>
              <a:rPr kumimoji="1" lang="ja-JP" altLang="en-US" sz="4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利用する前に</a:t>
            </a:r>
            <a:r>
              <a:rPr kumimoji="1" lang="en-US" altLang="ja-JP" sz="4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a:t>
            </a:r>
            <a:endParaRPr lang="ja-JP" altLang="en-US" sz="4400" kern="0" dirty="0">
              <a:solidFill>
                <a:srgbClr val="FF0000"/>
              </a:solidFill>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lang="ja-JP" altLang="en-US" sz="1600" b="1" kern="0" dirty="0">
                <a:solidFill>
                  <a:srgbClr val="FF0000"/>
                </a:solidFill>
                <a:latin typeface="HGPｺﾞｼｯｸE" pitchFamily="50" charset="-128"/>
                <a:ea typeface="HGPｺﾞｼｯｸE" pitchFamily="50" charset="-128"/>
              </a:rPr>
              <a:t>　</a:t>
            </a:r>
            <a:endParaRPr lang="ja-JP" altLang="en-US" sz="1600" b="1" kern="0" dirty="0" smtClean="0">
              <a:solidFill>
                <a:srgbClr val="FF0000"/>
              </a:solidFill>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a:t>
            </a:r>
            <a:r>
              <a:rPr kumimoji="1" lang="ja-JP" altLang="en-US" sz="1600" b="1"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kumimoji="1" lang="ja-JP" altLang="en-US" sz="1600" b="1" i="0" u="none" strike="noStrike" kern="0" cap="none" spc="0" normalizeH="0" baseline="0" noProof="0" dirty="0" smtClean="0">
                <a:ln>
                  <a:noFill/>
                </a:ln>
                <a:solidFill>
                  <a:srgbClr val="FF0000"/>
                </a:solidFill>
                <a:effectLst/>
                <a:uLnTx/>
                <a:uFillTx/>
                <a:latin typeface="HG丸ｺﾞｼｯｸM-PRO" pitchFamily="50" charset="-128"/>
                <a:ea typeface="HG丸ｺﾞｼｯｸM-PRO" pitchFamily="50" charset="-128"/>
              </a:rPr>
              <a:t>　</a:t>
            </a:r>
            <a:r>
              <a:rPr kumimoji="1" lang="ja-JP" altLang="en-US" sz="160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かんたん　　　　　　　　　　　　　　ちゅうい　　ひつよう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　</a:t>
            </a:r>
            <a:r>
              <a:rPr kumimoji="1" lang="ja-JP" altLang="en-US" sz="2800" b="1" i="0" u="none" strike="noStrike" kern="0" cap="none" spc="0" normalizeH="0" baseline="0" noProof="0" dirty="0" smtClean="0">
                <a:ln>
                  <a:noFill/>
                </a:ln>
                <a:solidFill>
                  <a:srgbClr val="333333"/>
                </a:solidFill>
                <a:effectLst/>
                <a:uLnTx/>
                <a:uFillTx/>
                <a:latin typeface="HG丸ｺﾞｼｯｸM-PRO" pitchFamily="50" charset="-128"/>
                <a:ea typeface="HG丸ｺﾞｼｯｸM-PRO" pitchFamily="50" charset="-128"/>
              </a:rPr>
              <a:t>　　～簡単そうに見えても</a:t>
            </a:r>
            <a:r>
              <a:rPr lang="ja-JP" altLang="en-US" sz="2800" b="1" kern="0" noProof="0" dirty="0" smtClean="0">
                <a:solidFill>
                  <a:srgbClr val="333333"/>
                </a:solidFill>
                <a:latin typeface="HG丸ｺﾞｼｯｸM-PRO" pitchFamily="50" charset="-128"/>
                <a:ea typeface="HG丸ｺﾞｼｯｸM-PRO" pitchFamily="50" charset="-128"/>
              </a:rPr>
              <a:t>、注意が</a:t>
            </a:r>
            <a:r>
              <a:rPr kumimoji="1" lang="ja-JP" altLang="en-US" sz="2800" b="1" i="0" u="none" strike="noStrike" kern="0" cap="none" spc="0" normalizeH="0" baseline="0" noProof="0" dirty="0" smtClean="0">
                <a:ln>
                  <a:noFill/>
                </a:ln>
                <a:solidFill>
                  <a:srgbClr val="333333"/>
                </a:solidFill>
                <a:effectLst/>
                <a:uLnTx/>
                <a:uFillTx/>
                <a:latin typeface="HG丸ｺﾞｼｯｸM-PRO" pitchFamily="50" charset="-128"/>
                <a:ea typeface="HG丸ｺﾞｼｯｸM-PRO" pitchFamily="50" charset="-128"/>
              </a:rPr>
              <a:t>必要</a:t>
            </a:r>
            <a:r>
              <a:rPr lang="ja-JP" altLang="en-US" sz="2800" b="1" kern="0" dirty="0" smtClean="0">
                <a:solidFill>
                  <a:srgbClr val="333333"/>
                </a:solidFill>
                <a:latin typeface="HG丸ｺﾞｼｯｸM-PRO" pitchFamily="50" charset="-128"/>
                <a:ea typeface="HG丸ｺﾞｼｯｸM-PRO" pitchFamily="50" charset="-128"/>
              </a:rPr>
              <a:t>～</a:t>
            </a:r>
            <a:endParaRPr kumimoji="1" lang="en-US" altLang="ja-JP" sz="2800" b="1" i="0" u="none" strike="noStrike" kern="0" cap="none" spc="0" normalizeH="0" baseline="0" noProof="0" dirty="0" smtClean="0">
              <a:ln>
                <a:noFill/>
              </a:ln>
              <a:solidFill>
                <a:srgbClr val="333333"/>
              </a:solidFill>
              <a:effectLst/>
              <a:uLnTx/>
              <a:uFillTx/>
              <a:latin typeface="HG丸ｺﾞｼｯｸM-PRO" pitchFamily="50" charset="-128"/>
              <a:ea typeface="HG丸ｺﾞｼｯｸM-PRO" pitchFamily="50" charset="-128"/>
            </a:endParaRPr>
          </a:p>
        </p:txBody>
      </p:sp>
      <p:pic>
        <p:nvPicPr>
          <p:cNvPr id="8" name="Picture 2" descr="G:\キャッフィー\caffy_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6379" y="4149123"/>
            <a:ext cx="1766396" cy="2499673"/>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1213" y="205559"/>
            <a:ext cx="1322947" cy="670618"/>
          </a:xfrm>
          <a:prstGeom prst="rect">
            <a:avLst/>
          </a:prstGeom>
        </p:spPr>
      </p:pic>
      <p:sp>
        <p:nvSpPr>
          <p:cNvPr id="3" name="フッター プレースホルダー 2"/>
          <p:cNvSpPr>
            <a:spLocks noGrp="1"/>
          </p:cNvSpPr>
          <p:nvPr>
            <p:ph type="ftr" sz="quarter" idx="11"/>
          </p:nvPr>
        </p:nvSpPr>
        <p:spPr/>
        <p:txBody>
          <a:bodyPr/>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lang="ja-JP" altLang="en-US">
              <a:solidFill>
                <a:srgbClr val="C9C2D1">
                  <a:shade val="50000"/>
                  <a:satMod val="200000"/>
                </a:srgbClr>
              </a:solidFill>
            </a:endParaRPr>
          </a:p>
        </p:txBody>
      </p:sp>
    </p:spTree>
    <p:extLst>
      <p:ext uri="{BB962C8B-B14F-4D97-AF65-F5344CB8AC3E}">
        <p14:creationId xmlns:p14="http://schemas.microsoft.com/office/powerpoint/2010/main" val="47828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419873" y="1128804"/>
            <a:ext cx="5578715" cy="3440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716936" y="1181650"/>
            <a:ext cx="5202453" cy="3170099"/>
          </a:xfrm>
          <a:prstGeom prst="rect">
            <a:avLst/>
          </a:prstGeom>
          <a:noFill/>
        </p:spPr>
        <p:txBody>
          <a:bodyPr wrap="squar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■ネット通販</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◆広告「初回お試し価格</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500</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円」</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回のつもりで</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サプリ」を注文。</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4</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回購入が条件の「定期購入」に</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なっていた。合計</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18440</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円分</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買わなければ解約できない。　　　　</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・電話をしてもつながらない。</a:t>
            </a:r>
          </a:p>
          <a:p>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★解約できない </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smtClean="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②</a:t>
            </a:r>
            <a:r>
              <a:rPr lang="ja-JP" altLang="en-US" sz="2800" dirty="0" smtClean="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「お試し」のつもりが定期購入に</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p>
        </p:txBody>
      </p:sp>
      <p:sp>
        <p:nvSpPr>
          <p:cNvPr id="5" name="角丸四角形 4"/>
          <p:cNvSpPr/>
          <p:nvPr/>
        </p:nvSpPr>
        <p:spPr>
          <a:xfrm>
            <a:off x="635461" y="3294420"/>
            <a:ext cx="2315841" cy="1175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初回</a:t>
            </a:r>
            <a:r>
              <a:rPr lang="en-US" altLang="ja-JP" sz="1600" dirty="0" smtClean="0">
                <a:solidFill>
                  <a:prstClr val="black"/>
                </a:solidFill>
              </a:rPr>
              <a:t>500</a:t>
            </a:r>
            <a:r>
              <a:rPr lang="ja-JP" altLang="en-US" sz="1600" dirty="0" smtClean="0">
                <a:solidFill>
                  <a:prstClr val="black"/>
                </a:solidFill>
              </a:rPr>
              <a:t>円</a:t>
            </a:r>
          </a:p>
          <a:p>
            <a:pPr algn="ctr"/>
            <a:r>
              <a:rPr lang="en-US" altLang="ja-JP" sz="1600" dirty="0" smtClean="0">
                <a:solidFill>
                  <a:prstClr val="black"/>
                </a:solidFill>
              </a:rPr>
              <a:t>2</a:t>
            </a:r>
            <a:r>
              <a:rPr lang="ja-JP" altLang="en-US" sz="1600" dirty="0" smtClean="0">
                <a:solidFill>
                  <a:prstClr val="black"/>
                </a:solidFill>
              </a:rPr>
              <a:t>回～</a:t>
            </a:r>
            <a:r>
              <a:rPr lang="en-US" altLang="ja-JP" sz="1600" dirty="0" smtClean="0">
                <a:solidFill>
                  <a:prstClr val="black"/>
                </a:solidFill>
              </a:rPr>
              <a:t>4000</a:t>
            </a:r>
            <a:r>
              <a:rPr lang="ja-JP" altLang="en-US" sz="1600" dirty="0" smtClean="0">
                <a:solidFill>
                  <a:prstClr val="black"/>
                </a:solidFill>
              </a:rPr>
              <a:t>円</a:t>
            </a:r>
          </a:p>
          <a:p>
            <a:pPr algn="ctr"/>
            <a:r>
              <a:rPr lang="ja-JP" altLang="en-US" sz="1600" dirty="0" smtClean="0">
                <a:solidFill>
                  <a:prstClr val="black"/>
                </a:solidFill>
              </a:rPr>
              <a:t>合計</a:t>
            </a:r>
            <a:r>
              <a:rPr lang="en-US" altLang="ja-JP" sz="1600" dirty="0" smtClean="0">
                <a:solidFill>
                  <a:prstClr val="black"/>
                </a:solidFill>
              </a:rPr>
              <a:t>12500</a:t>
            </a:r>
            <a:r>
              <a:rPr lang="ja-JP" altLang="en-US" sz="1600" dirty="0" smtClean="0">
                <a:solidFill>
                  <a:prstClr val="black"/>
                </a:solidFill>
              </a:rPr>
              <a:t>円</a:t>
            </a:r>
            <a:endParaRPr lang="ja-JP" altLang="en-US" sz="1600" dirty="0">
              <a:solidFill>
                <a:prstClr val="black"/>
              </a:solidFill>
            </a:endParaRPr>
          </a:p>
        </p:txBody>
      </p:sp>
      <p:pic>
        <p:nvPicPr>
          <p:cNvPr id="3075" name="Picture 3" descr="F:\消費生活センター　消費者教育\イラストいろいろ\suppliment_pill_di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536" y="1957506"/>
            <a:ext cx="1098150" cy="1098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消費生活センター　消費者教育\イラストいろいろ\suppliment_pill_di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8557" y="118165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消費生活センター　消費者教育\イラストいろいろ\suppliment_pill_di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3893" y="1965414"/>
            <a:ext cx="1057185" cy="10571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p:cNvGrpSpPr/>
          <p:nvPr/>
        </p:nvGrpSpPr>
        <p:grpSpPr>
          <a:xfrm>
            <a:off x="635461" y="4746693"/>
            <a:ext cx="8176538" cy="1912302"/>
            <a:chOff x="755576" y="4121887"/>
            <a:chExt cx="7920880" cy="2350322"/>
          </a:xfrm>
        </p:grpSpPr>
        <p:sp>
          <p:nvSpPr>
            <p:cNvPr id="17" name="角丸四角形 16"/>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1078531" y="4365104"/>
              <a:ext cx="7381901" cy="181950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■通信販売として、注意すべきポイントを</a:t>
              </a:r>
            </a:p>
            <a:p>
              <a:pPr>
                <a:lnSpc>
                  <a:spcPts val="3000"/>
                </a:lnSpc>
              </a:pPr>
              <a:r>
                <a:rPr lang="ja-JP" altLang="en-US" sz="2400" dirty="0">
                  <a:solidFill>
                    <a:prstClr val="black"/>
                  </a:solidFill>
                  <a:latin typeface="HGPｺﾞｼｯｸE" pitchFamily="50" charset="-128"/>
                  <a:ea typeface="HGPｺﾞｼｯｸE" pitchFamily="50" charset="-128"/>
                </a:rPr>
                <a:t>　</a:t>
              </a:r>
              <a:r>
                <a:rPr lang="ja-JP" altLang="en-US" sz="2400" dirty="0" smtClean="0">
                  <a:solidFill>
                    <a:prstClr val="black"/>
                  </a:solidFill>
                  <a:latin typeface="HGPｺﾞｼｯｸE" pitchFamily="50" charset="-128"/>
                  <a:ea typeface="HGPｺﾞｼｯｸE" pitchFamily="50" charset="-128"/>
                </a:rPr>
                <a:t>思い出しましょう。</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263752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3525"/>
            <a:ext cx="9144000" cy="833188"/>
          </a:xfrm>
          <a:prstGeom prst="rect">
            <a:avLst/>
          </a:prstGeom>
          <a:solidFill>
            <a:srgbClr val="1F497D">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pPr>
            <a:r>
              <a:rPr kumimoji="0" lang="en-US" altLang="ja-JP" sz="30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3000" kern="0" dirty="0" smtClean="0">
                <a:solidFill>
                  <a:srgbClr val="FF0000"/>
                </a:solidFill>
                <a:latin typeface="HGPｺﾞｼｯｸE" panose="020B0900000000000000" pitchFamily="50" charset="-128"/>
                <a:ea typeface="HGPｺﾞｼｯｸE" panose="020B0900000000000000" pitchFamily="50" charset="-128"/>
              </a:rPr>
              <a:t>重要②</a:t>
            </a:r>
            <a:r>
              <a:rPr kumimoji="0" lang="en-US" altLang="ja-JP" sz="30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3000" kern="0" dirty="0" smtClean="0">
                <a:solidFill>
                  <a:prstClr val="white"/>
                </a:solidFill>
                <a:latin typeface="HGPｺﾞｼｯｸE" panose="020B0900000000000000" pitchFamily="50" charset="-128"/>
                <a:ea typeface="HGPｺﾞｼｯｸE" panose="020B0900000000000000" pitchFamily="50" charset="-128"/>
              </a:rPr>
              <a:t> 「定期</a:t>
            </a:r>
            <a:r>
              <a:rPr kumimoji="0" lang="ja-JP" altLang="en-US" sz="3000" kern="0" dirty="0">
                <a:solidFill>
                  <a:prstClr val="white"/>
                </a:solidFill>
                <a:latin typeface="HGPｺﾞｼｯｸE" panose="020B0900000000000000" pitchFamily="50" charset="-128"/>
                <a:ea typeface="HGPｺﾞｼｯｸE" panose="020B0900000000000000" pitchFamily="50" charset="-128"/>
              </a:rPr>
              <a:t>購入」ネット</a:t>
            </a:r>
            <a:r>
              <a:rPr kumimoji="0" lang="ja-JP" altLang="en-US" sz="3000" kern="0" dirty="0" smtClean="0">
                <a:solidFill>
                  <a:prstClr val="white"/>
                </a:solidFill>
                <a:latin typeface="HGPｺﾞｼｯｸE" panose="020B0900000000000000" pitchFamily="50" charset="-128"/>
                <a:ea typeface="HGPｺﾞｼｯｸE" panose="020B0900000000000000" pitchFamily="50" charset="-128"/>
              </a:rPr>
              <a:t>通販広告の注意ポイント</a:t>
            </a:r>
            <a:endParaRPr kumimoji="0" lang="en-US" altLang="ja-JP" sz="3000" kern="0" dirty="0" smtClean="0">
              <a:solidFill>
                <a:prstClr val="white"/>
              </a:solidFill>
              <a:latin typeface="HGPｺﾞｼｯｸE" panose="020B0900000000000000" pitchFamily="50" charset="-128"/>
              <a:ea typeface="HGPｺﾞｼｯｸE" panose="020B09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926" y="985168"/>
            <a:ext cx="8200508" cy="539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972203" y="5552242"/>
            <a:ext cx="1984063" cy="1015663"/>
          </a:xfrm>
          <a:prstGeom prst="rect">
            <a:avLst/>
          </a:prstGeom>
          <a:noFill/>
        </p:spPr>
        <p:txBody>
          <a:bodyPr wrap="square" rtlCol="0">
            <a:spAutoFit/>
          </a:bodyPr>
          <a:lstStyle/>
          <a:p>
            <a:r>
              <a:rPr lang="en-US" altLang="ja-JP" sz="1400" dirty="0" smtClean="0">
                <a:solidFill>
                  <a:prstClr val="black"/>
                </a:solidFill>
              </a:rPr>
              <a:t>2017.11.16</a:t>
            </a:r>
            <a:r>
              <a:rPr lang="ja-JP" altLang="en-US" sz="1400" dirty="0" smtClean="0">
                <a:solidFill>
                  <a:prstClr val="black"/>
                </a:solidFill>
              </a:rPr>
              <a:t>　</a:t>
            </a:r>
            <a:endParaRPr lang="en-US" altLang="ja-JP" sz="1400" dirty="0">
              <a:solidFill>
                <a:prstClr val="black"/>
              </a:solidFill>
            </a:endParaRPr>
          </a:p>
          <a:p>
            <a:r>
              <a:rPr lang="ja-JP" altLang="en-US" sz="1400" dirty="0" smtClean="0">
                <a:solidFill>
                  <a:prstClr val="black"/>
                </a:solidFill>
              </a:rPr>
              <a:t>国民生活センター </a:t>
            </a:r>
          </a:p>
          <a:p>
            <a:r>
              <a:rPr lang="ja-JP" altLang="en-US" sz="1400" dirty="0" smtClean="0">
                <a:solidFill>
                  <a:prstClr val="black"/>
                </a:solidFill>
              </a:rPr>
              <a:t>報道発表・　</a:t>
            </a:r>
          </a:p>
          <a:p>
            <a:r>
              <a:rPr lang="ja-JP" altLang="en-US" sz="1400" dirty="0">
                <a:solidFill>
                  <a:prstClr val="black"/>
                </a:solidFill>
              </a:rPr>
              <a:t>くらし</a:t>
            </a:r>
            <a:r>
              <a:rPr lang="ja-JP" altLang="en-US" sz="1400" dirty="0" smtClean="0">
                <a:solidFill>
                  <a:prstClr val="black"/>
                </a:solidFill>
              </a:rPr>
              <a:t>の豆知識　</a:t>
            </a:r>
            <a:r>
              <a:rPr lang="ja-JP" altLang="en-US" sz="1400" dirty="0">
                <a:solidFill>
                  <a:prstClr val="black"/>
                </a:solidFill>
              </a:rPr>
              <a:t>より</a:t>
            </a:r>
            <a:r>
              <a:rPr lang="ja-JP" altLang="en-US" dirty="0" smtClean="0">
                <a:solidFill>
                  <a:prstClr val="black"/>
                </a:solidFill>
              </a:rPr>
              <a:t>　</a:t>
            </a:r>
            <a:endParaRPr lang="ja-JP" altLang="en-US" dirty="0">
              <a:solidFill>
                <a:prstClr val="black"/>
              </a:solidFill>
            </a:endParaRPr>
          </a:p>
        </p:txBody>
      </p:sp>
      <p:grpSp>
        <p:nvGrpSpPr>
          <p:cNvPr id="5" name="グループ化 4"/>
          <p:cNvGrpSpPr/>
          <p:nvPr/>
        </p:nvGrpSpPr>
        <p:grpSpPr>
          <a:xfrm>
            <a:off x="395536" y="1268759"/>
            <a:ext cx="1296144" cy="504056"/>
            <a:chOff x="395536" y="1268760"/>
            <a:chExt cx="1296144" cy="504056"/>
          </a:xfrm>
        </p:grpSpPr>
        <p:sp>
          <p:nvSpPr>
            <p:cNvPr id="3" name="正方形/長方形 2"/>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95536" y="1311151"/>
              <a:ext cx="1296144" cy="46166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①複数のスクロールが必要</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8" name="グループ化 7"/>
          <p:cNvGrpSpPr/>
          <p:nvPr/>
        </p:nvGrpSpPr>
        <p:grpSpPr>
          <a:xfrm>
            <a:off x="359534" y="1962861"/>
            <a:ext cx="1332148" cy="833500"/>
            <a:chOff x="395536" y="1268760"/>
            <a:chExt cx="1296144" cy="504056"/>
          </a:xfrm>
        </p:grpSpPr>
        <p:sp>
          <p:nvSpPr>
            <p:cNvPr id="9" name="正方形/長方形 8"/>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395536" y="1311151"/>
              <a:ext cx="1296144" cy="390866"/>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②低価格強調</a:t>
              </a:r>
            </a:p>
            <a:p>
              <a:r>
                <a:rPr lang="ja-JP" altLang="en-US" sz="1200" dirty="0" smtClean="0">
                  <a:solidFill>
                    <a:prstClr val="black"/>
                  </a:solidFill>
                  <a:latin typeface="HG丸ｺﾞｼｯｸM-PRO" pitchFamily="50" charset="-128"/>
                  <a:ea typeface="HG丸ｺﾞｼｯｸM-PRO" pitchFamily="50" charset="-128"/>
                </a:rPr>
                <a:t>「モニター」</a:t>
              </a:r>
            </a:p>
            <a:p>
              <a:r>
                <a:rPr lang="ja-JP" altLang="en-US" sz="1200" dirty="0" smtClean="0">
                  <a:solidFill>
                    <a:prstClr val="black"/>
                  </a:solidFill>
                  <a:latin typeface="HG丸ｺﾞｼｯｸM-PRO" pitchFamily="50" charset="-128"/>
                  <a:ea typeface="HG丸ｺﾞｼｯｸM-PRO" pitchFamily="50" charset="-128"/>
                </a:rPr>
                <a:t>「お試し」</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11" name="グループ化 10"/>
          <p:cNvGrpSpPr/>
          <p:nvPr/>
        </p:nvGrpSpPr>
        <p:grpSpPr>
          <a:xfrm>
            <a:off x="375579" y="2944205"/>
            <a:ext cx="1332148" cy="1492911"/>
            <a:chOff x="395536" y="1268760"/>
            <a:chExt cx="1296144" cy="504056"/>
          </a:xfrm>
        </p:grpSpPr>
        <p:sp>
          <p:nvSpPr>
            <p:cNvPr id="12" name="正方形/長方形 11"/>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395536" y="1268760"/>
              <a:ext cx="1296144" cy="467620"/>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③注文ボタンの下に契約内容</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注文ボタンを</a:t>
              </a:r>
            </a:p>
            <a:p>
              <a:r>
                <a:rPr lang="ja-JP" altLang="en-US" sz="1200" dirty="0" smtClean="0">
                  <a:solidFill>
                    <a:prstClr val="black"/>
                  </a:solidFill>
                  <a:latin typeface="HG丸ｺﾞｼｯｸM-PRO" pitchFamily="50" charset="-128"/>
                  <a:ea typeface="HG丸ｺﾞｼｯｸM-PRO" pitchFamily="50" charset="-128"/>
                </a:rPr>
                <a:t>クリックすると、契約内容</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　表示なし</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14" name="グループ化 13"/>
          <p:cNvGrpSpPr/>
          <p:nvPr/>
        </p:nvGrpSpPr>
        <p:grpSpPr>
          <a:xfrm>
            <a:off x="338575" y="4653138"/>
            <a:ext cx="1332148" cy="1015665"/>
            <a:chOff x="395536" y="1268760"/>
            <a:chExt cx="1296144" cy="504056"/>
          </a:xfrm>
        </p:grpSpPr>
        <p:sp>
          <p:nvSpPr>
            <p:cNvPr id="15" name="正方形/長方形 14"/>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95536" y="1268760"/>
              <a:ext cx="1296144" cy="50405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④契約内容・</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返品特約は、</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下の方に記載</a:t>
              </a:r>
            </a:p>
            <a:p>
              <a:r>
                <a:rPr lang="ja-JP" altLang="en-US" sz="1200" dirty="0" smtClean="0">
                  <a:solidFill>
                    <a:prstClr val="black"/>
                  </a:solidFill>
                  <a:latin typeface="HG丸ｺﾞｼｯｸM-PRO" pitchFamily="50" charset="-128"/>
                  <a:ea typeface="HG丸ｺﾞｼｯｸM-PRO" pitchFamily="50" charset="-128"/>
                </a:rPr>
                <a:t>価格等に比べ、文字が小さい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17" name="グループ化 16"/>
          <p:cNvGrpSpPr/>
          <p:nvPr/>
        </p:nvGrpSpPr>
        <p:grpSpPr>
          <a:xfrm>
            <a:off x="4716016" y="5517238"/>
            <a:ext cx="1428159" cy="474460"/>
            <a:chOff x="-2205136" y="4777736"/>
            <a:chExt cx="1296144" cy="526342"/>
          </a:xfrm>
        </p:grpSpPr>
        <p:sp>
          <p:nvSpPr>
            <p:cNvPr id="18" name="正方形/長方形 17"/>
            <p:cNvSpPr/>
            <p:nvPr/>
          </p:nvSpPr>
          <p:spPr>
            <a:xfrm>
              <a:off x="-2205136" y="480002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2205136" y="4777736"/>
              <a:ext cx="1296144" cy="512148"/>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⑤初めから</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チェック入り</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21" name="グループ化 20"/>
          <p:cNvGrpSpPr/>
          <p:nvPr/>
        </p:nvGrpSpPr>
        <p:grpSpPr>
          <a:xfrm>
            <a:off x="7020274" y="1196750"/>
            <a:ext cx="1354281" cy="1200332"/>
            <a:chOff x="395536" y="1250892"/>
            <a:chExt cx="1317679" cy="529634"/>
          </a:xfrm>
        </p:grpSpPr>
        <p:sp>
          <p:nvSpPr>
            <p:cNvPr id="22" name="正方形/長方形 21"/>
            <p:cNvSpPr/>
            <p:nvPr/>
          </p:nvSpPr>
          <p:spPr>
            <a:xfrm>
              <a:off x="395536" y="125089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417071" y="1250893"/>
              <a:ext cx="1296144" cy="529633"/>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⑥初回分のみの　</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数量と価格</a:t>
              </a:r>
              <a:endParaRPr lang="ja-JP" altLang="en-US" sz="12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・購入合計の</a:t>
              </a:r>
            </a:p>
            <a:p>
              <a:r>
                <a:rPr lang="ja-JP" altLang="en-US" sz="1200" dirty="0" smtClean="0">
                  <a:solidFill>
                    <a:prstClr val="black"/>
                  </a:solidFill>
                  <a:latin typeface="HG丸ｺﾞｼｯｸM-PRO" pitchFamily="50" charset="-128"/>
                  <a:ea typeface="HG丸ｺﾞｼｯｸM-PRO" pitchFamily="50" charset="-128"/>
                </a:rPr>
                <a:t>　期間・金額が</a:t>
              </a:r>
            </a:p>
            <a:p>
              <a:r>
                <a:rPr lang="ja-JP" altLang="en-US" sz="1200" dirty="0" smtClean="0">
                  <a:solidFill>
                    <a:prstClr val="black"/>
                  </a:solidFill>
                  <a:latin typeface="HG丸ｺﾞｼｯｸM-PRO" pitchFamily="50" charset="-128"/>
                  <a:ea typeface="HG丸ｺﾞｼｯｸM-PRO" pitchFamily="50" charset="-128"/>
                </a:rPr>
                <a:t>　小さく</a:t>
              </a:r>
            </a:p>
            <a:p>
              <a:r>
                <a:rPr lang="ja-JP" altLang="en-US" sz="1200" dirty="0" smtClean="0">
                  <a:solidFill>
                    <a:prstClr val="black"/>
                  </a:solidFill>
                  <a:latin typeface="HG丸ｺﾞｼｯｸM-PRO" pitchFamily="50" charset="-128"/>
                  <a:ea typeface="HG丸ｺﾞｼｯｸM-PRO" pitchFamily="50" charset="-128"/>
                </a:rPr>
                <a:t>　わかりにくい</a:t>
              </a:r>
            </a:p>
          </p:txBody>
        </p:sp>
      </p:grpSp>
      <p:grpSp>
        <p:nvGrpSpPr>
          <p:cNvPr id="24" name="グループ化 23"/>
          <p:cNvGrpSpPr/>
          <p:nvPr/>
        </p:nvGrpSpPr>
        <p:grpSpPr>
          <a:xfrm>
            <a:off x="6972203" y="2720802"/>
            <a:ext cx="1632247" cy="1228438"/>
            <a:chOff x="395536" y="1250892"/>
            <a:chExt cx="1448009" cy="504056"/>
          </a:xfrm>
        </p:grpSpPr>
        <p:sp>
          <p:nvSpPr>
            <p:cNvPr id="25" name="正方形/長方形 24"/>
            <p:cNvSpPr/>
            <p:nvPr/>
          </p:nvSpPr>
          <p:spPr>
            <a:xfrm>
              <a:off x="395536" y="125089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17071" y="1250893"/>
              <a:ext cx="1426474" cy="492522"/>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⑦契約内容・</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返品特約が</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申込みボタン</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の下や</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リンク先に</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ある</a:t>
              </a:r>
            </a:p>
          </p:txBody>
        </p:sp>
      </p:grpSp>
      <p:sp>
        <p:nvSpPr>
          <p:cNvPr id="29" name="テキスト ボックス 28"/>
          <p:cNvSpPr txBox="1"/>
          <p:nvPr/>
        </p:nvSpPr>
        <p:spPr>
          <a:xfrm>
            <a:off x="6972201" y="4113948"/>
            <a:ext cx="1584176" cy="646331"/>
          </a:xfrm>
          <a:prstGeom prst="rect">
            <a:avLst/>
          </a:prstGeom>
          <a:noFill/>
          <a:ln>
            <a:solidFill>
              <a:srgbClr val="FF0000"/>
            </a:solidFill>
          </a:ln>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⑧注文受付終了まで</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のカウントダウン</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表示がある</a:t>
            </a:r>
            <a:endParaRPr lang="ja-JP" altLang="en-US" sz="1200" dirty="0">
              <a:solidFill>
                <a:prstClr val="black"/>
              </a:solidFill>
              <a:latin typeface="HG丸ｺﾞｼｯｸM-PRO" pitchFamily="50" charset="-128"/>
              <a:ea typeface="HG丸ｺﾞｼｯｸM-PRO" pitchFamily="50" charset="-128"/>
            </a:endParaRPr>
          </a:p>
        </p:txBody>
      </p:sp>
      <p:sp>
        <p:nvSpPr>
          <p:cNvPr id="7" name="フッター プレースホルダー 6"/>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355069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09933" y="1159421"/>
            <a:ext cx="5882547" cy="28042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120785" y="1267343"/>
            <a:ext cx="5580112" cy="2677656"/>
          </a:xfrm>
          <a:prstGeom prst="rect">
            <a:avLst/>
          </a:prstGeom>
          <a:noFill/>
        </p:spPr>
        <p:txBody>
          <a:bodyPr wrap="square" rtlCol="0">
            <a:spAutoFit/>
          </a:bodyPr>
          <a:lstStyle/>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■ネット通販</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◆「無料」と書かれたスマホの</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オンラインゲームをしていた。</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無料のつもりでアイテムを</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　手に入れた</a:t>
            </a:r>
            <a:r>
              <a:rPr lang="en-US" altLang="ja-JP" sz="2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高額な請求が発生</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知らないうちに課金</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0" y="0"/>
            <a:ext cx="9144000" cy="9087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smtClean="0">
                <a:solidFill>
                  <a:prstClr val="black"/>
                </a:solidFill>
                <a:latin typeface="HGPｺﾞｼｯｸE" panose="020B0900000000000000" pitchFamily="50" charset="-128"/>
                <a:ea typeface="HGPｺﾞｼｯｸE" panose="020B0900000000000000" pitchFamily="50" charset="-128"/>
              </a:rPr>
              <a:t>3-</a:t>
            </a:r>
            <a:r>
              <a:rPr lang="ja-JP" altLang="en-US" sz="2800" dirty="0" smtClean="0">
                <a:solidFill>
                  <a:prstClr val="black"/>
                </a:solidFill>
                <a:latin typeface="HGPｺﾞｼｯｸE" panose="020B0900000000000000" pitchFamily="50" charset="-128"/>
                <a:ea typeface="HGPｺﾞｼｯｸE" panose="020B0900000000000000" pitchFamily="50" charset="-128"/>
              </a:rPr>
              <a:t>③通販トラブル事例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「無料」のゲームのつもりが有料</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p>
        </p:txBody>
      </p:sp>
      <p:pic>
        <p:nvPicPr>
          <p:cNvPr id="6" name="Picture 2" descr="F:\消費生活センター　消費者教育\イラストいろいろ\creditcard_nonumber_blu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1452" y="2780704"/>
            <a:ext cx="975322" cy="611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seikyuusyo_shoc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281" y="164192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INGSTON\くらしの一日講座\イラストいろいろ\money_fly_y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21945" y="1249353"/>
            <a:ext cx="1112912" cy="97658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547190" y="4221088"/>
            <a:ext cx="8176538" cy="2416358"/>
            <a:chOff x="755576" y="4121887"/>
            <a:chExt cx="7920880" cy="2350322"/>
          </a:xfrm>
        </p:grpSpPr>
        <p:sp>
          <p:nvSpPr>
            <p:cNvPr id="14" name="角丸四角形 13"/>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1078531" y="4365104"/>
              <a:ext cx="7381901" cy="196084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■設定は、保護者と一緒に確認していますか。</a:t>
              </a:r>
            </a:p>
            <a:p>
              <a:pPr>
                <a:lnSpc>
                  <a:spcPts val="3000"/>
                </a:lnSpc>
              </a:pPr>
              <a:r>
                <a:rPr lang="ja-JP" altLang="en-US" sz="2400" dirty="0" smtClean="0">
                  <a:solidFill>
                    <a:prstClr val="black"/>
                  </a:solidFill>
                  <a:latin typeface="HGPｺﾞｼｯｸE" pitchFamily="50" charset="-128"/>
                  <a:ea typeface="HGPｺﾞｼｯｸE" pitchFamily="50" charset="-128"/>
                </a:rPr>
                <a:t>■</a:t>
              </a:r>
              <a:r>
                <a:rPr lang="ja-JP" altLang="en-US" sz="2400" dirty="0">
                  <a:solidFill>
                    <a:prstClr val="black"/>
                  </a:solidFill>
                  <a:latin typeface="HGPｺﾞｼｯｸE" pitchFamily="50" charset="-128"/>
                  <a:ea typeface="HGPｺﾞｼｯｸE" pitchFamily="50" charset="-128"/>
                </a:rPr>
                <a:t>年齢確認は、正しく登録しましたか</a:t>
              </a:r>
              <a:r>
                <a:rPr lang="ja-JP" altLang="en-US" sz="2400" dirty="0" smtClean="0">
                  <a:solidFill>
                    <a:prstClr val="black"/>
                  </a:solidFill>
                  <a:latin typeface="HGPｺﾞｼｯｸE" pitchFamily="50" charset="-128"/>
                  <a:ea typeface="HGPｺﾞｼｯｸE" pitchFamily="50" charset="-128"/>
                </a:rPr>
                <a:t>。</a:t>
              </a: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■クレジットカード情報とつながっていませんか。</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4708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59832" y="1128804"/>
            <a:ext cx="5904656" cy="29482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222104" y="1176776"/>
            <a:ext cx="5580112" cy="2677656"/>
          </a:xfrm>
          <a:prstGeom prst="rect">
            <a:avLst/>
          </a:prstGeom>
          <a:noFill/>
        </p:spPr>
        <p:txBody>
          <a:bodyPr wrap="square" rtlCol="0">
            <a:spAutoFit/>
          </a:bodyPr>
          <a:lstStyle/>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■ネット通販</a:t>
            </a:r>
            <a:r>
              <a:rPr lang="en-US" altLang="ja-JP"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フリマアプリ</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◆個人が出品していた新品のシャツを</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購入。届いた物は、穴が開いていた。</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連絡</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したが</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、相手からは返事</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がない。</a:t>
            </a:r>
          </a:p>
          <a:p>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フリマアプリの</a:t>
            </a:r>
            <a:r>
              <a:rPr lang="ja-JP" altLang="en-US" sz="2400" dirty="0">
                <a:solidFill>
                  <a:srgbClr val="FF0000"/>
                </a:solidFill>
                <a:latin typeface="HG丸ｺﾞｼｯｸM-PRO" panose="020F0600000000000000" pitchFamily="50" charset="-128"/>
                <a:ea typeface="HG丸ｺﾞｼｯｸM-PRO" panose="020F0600000000000000" pitchFamily="50" charset="-128"/>
              </a:rPr>
              <a:t>運営</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会社からは、</a:t>
            </a:r>
          </a:p>
          <a:p>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双方で話し合って</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」と言われた。</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smtClean="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④</a:t>
            </a:r>
            <a:r>
              <a:rPr lang="ja-JP" altLang="en-US" sz="2800" dirty="0" smtClean="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フリマアプリで商品は届いたが</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p>
        </p:txBody>
      </p:sp>
      <p:pic>
        <p:nvPicPr>
          <p:cNvPr id="5122" name="Picture 2" descr="G:\KINGSTON\くらしの一日講座\イラストいろいろ\shopping_tsuuhan_trouble_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492" y="1134124"/>
            <a:ext cx="2185325" cy="21853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a:off x="483731" y="4270392"/>
            <a:ext cx="8176538" cy="2416358"/>
            <a:chOff x="755576" y="4121887"/>
            <a:chExt cx="7920880" cy="2350322"/>
          </a:xfrm>
        </p:grpSpPr>
        <p:sp>
          <p:nvSpPr>
            <p:cNvPr id="16" name="角丸四角形 15"/>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078531" y="4365104"/>
              <a:ext cx="7381901" cy="196084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■「個人間取引」</a:t>
              </a:r>
            </a:p>
            <a:p>
              <a:pPr>
                <a:lnSpc>
                  <a:spcPts val="3000"/>
                </a:lnSpc>
              </a:pPr>
              <a:r>
                <a:rPr lang="ja-JP" altLang="en-US" sz="2400" dirty="0" smtClean="0">
                  <a:solidFill>
                    <a:prstClr val="black"/>
                  </a:solidFill>
                  <a:latin typeface="HGPｺﾞｼｯｸE" pitchFamily="50" charset="-128"/>
                  <a:ea typeface="HGPｺﾞｼｯｸE" pitchFamily="50" charset="-128"/>
                </a:rPr>
                <a:t>■アプリの利用規約を確認していますか。</a:t>
              </a: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■取引相手の評価や商品状態の確認はしましたか。</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pic>
        <p:nvPicPr>
          <p:cNvPr id="18" name="Picture 3" descr="F:\消費生活センター　消費者教育\イラストいろいろ\smartphone_han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79593" y="4506605"/>
            <a:ext cx="1770639" cy="1193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消費生活センター　消費者教育\イラストいろいろ\shopping_bazzar_fleamarket_wo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0425" y="4624539"/>
            <a:ext cx="588859" cy="588859"/>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9352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KUJP0r5OZ_E/VUIJ5c4pikI/AAAAAAAAtbI/2wgXw1jgj2c/s800/net_shopping_p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754" y="4000019"/>
            <a:ext cx="1767577" cy="1672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2.bp.blogspot.com/-pj66F0J3oy8/WzC98lV29CI/AAAAAAABM9Q/uXfCSAa7U1QbS0zSEGpGWGVDW2Q9h87OACLcBGAs/s800/tv_shopping_tsuuhan_foreig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89260" y="3902361"/>
            <a:ext cx="2009301" cy="1770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bp.blogspot.com/-ZJdQmB0e9rQ/ViipM0778wI/AAAAAAAAzyc/vQOBMWAjy2w/s800/book_catalo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7731" y="4090152"/>
            <a:ext cx="1769000" cy="1629692"/>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239" y="1472"/>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ja-JP" altLang="en-US" sz="4400" dirty="0" smtClean="0">
                <a:solidFill>
                  <a:prstClr val="white"/>
                </a:solidFill>
                <a:latin typeface="HGPｺﾞｼｯｸE" panose="020B0900000000000000" pitchFamily="50" charset="-128"/>
                <a:ea typeface="HGPｺﾞｼｯｸE" panose="020B0900000000000000" pitchFamily="50" charset="-128"/>
              </a:rPr>
              <a:t>　　　　　　［通信販売の</a:t>
            </a:r>
            <a:r>
              <a:rPr lang="ja-JP" altLang="en-US" sz="4400" dirty="0" smtClean="0">
                <a:solidFill>
                  <a:srgbClr val="FF0000"/>
                </a:solidFill>
                <a:latin typeface="HGPｺﾞｼｯｸE" panose="020B0900000000000000" pitchFamily="50" charset="-128"/>
                <a:ea typeface="HGPｺﾞｼｯｸE" panose="020B0900000000000000" pitchFamily="50" charset="-128"/>
              </a:rPr>
              <a:t>ルール</a:t>
            </a:r>
            <a:r>
              <a:rPr lang="ja-JP" altLang="en-US" sz="4400" dirty="0" smtClean="0">
                <a:solidFill>
                  <a:prstClr val="white"/>
                </a:solidFill>
                <a:latin typeface="HGPｺﾞｼｯｸE" panose="020B0900000000000000" pitchFamily="50" charset="-128"/>
                <a:ea typeface="HGPｺﾞｼｯｸE" panose="020B0900000000000000" pitchFamily="50" charset="-128"/>
              </a:rPr>
              <a:t>］</a:t>
            </a:r>
            <a:endParaRPr lang="en-US" altLang="ja-JP" sz="3600" dirty="0" smtClean="0">
              <a:solidFill>
                <a:prstClr val="white"/>
              </a:solidFill>
              <a:latin typeface="HGPｺﾞｼｯｸE" panose="020B0900000000000000" pitchFamily="50" charset="-128"/>
              <a:ea typeface="HGPｺﾞｼｯｸE" panose="020B0900000000000000" pitchFamily="50" charset="-128"/>
            </a:endParaRPr>
          </a:p>
        </p:txBody>
      </p:sp>
      <p:sp>
        <p:nvSpPr>
          <p:cNvPr id="15" name="正方形/長方形 14"/>
          <p:cNvSpPr/>
          <p:nvPr/>
        </p:nvSpPr>
        <p:spPr>
          <a:xfrm>
            <a:off x="107504" y="2852936"/>
            <a:ext cx="8889316" cy="10494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3" name="円/楕円 2"/>
          <p:cNvSpPr/>
          <p:nvPr/>
        </p:nvSpPr>
        <p:spPr>
          <a:xfrm>
            <a:off x="203511" y="5693616"/>
            <a:ext cx="2688783" cy="104775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4" name="正方形/長方形 4"/>
          <p:cNvSpPr>
            <a:spLocks noChangeArrowheads="1"/>
          </p:cNvSpPr>
          <p:nvPr/>
        </p:nvSpPr>
        <p:spPr bwMode="auto">
          <a:xfrm>
            <a:off x="574754" y="5878954"/>
            <a:ext cx="1739512"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1400" dirty="0" smtClean="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a:t>
            </a:r>
            <a:r>
              <a:rPr lang="ja-JP" altLang="en-US" sz="1400" dirty="0" smtClean="0">
                <a:solidFill>
                  <a:srgbClr val="000000"/>
                </a:solidFill>
                <a:latin typeface="HG丸ｺﾞｼｯｸM-PRO" pitchFamily="50" charset="-128"/>
                <a:ea typeface="HG丸ｺﾞｼｯｸM-PRO" pitchFamily="50" charset="-128"/>
                <a:cs typeface="メイリオ" panose="020B0604030504040204" pitchFamily="50" charset="-128"/>
              </a:rPr>
              <a:t>　　　　つうはん</a:t>
            </a:r>
          </a:p>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ネット通販</a:t>
            </a:r>
            <a:endParaRPr lang="ja-JP" altLang="en-US" sz="2400" dirty="0">
              <a:solidFill>
                <a:prstClr val="black"/>
              </a:solidFill>
              <a:latin typeface="HG丸ｺﾞｼｯｸM-PRO" pitchFamily="50" charset="-128"/>
              <a:ea typeface="HG丸ｺﾞｼｯｸM-PRO" pitchFamily="50" charset="-128"/>
              <a:cs typeface="メイリオ" panose="020B0604030504040204" pitchFamily="50" charset="-128"/>
            </a:endParaRPr>
          </a:p>
        </p:txBody>
      </p:sp>
      <p:sp>
        <p:nvSpPr>
          <p:cNvPr id="16" name="円/楕円 15"/>
          <p:cNvSpPr/>
          <p:nvPr/>
        </p:nvSpPr>
        <p:spPr>
          <a:xfrm>
            <a:off x="3187766" y="5693616"/>
            <a:ext cx="2555909" cy="10656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7" name="正方形/長方形 6"/>
          <p:cNvSpPr>
            <a:spLocks noChangeArrowheads="1"/>
          </p:cNvSpPr>
          <p:nvPr/>
        </p:nvSpPr>
        <p:spPr bwMode="auto">
          <a:xfrm>
            <a:off x="3400052" y="5752069"/>
            <a:ext cx="2149881"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1400" dirty="0" smtClean="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a:t>
            </a:r>
            <a:r>
              <a:rPr lang="ja-JP" altLang="en-US" sz="1400" dirty="0" smtClean="0">
                <a:solidFill>
                  <a:srgbClr val="000000"/>
                </a:solidFill>
                <a:latin typeface="HG丸ｺﾞｼｯｸM-PRO" pitchFamily="50" charset="-128"/>
                <a:ea typeface="HG丸ｺﾞｼｯｸM-PRO" pitchFamily="50" charset="-128"/>
                <a:cs typeface="メイリオ" panose="020B0604030504040204" pitchFamily="50" charset="-128"/>
              </a:rPr>
              <a:t>　つうはん</a:t>
            </a:r>
          </a:p>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カタログ通販</a:t>
            </a:r>
            <a:endPar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endParaRPr>
          </a:p>
        </p:txBody>
      </p:sp>
      <p:sp>
        <p:nvSpPr>
          <p:cNvPr id="18" name="円/楕円 17"/>
          <p:cNvSpPr/>
          <p:nvPr/>
        </p:nvSpPr>
        <p:spPr>
          <a:xfrm>
            <a:off x="6019083" y="5693616"/>
            <a:ext cx="2855535" cy="1047754"/>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9" name="正方形/長方形 5"/>
          <p:cNvSpPr>
            <a:spLocks noChangeArrowheads="1"/>
          </p:cNvSpPr>
          <p:nvPr/>
        </p:nvSpPr>
        <p:spPr bwMode="auto">
          <a:xfrm>
            <a:off x="6489260" y="5752225"/>
            <a:ext cx="2031259" cy="8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テレビ</a:t>
            </a:r>
            <a:endParaRPr lang="en-US" altLang="ja-JP" sz="2400" dirty="0" smtClean="0">
              <a:solidFill>
                <a:srgbClr val="000000"/>
              </a:solidFill>
              <a:latin typeface="HG丸ｺﾞｼｯｸM-PRO" pitchFamily="50" charset="-128"/>
              <a:ea typeface="HG丸ｺﾞｼｯｸM-PRO" pitchFamily="50" charset="-128"/>
              <a:cs typeface="メイリオ" panose="020B0604030504040204" pitchFamily="50" charset="-128"/>
            </a:endParaRPr>
          </a:p>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ショッピング</a:t>
            </a:r>
            <a:endPar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endParaRPr>
          </a:p>
        </p:txBody>
      </p:sp>
      <p:pic>
        <p:nvPicPr>
          <p:cNvPr id="21" name="Picture 2" descr="「まとめ」のマーク"/>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3511" y="1472"/>
            <a:ext cx="1588609" cy="104848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7504" y="2959391"/>
            <a:ext cx="8889316" cy="692497"/>
          </a:xfrm>
          <a:prstGeom prst="rect">
            <a:avLst/>
          </a:prstGeom>
          <a:noFill/>
        </p:spPr>
        <p:txBody>
          <a:bodyPr wrap="square" rtlCol="0">
            <a:spAutoFit/>
          </a:bodyPr>
          <a:lstStyle/>
          <a:p>
            <a:pPr lvl="0"/>
            <a:r>
              <a:rPr lang="ja-JP" altLang="en-US" sz="1100" dirty="0" smtClean="0">
                <a:solidFill>
                  <a:prstClr val="black"/>
                </a:solidFill>
              </a:rPr>
              <a:t>　　　　</a:t>
            </a:r>
            <a:r>
              <a:rPr lang="ja-JP" altLang="en-US" sz="1100" dirty="0" smtClean="0">
                <a:solidFill>
                  <a:schemeClr val="bg1"/>
                </a:solidFill>
              </a:rPr>
              <a:t>つうしんはんばい</a:t>
            </a:r>
          </a:p>
          <a:p>
            <a:pPr lvl="0"/>
            <a:r>
              <a:rPr lang="ja-JP" altLang="en-US" dirty="0" smtClean="0">
                <a:solidFill>
                  <a:prstClr val="black"/>
                </a:solidFill>
              </a:rPr>
              <a:t> </a:t>
            </a:r>
            <a:r>
              <a:rPr lang="ja-JP" altLang="en-US" sz="2800" b="1" dirty="0">
                <a:solidFill>
                  <a:schemeClr val="bg1"/>
                </a:solidFill>
                <a:latin typeface="HG丸ｺﾞｼｯｸM-PRO" pitchFamily="50" charset="-128"/>
                <a:ea typeface="HG丸ｺﾞｼｯｸM-PRO" pitchFamily="50" charset="-128"/>
              </a:rPr>
              <a:t>「通信販売</a:t>
            </a:r>
            <a:r>
              <a:rPr lang="ja-JP" altLang="en-US" sz="2800" b="1" dirty="0" smtClean="0">
                <a:solidFill>
                  <a:schemeClr val="bg1"/>
                </a:solidFill>
                <a:latin typeface="HG丸ｺﾞｼｯｸM-PRO" pitchFamily="50" charset="-128"/>
                <a:ea typeface="HG丸ｺﾞｼｯｸM-PRO" pitchFamily="50" charset="-128"/>
              </a:rPr>
              <a:t>」にはクーリング</a:t>
            </a:r>
            <a:r>
              <a:rPr lang="ja-JP" altLang="en-US" sz="2800" b="1" dirty="0">
                <a:solidFill>
                  <a:schemeClr val="bg1"/>
                </a:solidFill>
                <a:latin typeface="HG丸ｺﾞｼｯｸM-PRO" pitchFamily="50" charset="-128"/>
                <a:ea typeface="HG丸ｺﾞｼｯｸM-PRO" pitchFamily="50" charset="-128"/>
              </a:rPr>
              <a:t>・オフ制度はありません</a:t>
            </a:r>
          </a:p>
        </p:txBody>
      </p:sp>
      <p:grpSp>
        <p:nvGrpSpPr>
          <p:cNvPr id="9" name="グループ化 8"/>
          <p:cNvGrpSpPr/>
          <p:nvPr/>
        </p:nvGrpSpPr>
        <p:grpSpPr>
          <a:xfrm>
            <a:off x="574754" y="1125447"/>
            <a:ext cx="7923807" cy="1655481"/>
            <a:chOff x="574754" y="1402395"/>
            <a:chExt cx="7923807" cy="1351444"/>
          </a:xfrm>
        </p:grpSpPr>
        <p:sp>
          <p:nvSpPr>
            <p:cNvPr id="8" name="角丸四角形 7"/>
            <p:cNvSpPr/>
            <p:nvPr/>
          </p:nvSpPr>
          <p:spPr>
            <a:xfrm>
              <a:off x="574754" y="1402395"/>
              <a:ext cx="7923807" cy="129266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60045" y="1461177"/>
              <a:ext cx="7838515" cy="1292662"/>
            </a:xfrm>
            <a:prstGeom prst="rect">
              <a:avLst/>
            </a:prstGeom>
            <a:noFill/>
          </p:spPr>
          <p:txBody>
            <a:bodyPr wrap="square" rtlCol="0">
              <a:spAutoFit/>
            </a:bodyPr>
            <a:lstStyle/>
            <a:p>
              <a:r>
                <a:rPr lang="ja-JP" altLang="en-US" sz="1100" dirty="0" smtClean="0"/>
                <a:t>　　　　けいやく </a:t>
              </a:r>
            </a:p>
            <a:p>
              <a:r>
                <a:rPr lang="ja-JP" altLang="en-US" sz="2800" b="1" dirty="0" smtClean="0">
                  <a:latin typeface="HG丸ｺﾞｼｯｸM-PRO" pitchFamily="50" charset="-128"/>
                  <a:ea typeface="HG丸ｺﾞｼｯｸM-PRO" pitchFamily="50" charset="-128"/>
                </a:rPr>
                <a:t>「契約をやめる」時には、</a:t>
              </a:r>
            </a:p>
            <a:p>
              <a:r>
                <a:rPr lang="ja-JP" altLang="en-US" sz="1100" b="1" dirty="0">
                  <a:latin typeface="HG丸ｺﾞｼｯｸM-PRO" pitchFamily="50" charset="-128"/>
                  <a:ea typeface="HG丸ｺﾞｼｯｸM-PRO" pitchFamily="50" charset="-128"/>
                </a:rPr>
                <a:t>　</a:t>
              </a:r>
              <a:r>
                <a:rPr lang="ja-JP" altLang="en-US" sz="1100" b="1" dirty="0" smtClean="0">
                  <a:latin typeface="HG丸ｺﾞｼｯｸM-PRO" pitchFamily="50" charset="-128"/>
                  <a:ea typeface="HG丸ｺﾞｼｯｸM-PRO" pitchFamily="50" charset="-128"/>
                </a:rPr>
                <a:t>　　　　　かいやくきやく　　　　　　へんぴんきやく</a:t>
              </a:r>
            </a:p>
            <a:p>
              <a:r>
                <a:rPr lang="ja-JP" altLang="en-US" sz="2800" b="1" dirty="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　解約規約・返品規約に従うことになります</a:t>
              </a:r>
              <a:endParaRPr kumimoji="1" lang="ja-JP" altLang="en-US" sz="2800" b="1" dirty="0">
                <a:latin typeface="HG丸ｺﾞｼｯｸM-PRO" pitchFamily="50" charset="-128"/>
                <a:ea typeface="HG丸ｺﾞｼｯｸM-PRO"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67105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239" y="1472"/>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ja-JP" altLang="en-US" sz="4400" dirty="0" smtClean="0">
                <a:solidFill>
                  <a:prstClr val="white"/>
                </a:solidFill>
                <a:latin typeface="HGPｺﾞｼｯｸE" panose="020B0900000000000000" pitchFamily="50" charset="-128"/>
                <a:ea typeface="HGPｺﾞｼｯｸE" panose="020B0900000000000000" pitchFamily="50" charset="-128"/>
              </a:rPr>
              <a:t>　　　　　　</a:t>
            </a:r>
            <a:r>
              <a:rPr lang="ja-JP" altLang="en-US" sz="4400" dirty="0" smtClean="0">
                <a:solidFill>
                  <a:schemeClr val="tx1"/>
                </a:solidFill>
                <a:latin typeface="HGPｺﾞｼｯｸE" panose="020B0900000000000000" pitchFamily="50" charset="-128"/>
                <a:ea typeface="HGPｺﾞｼｯｸE" panose="020B0900000000000000" pitchFamily="50" charset="-128"/>
              </a:rPr>
              <a:t>選ぶ時にはよく考えて</a:t>
            </a:r>
            <a:r>
              <a:rPr lang="en-US" altLang="ja-JP" sz="4400" dirty="0" smtClean="0">
                <a:solidFill>
                  <a:schemeClr val="tx1"/>
                </a:solidFill>
                <a:latin typeface="HGPｺﾞｼｯｸE" panose="020B0900000000000000" pitchFamily="50" charset="-128"/>
                <a:ea typeface="HGPｺﾞｼｯｸE" panose="020B0900000000000000" pitchFamily="50" charset="-128"/>
              </a:rPr>
              <a:t>‼</a:t>
            </a:r>
            <a:endParaRPr lang="en-US" altLang="ja-JP" sz="3600" dirty="0" smtClean="0">
              <a:solidFill>
                <a:schemeClr val="tx1"/>
              </a:solidFill>
              <a:latin typeface="HGPｺﾞｼｯｸE" panose="020B0900000000000000" pitchFamily="50" charset="-128"/>
              <a:ea typeface="HGPｺﾞｼｯｸE" panose="020B0900000000000000" pitchFamily="50" charset="-128"/>
            </a:endParaRPr>
          </a:p>
        </p:txBody>
      </p:sp>
      <p:pic>
        <p:nvPicPr>
          <p:cNvPr id="3074" name="Picture 2" descr="「まとめ」のマーク"/>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511" y="1472"/>
            <a:ext cx="1588609" cy="104848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p:cNvGrpSpPr/>
          <p:nvPr/>
        </p:nvGrpSpPr>
        <p:grpSpPr>
          <a:xfrm>
            <a:off x="378069" y="1358770"/>
            <a:ext cx="8866050" cy="5246138"/>
            <a:chOff x="378069" y="1358770"/>
            <a:chExt cx="8866050" cy="5246138"/>
          </a:xfrm>
        </p:grpSpPr>
        <p:grpSp>
          <p:nvGrpSpPr>
            <p:cNvPr id="22" name="グループ化 21"/>
            <p:cNvGrpSpPr/>
            <p:nvPr/>
          </p:nvGrpSpPr>
          <p:grpSpPr>
            <a:xfrm>
              <a:off x="395535" y="1358770"/>
              <a:ext cx="8848584" cy="5036206"/>
              <a:chOff x="395535" y="1358770"/>
              <a:chExt cx="8848584" cy="5036206"/>
            </a:xfrm>
          </p:grpSpPr>
          <p:pic>
            <p:nvPicPr>
              <p:cNvPr id="27" name="Picture 2" descr="G:\キャッフィー\caffy_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9045" y="1530173"/>
                <a:ext cx="2105074" cy="2978945"/>
              </a:xfrm>
              <a:prstGeom prst="rect">
                <a:avLst/>
              </a:prstGeom>
              <a:noFill/>
              <a:extLst>
                <a:ext uri="{909E8E84-426E-40DD-AFC4-6F175D3DCCD1}">
                  <a14:hiddenFill xmlns:a14="http://schemas.microsoft.com/office/drawing/2010/main">
                    <a:solidFill>
                      <a:srgbClr val="FFFFFF"/>
                    </a:solidFill>
                  </a14:hiddenFill>
                </a:ext>
              </a:extLst>
            </p:spPr>
          </p:pic>
          <p:sp>
            <p:nvSpPr>
              <p:cNvPr id="28" name="角丸四角形吹き出し 27"/>
              <p:cNvSpPr/>
              <p:nvPr/>
            </p:nvSpPr>
            <p:spPr>
              <a:xfrm>
                <a:off x="395535" y="1358770"/>
                <a:ext cx="6624737" cy="5036206"/>
              </a:xfrm>
              <a:prstGeom prst="wedgeRoundRectCallout">
                <a:avLst>
                  <a:gd name="adj1" fmla="val 56714"/>
                  <a:gd name="adj2" fmla="val 950"/>
                  <a:gd name="adj3" fmla="val 16667"/>
                </a:avLst>
              </a:prstGeom>
              <a:solidFill>
                <a:srgbClr val="4BACC6">
                  <a:lumMod val="40000"/>
                  <a:lumOff val="60000"/>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endParaRPr>
              </a:p>
            </p:txBody>
          </p:sp>
        </p:grpSp>
        <p:sp>
          <p:nvSpPr>
            <p:cNvPr id="24" name="テキスト ボックス 23"/>
            <p:cNvSpPr txBox="1"/>
            <p:nvPr/>
          </p:nvSpPr>
          <p:spPr>
            <a:xfrm>
              <a:off x="378069" y="1772816"/>
              <a:ext cx="6912768" cy="4832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モノ・サービスを購入する時には、</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①</a:t>
              </a:r>
              <a:r>
                <a:rPr kumimoji="0" lang="ja-JP" altLang="en-US" sz="2800" kern="0" dirty="0" smtClean="0">
                  <a:solidFill>
                    <a:srgbClr val="FF0000"/>
                  </a:solidFill>
                  <a:latin typeface="HG丸ｺﾞｼｯｸM-PRO" panose="020F0600000000000000" pitchFamily="50" charset="-128"/>
                  <a:ea typeface="HG丸ｺﾞｼｯｸM-PRO" panose="020F0600000000000000" pitchFamily="50" charset="-128"/>
                </a:rPr>
                <a:t>目的や状況に合わせて</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適切に選びましょう！</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noProof="0" dirty="0">
                  <a:solidFill>
                    <a:sysClr val="windowText" lastClr="000000"/>
                  </a:solidFill>
                  <a:latin typeface="HG丸ｺﾞｼｯｸM-PRO" panose="020F0600000000000000" pitchFamily="50" charset="-128"/>
                  <a:ea typeface="HG丸ｺﾞｼｯｸM-PRO" panose="020F0600000000000000" pitchFamily="50" charset="-128"/>
                </a:rPr>
                <a:t>　</a:t>
              </a:r>
              <a:endParaRPr kumimoji="0" lang="ja-JP" altLang="en-US" sz="2800" kern="0" noProof="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noProof="0" dirty="0" smtClean="0">
                  <a:solidFill>
                    <a:sysClr val="windowText" lastClr="000000"/>
                  </a:solidFill>
                  <a:latin typeface="HG丸ｺﾞｼｯｸM-PRO" panose="020F0600000000000000" pitchFamily="50" charset="-128"/>
                  <a:ea typeface="HG丸ｺﾞｼｯｸM-PRO" panose="020F0600000000000000" pitchFamily="50" charset="-128"/>
                </a:rPr>
                <a:t>　　　②</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それぞれの販売方法の</a:t>
              </a:r>
            </a:p>
            <a:p>
              <a:pPr lvl="0">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rgbClr val="FF0000"/>
                  </a:solidFill>
                  <a:latin typeface="HG丸ｺﾞｼｯｸM-PRO" panose="020F0600000000000000" pitchFamily="50" charset="-128"/>
                  <a:ea typeface="HG丸ｺﾞｼｯｸM-PRO" panose="020F0600000000000000" pitchFamily="50" charset="-128"/>
                </a:rPr>
                <a:t>利点</a:t>
              </a:r>
              <a:r>
                <a:rPr kumimoji="0" lang="ja-JP" altLang="en-US" sz="2800" kern="0" dirty="0">
                  <a:solidFill>
                    <a:srgbClr val="FF0000"/>
                  </a:solidFill>
                  <a:latin typeface="HG丸ｺﾞｼｯｸM-PRO" panose="020F0600000000000000" pitchFamily="50" charset="-128"/>
                  <a:ea typeface="HG丸ｺﾞｼｯｸM-PRO" panose="020F0600000000000000" pitchFamily="50" charset="-128"/>
                </a:rPr>
                <a:t>や、問題点を考えて</a:t>
              </a:r>
            </a:p>
            <a:p>
              <a:pPr lvl="0">
                <a:defRPr/>
              </a:pP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適切</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な方法を選びましょう！</a:t>
              </a:r>
              <a:endParaRPr kumimoji="0" lang="en-US" altLang="ja-JP"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defRPr/>
              </a:pPr>
              <a:endParaRPr kumimoji="0" lang="en-US" altLang="ja-JP" sz="28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ysClr val="windowText" lastClr="000000"/>
                </a:solidFill>
                <a:effectLst/>
                <a:uLnTx/>
                <a:uFillTx/>
              </a:endParaRPr>
            </a:p>
          </p:txBody>
        </p:sp>
      </p:grpSp>
      <p:pic>
        <p:nvPicPr>
          <p:cNvPr id="3076" name="Picture 4" descr="F:\消費生活センター　消費者教育\イラストいろいろ\magnifier6_gir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515" y="4725144"/>
            <a:ext cx="1266605" cy="12666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消費生活センター　消費者教育\イラストいろいろ\hirameki_man.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04048" y="237343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78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KINGSTON\くらしの一日講座\イラストいろいろ\イラスト\「買物 イラスト」.files\yjimage(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0779" y="1701365"/>
            <a:ext cx="1446944" cy="1479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1234" y="4580093"/>
            <a:ext cx="1332191" cy="113587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1187623" y="1255617"/>
            <a:ext cx="7792432" cy="260543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5" name="グループ化 24"/>
          <p:cNvGrpSpPr/>
          <p:nvPr/>
        </p:nvGrpSpPr>
        <p:grpSpPr>
          <a:xfrm>
            <a:off x="139336" y="1854704"/>
            <a:ext cx="2170973" cy="1199507"/>
            <a:chOff x="1115615" y="-603448"/>
            <a:chExt cx="1680511" cy="551970"/>
          </a:xfrm>
        </p:grpSpPr>
        <p:sp>
          <p:nvSpPr>
            <p:cNvPr id="27" name="角丸四角形 26"/>
            <p:cNvSpPr/>
            <p:nvPr/>
          </p:nvSpPr>
          <p:spPr>
            <a:xfrm>
              <a:off x="1115615" y="-603448"/>
              <a:ext cx="1680511" cy="551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1359957" y="-536492"/>
              <a:ext cx="1436169" cy="368232"/>
            </a:xfrm>
            <a:prstGeom prst="rect">
              <a:avLst/>
            </a:prstGeom>
            <a:noFill/>
          </p:spPr>
          <p:txBody>
            <a:bodyPr wrap="square" rtlCol="0">
              <a:spAutoFit/>
            </a:bodyPr>
            <a:lstStyle/>
            <a:p>
              <a:r>
                <a:rPr lang="ja-JP" altLang="en-US" dirty="0" smtClean="0">
                  <a:solidFill>
                    <a:prstClr val="white"/>
                  </a:solidFill>
                  <a:latin typeface="UD デジタル 教科書体 NK-R" panose="02020400000000000000" pitchFamily="18" charset="-128"/>
                  <a:ea typeface="UD デジタル 教科書体 NK-R" panose="02020400000000000000" pitchFamily="18" charset="-128"/>
                </a:rPr>
                <a:t>てんぽはんばい</a:t>
              </a:r>
            </a:p>
            <a:p>
              <a:r>
                <a:rPr lang="ja-JP" altLang="en-US" sz="2800" dirty="0" smtClean="0">
                  <a:solidFill>
                    <a:prstClr val="white"/>
                  </a:solidFill>
                  <a:latin typeface="UD デジタル 教科書体 NK-R" panose="02020400000000000000" pitchFamily="18" charset="-128"/>
                  <a:ea typeface="UD デジタル 教科書体 NK-R" panose="02020400000000000000" pitchFamily="18" charset="-128"/>
                </a:rPr>
                <a:t>店舗販売</a:t>
              </a:r>
            </a:p>
          </p:txBody>
        </p:sp>
      </p:grpSp>
      <p:sp>
        <p:nvSpPr>
          <p:cNvPr id="30" name="角丸四角形 29"/>
          <p:cNvSpPr/>
          <p:nvPr/>
        </p:nvSpPr>
        <p:spPr>
          <a:xfrm>
            <a:off x="1187623" y="4035887"/>
            <a:ext cx="7792432" cy="260543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04969" y="4548279"/>
            <a:ext cx="2376265" cy="1199507"/>
            <a:chOff x="1115615" y="-603448"/>
            <a:chExt cx="1839424" cy="551970"/>
          </a:xfrm>
        </p:grpSpPr>
        <p:sp>
          <p:nvSpPr>
            <p:cNvPr id="39" name="角丸四角形 38"/>
            <p:cNvSpPr/>
            <p:nvPr/>
          </p:nvSpPr>
          <p:spPr>
            <a:xfrm>
              <a:off x="1115615" y="-603448"/>
              <a:ext cx="1639424" cy="5519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1197791" y="-526380"/>
              <a:ext cx="1757248" cy="368232"/>
            </a:xfrm>
            <a:prstGeom prst="rect">
              <a:avLst/>
            </a:prstGeom>
            <a:noFill/>
          </p:spPr>
          <p:txBody>
            <a:bodyPr wrap="square" rtlCol="0">
              <a:spAutoFit/>
            </a:bodyPr>
            <a:lstStyle/>
            <a:p>
              <a:r>
                <a:rPr lang="ja-JP" altLang="en-US" dirty="0" err="1" smtClean="0">
                  <a:solidFill>
                    <a:prstClr val="white"/>
                  </a:solidFill>
                  <a:latin typeface="UD デジタル 教科書体 NK-R" panose="02020400000000000000" pitchFamily="18" charset="-128"/>
                  <a:ea typeface="UD デジタル 教科書体 NK-R" panose="02020400000000000000" pitchFamily="18" charset="-128"/>
                </a:rPr>
                <a:t>むてんぽはんばい</a:t>
              </a:r>
              <a:endParaRPr lang="ja-JP" altLang="en-US" dirty="0" smtClean="0">
                <a:solidFill>
                  <a:prstClr val="white"/>
                </a:solidFill>
                <a:latin typeface="UD デジタル 教科書体 NK-R" panose="02020400000000000000" pitchFamily="18" charset="-128"/>
                <a:ea typeface="UD デジタル 教科書体 NK-R" panose="02020400000000000000" pitchFamily="18" charset="-128"/>
              </a:endParaRPr>
            </a:p>
            <a:p>
              <a:r>
                <a:rPr lang="ja-JP" altLang="en-US" sz="2800" dirty="0" smtClean="0">
                  <a:solidFill>
                    <a:prstClr val="white"/>
                  </a:solidFill>
                  <a:latin typeface="UD デジタル 教科書体 NK-R" panose="02020400000000000000" pitchFamily="18" charset="-128"/>
                  <a:ea typeface="UD デジタル 教科書体 NK-R" panose="02020400000000000000" pitchFamily="18" charset="-128"/>
                </a:rPr>
                <a:t>無店舗販売</a:t>
              </a:r>
            </a:p>
          </p:txBody>
        </p:sp>
      </p:grpSp>
      <p:sp>
        <p:nvSpPr>
          <p:cNvPr id="31" name="正方形/長方形 30"/>
          <p:cNvSpPr/>
          <p:nvPr/>
        </p:nvSpPr>
        <p:spPr>
          <a:xfrm>
            <a:off x="0" y="0"/>
            <a:ext cx="9144000" cy="980728"/>
          </a:xfrm>
          <a:prstGeom prst="rect">
            <a:avLst/>
          </a:prstGeom>
          <a:solidFill>
            <a:srgbClr val="F79646">
              <a:lumMod val="40000"/>
              <a:lumOff val="6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１</a:t>
            </a:r>
            <a:r>
              <a:rPr kumimoji="0" lang="en-US" altLang="ja-JP" sz="4400" kern="0" dirty="0" smtClean="0">
                <a:solidFill>
                  <a:prstClr val="black"/>
                </a:solidFill>
                <a:latin typeface="HGPｺﾞｼｯｸE" panose="020B0900000000000000" pitchFamily="50" charset="-128"/>
                <a:ea typeface="HGPｺﾞｼｯｸE" panose="020B0900000000000000" pitchFamily="50" charset="-128"/>
              </a:rPr>
              <a:t>-②.</a:t>
            </a: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様々</a:t>
            </a:r>
            <a:r>
              <a:rPr kumimoji="0" lang="ja-JP" altLang="en-US" sz="4400" kern="0" dirty="0" err="1" smtClean="0">
                <a:solidFill>
                  <a:prstClr val="black"/>
                </a:solidFill>
                <a:latin typeface="HGPｺﾞｼｯｸE" panose="020B0900000000000000" pitchFamily="50" charset="-128"/>
                <a:ea typeface="HGPｺﾞｼｯｸE" panose="020B0900000000000000" pitchFamily="50" charset="-128"/>
              </a:rPr>
              <a:t>な販</a:t>
            </a: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売方法</a:t>
            </a:r>
            <a:endParaRPr kumimoji="0" lang="en-US" altLang="ja-JP" sz="4400" kern="0" dirty="0" smtClean="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1263916" y="3356992"/>
            <a:ext cx="7628564" cy="369332"/>
          </a:xfrm>
          <a:prstGeom prst="rect">
            <a:avLst/>
          </a:prstGeom>
          <a:noFill/>
        </p:spPr>
        <p:txBody>
          <a:bodyPr wrap="square" rtlCol="0">
            <a:spAutoFit/>
          </a:bodyPr>
          <a:lstStyle/>
          <a:p>
            <a:r>
              <a:rPr lang="ja-JP" altLang="en-US" dirty="0">
                <a:solidFill>
                  <a:prstClr val="black"/>
                </a:solidFill>
              </a:rPr>
              <a:t>★</a:t>
            </a:r>
            <a:r>
              <a:rPr lang="ja-JP" altLang="en-US" dirty="0" smtClean="0">
                <a:solidFill>
                  <a:prstClr val="black"/>
                </a:solidFill>
              </a:rPr>
              <a:t>専門店・百貨店・スーパー・コンビニ・ドラッグストア等</a:t>
            </a:r>
            <a:endParaRPr lang="ja-JP" altLang="en-US" dirty="0">
              <a:solidFill>
                <a:prstClr val="black"/>
              </a:solidFill>
            </a:endParaRPr>
          </a:p>
        </p:txBody>
      </p:sp>
      <p:sp>
        <p:nvSpPr>
          <p:cNvPr id="41" name="テキスト ボックス 40"/>
          <p:cNvSpPr txBox="1"/>
          <p:nvPr/>
        </p:nvSpPr>
        <p:spPr>
          <a:xfrm>
            <a:off x="1269557" y="6165304"/>
            <a:ext cx="7628564" cy="369332"/>
          </a:xfrm>
          <a:prstGeom prst="rect">
            <a:avLst/>
          </a:prstGeom>
          <a:noFill/>
        </p:spPr>
        <p:txBody>
          <a:bodyPr wrap="square" rtlCol="0">
            <a:spAutoFit/>
          </a:bodyPr>
          <a:lstStyle/>
          <a:p>
            <a:r>
              <a:rPr lang="ja-JP" altLang="en-US" dirty="0" smtClean="0">
                <a:solidFill>
                  <a:prstClr val="black"/>
                </a:solidFill>
              </a:rPr>
              <a:t>★カタログ・通信販売・訪問販売・自動販売機・移動販売・展示会販売　等</a:t>
            </a:r>
            <a:endParaRPr lang="ja-JP" altLang="en-US" dirty="0">
              <a:solidFill>
                <a:prstClr val="black"/>
              </a:solidFill>
            </a:endParaRPr>
          </a:p>
        </p:txBody>
      </p:sp>
      <p:pic>
        <p:nvPicPr>
          <p:cNvPr id="2050" name="Picture 2" descr="移動販売のクレープ屋のイラスト（女性）"/>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55372" y="4478174"/>
            <a:ext cx="1382276" cy="1382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大きめの薬局・ドラッグストアのイラスト"/>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36226" y="1766210"/>
            <a:ext cx="1376496" cy="13764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コンビニエンスストアのイラスト"/>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28375" y="1766210"/>
            <a:ext cx="1341089" cy="13410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悪徳商法のイラスト「訪問販売」"/>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52923" y="4472801"/>
            <a:ext cx="1350462" cy="13504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F:\KINGSTON\くらしの一日講座\イラストいろいろ\イラスト\「買物 イラスト」.files\yjimage(3).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67795" y="1924499"/>
            <a:ext cx="1388685" cy="1306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消費生活センター　消費者教育\イラストいろいろ\tv_shopping_tsuuhan.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84293" y="4640531"/>
            <a:ext cx="1218755" cy="121875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206604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1"/>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600" dirty="0" smtClean="0">
                <a:solidFill>
                  <a:prstClr val="black"/>
                </a:solidFill>
                <a:latin typeface="HGPｺﾞｼｯｸE" panose="020B0900000000000000" pitchFamily="50" charset="-128"/>
                <a:ea typeface="HGPｺﾞｼｯｸE" panose="020B0900000000000000" pitchFamily="50" charset="-128"/>
              </a:rPr>
              <a:t>       </a:t>
            </a:r>
            <a:r>
              <a:rPr lang="ja-JP" altLang="en-US" sz="1600" dirty="0" smtClean="0">
                <a:solidFill>
                  <a:prstClr val="black"/>
                </a:solidFill>
                <a:latin typeface="HGPｺﾞｼｯｸE" panose="020B0900000000000000" pitchFamily="50" charset="-128"/>
                <a:ea typeface="HGPｺﾞｼｯｸE" panose="020B0900000000000000" pitchFamily="50" charset="-128"/>
              </a:rPr>
              <a:t>　　　　　　　はんばい　　　　ほうほう　</a:t>
            </a:r>
            <a:r>
              <a:rPr lang="en-US" altLang="ja-JP" sz="1600" dirty="0" smtClean="0">
                <a:solidFill>
                  <a:prstClr val="black"/>
                </a:solidFill>
                <a:latin typeface="HGPｺﾞｼｯｸE" panose="020B0900000000000000" pitchFamily="50" charset="-128"/>
                <a:ea typeface="HGPｺﾞｼｯｸE" panose="020B0900000000000000" pitchFamily="50" charset="-128"/>
              </a:rPr>
              <a:t>         </a:t>
            </a:r>
            <a:r>
              <a:rPr lang="ja-JP" altLang="en-US" sz="1600" dirty="0" smtClean="0">
                <a:solidFill>
                  <a:prstClr val="black"/>
                </a:solidFill>
                <a:latin typeface="HGPｺﾞｼｯｸE" panose="020B0900000000000000" pitchFamily="50" charset="-128"/>
                <a:ea typeface="HGPｺﾞｼｯｸE" panose="020B0900000000000000" pitchFamily="50" charset="-128"/>
              </a:rPr>
              <a:t>とくちょう</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smtClean="0">
                <a:solidFill>
                  <a:prstClr val="black"/>
                </a:solidFill>
                <a:latin typeface="HGPｺﾞｼｯｸE" panose="020B0900000000000000" pitchFamily="50" charset="-128"/>
                <a:ea typeface="HGPｺﾞｼｯｸE" panose="020B0900000000000000" pitchFamily="50" charset="-128"/>
              </a:rPr>
              <a:t>１</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③</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販売方法の特徴</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43162808"/>
              </p:ext>
            </p:extLst>
          </p:nvPr>
        </p:nvGraphicFramePr>
        <p:xfrm>
          <a:off x="287522" y="1161897"/>
          <a:ext cx="8568955" cy="5187913"/>
        </p:xfrm>
        <a:graphic>
          <a:graphicData uri="http://schemas.openxmlformats.org/drawingml/2006/table">
            <a:tbl>
              <a:tblPr firstRow="1" bandRow="1">
                <a:tableStyleId>{69CF1AB2-1976-4502-BF36-3FF5EA218861}</a:tableStyleId>
              </a:tblPr>
              <a:tblGrid>
                <a:gridCol w="648075"/>
                <a:gridCol w="2340259"/>
                <a:gridCol w="1860207"/>
                <a:gridCol w="1860207"/>
                <a:gridCol w="1860207"/>
              </a:tblGrid>
              <a:tr h="610919">
                <a:tc>
                  <a:txBody>
                    <a:bodyPr/>
                    <a:lstStyle/>
                    <a:p>
                      <a:r>
                        <a:rPr kumimoji="1" lang="ja-JP" altLang="en-US" sz="1600" dirty="0" smtClean="0"/>
                        <a:t>販売</a:t>
                      </a:r>
                    </a:p>
                    <a:p>
                      <a:r>
                        <a:rPr kumimoji="1" lang="ja-JP" altLang="en-US" sz="1600" dirty="0" smtClean="0"/>
                        <a:t>方法</a:t>
                      </a:r>
                      <a:endParaRPr kumimoji="1" lang="ja-JP" altLang="en-US" sz="1600" dirty="0"/>
                    </a:p>
                  </a:txBody>
                  <a:tcPr>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000" dirty="0" smtClean="0"/>
                        <a:t>店舗販売</a:t>
                      </a:r>
                      <a:endParaRPr kumimoji="1" lang="ja-JP" altLang="en-US" sz="20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2000" dirty="0" smtClean="0"/>
                        <a:t>無店舗販売</a:t>
                      </a:r>
                      <a:endParaRPr kumimoji="1" lang="ja-JP" altLang="en-US" sz="2000" dirty="0"/>
                    </a:p>
                  </a:txBody>
                  <a:tcPr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1549846">
                <a:tc>
                  <a:txBody>
                    <a:bodyPr/>
                    <a:lstStyle/>
                    <a:p>
                      <a:pPr algn="ctr"/>
                      <a:r>
                        <a:rPr kumimoji="1" lang="ja-JP" altLang="en-US" sz="1600" dirty="0" smtClean="0"/>
                        <a:t>種類</a:t>
                      </a:r>
                      <a:endParaRPr kumimoji="1" lang="ja-JP" altLang="en-US" sz="1600"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600" dirty="0" smtClean="0"/>
                        <a:t>・専門店</a:t>
                      </a:r>
                    </a:p>
                    <a:p>
                      <a:r>
                        <a:rPr kumimoji="1" lang="ja-JP" altLang="en-US" sz="1600" dirty="0" smtClean="0"/>
                        <a:t>・百貨店</a:t>
                      </a:r>
                    </a:p>
                    <a:p>
                      <a:r>
                        <a:rPr kumimoji="1" lang="ja-JP" altLang="en-US" sz="1600" dirty="0" smtClean="0"/>
                        <a:t>・スーパー</a:t>
                      </a:r>
                    </a:p>
                    <a:p>
                      <a:r>
                        <a:rPr kumimoji="1" lang="ja-JP" altLang="en-US" sz="1600" dirty="0" smtClean="0"/>
                        <a:t>・コンビニ</a:t>
                      </a:r>
                    </a:p>
                    <a:p>
                      <a:r>
                        <a:rPr kumimoji="1" lang="ja-JP" altLang="en-US" sz="1600" dirty="0" smtClean="0"/>
                        <a:t>・ドラッグストア</a:t>
                      </a:r>
                    </a:p>
                    <a:p>
                      <a:r>
                        <a:rPr kumimoji="1" lang="ja-JP" altLang="en-US" sz="1600" dirty="0" smtClean="0"/>
                        <a:t>・家電専門店</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800" dirty="0" smtClean="0"/>
                    </a:p>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C00000"/>
                          </a:solidFill>
                        </a:rPr>
                        <a:t>【</a:t>
                      </a:r>
                      <a:r>
                        <a:rPr kumimoji="1" lang="ja-JP" altLang="en-US" sz="1800" dirty="0" smtClean="0">
                          <a:solidFill>
                            <a:srgbClr val="C00000"/>
                          </a:solidFill>
                        </a:rPr>
                        <a:t>通信販売</a:t>
                      </a:r>
                      <a:r>
                        <a:rPr kumimoji="1" lang="en-US" altLang="ja-JP" sz="1800" dirty="0" smtClean="0">
                          <a:solidFill>
                            <a:srgbClr val="C00000"/>
                          </a:solidFill>
                        </a:rPr>
                        <a:t>】</a:t>
                      </a:r>
                      <a:endParaRPr kumimoji="1" lang="ja-JP" altLang="en-US" sz="1800" dirty="0" smtClean="0">
                        <a:solidFill>
                          <a:srgbClr val="C00000"/>
                        </a:solidFill>
                      </a:endParaRPr>
                    </a:p>
                    <a:p>
                      <a:endParaRPr kumimoji="1" lang="ja-JP" altLang="en-US" sz="1800" dirty="0" smtClean="0"/>
                    </a:p>
                    <a:p>
                      <a:r>
                        <a:rPr kumimoji="1" lang="ja-JP" altLang="en-US" sz="1200" dirty="0" smtClean="0"/>
                        <a:t>◆カタログ通販</a:t>
                      </a:r>
                    </a:p>
                    <a:p>
                      <a:r>
                        <a:rPr kumimoji="1" lang="ja-JP" altLang="en-US" sz="1200" dirty="0" smtClean="0"/>
                        <a:t>◆テレビ通販</a:t>
                      </a:r>
                    </a:p>
                    <a:p>
                      <a:r>
                        <a:rPr kumimoji="1" lang="ja-JP" altLang="en-US" sz="1200" dirty="0" smtClean="0"/>
                        <a:t>◆インターネット通販</a:t>
                      </a:r>
                    </a:p>
                    <a:p>
                      <a:r>
                        <a:rPr kumimoji="1" lang="ja-JP" altLang="en-US" sz="1200" dirty="0" smtClean="0"/>
                        <a:t>　　　　　　　　等</a:t>
                      </a:r>
                    </a:p>
                    <a:p>
                      <a:endParaRPr kumimoji="1" lang="ja-JP" altLang="en-US" sz="1200" dirty="0" smtClean="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sz="1800" dirty="0" smtClean="0">
                        <a:solidFill>
                          <a:srgbClr val="C00000"/>
                        </a:solidFill>
                      </a:endParaRPr>
                    </a:p>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C00000"/>
                          </a:solidFill>
                        </a:rPr>
                        <a:t>【</a:t>
                      </a:r>
                      <a:r>
                        <a:rPr kumimoji="1" lang="ja-JP" altLang="en-US" sz="1800" dirty="0" smtClean="0">
                          <a:solidFill>
                            <a:srgbClr val="C00000"/>
                          </a:solidFill>
                        </a:rPr>
                        <a:t>訪問販売</a:t>
                      </a:r>
                      <a:r>
                        <a:rPr kumimoji="1" lang="en-US" altLang="ja-JP" sz="1800" dirty="0" smtClean="0">
                          <a:solidFill>
                            <a:srgbClr val="C00000"/>
                          </a:solidFill>
                        </a:rPr>
                        <a:t>】</a:t>
                      </a:r>
                      <a:endParaRPr kumimoji="1" lang="ja-JP" altLang="en-US" sz="1800" b="0" i="0" u="none" strike="noStrike" kern="1200" cap="none" spc="0" normalizeH="0" baseline="0" noProof="0" dirty="0" smtClean="0">
                        <a:ln>
                          <a:noFill/>
                        </a:ln>
                        <a:solidFill>
                          <a:srgbClr val="C00000"/>
                        </a:solidFill>
                        <a:effectLst/>
                        <a:uLnTx/>
                        <a:uFillTx/>
                        <a:latin typeface="+mn-lt"/>
                        <a:ea typeface="+mn-ea"/>
                        <a:cs typeface="+mn-cs"/>
                      </a:endParaRPr>
                    </a:p>
                    <a:p>
                      <a:endParaRPr kumimoji="1" lang="ja-JP" altLang="en-US" sz="1800" dirty="0" smtClean="0">
                        <a:solidFill>
                          <a:srgbClr val="C00000"/>
                        </a:solidFill>
                      </a:endParaRPr>
                    </a:p>
                    <a:p>
                      <a:endParaRPr kumimoji="1" lang="ja-JP" altLang="en-US" sz="1200" dirty="0">
                        <a:solidFill>
                          <a:srgbClr val="C00000"/>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sz="1800" dirty="0" smtClean="0"/>
                    </a:p>
                    <a:p>
                      <a:r>
                        <a:rPr kumimoji="1" lang="ja-JP" altLang="en-US" sz="1800" dirty="0" smtClean="0"/>
                        <a:t>・自動販売機</a:t>
                      </a:r>
                    </a:p>
                    <a:p>
                      <a:r>
                        <a:rPr kumimoji="1" lang="ja-JP" altLang="en-US" sz="1800" dirty="0" smtClean="0"/>
                        <a:t>・移動販売</a:t>
                      </a:r>
                    </a:p>
                    <a:p>
                      <a:r>
                        <a:rPr kumimoji="1" lang="ja-JP" altLang="en-US" sz="1800" dirty="0" smtClean="0"/>
                        <a:t>・展示会販売</a:t>
                      </a:r>
                    </a:p>
                  </a:txBody>
                  <a:tcP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r>
              <a:tr h="1175745">
                <a:tc>
                  <a:txBody>
                    <a:bodyPr/>
                    <a:lstStyle/>
                    <a:p>
                      <a:r>
                        <a:rPr kumimoji="1" lang="ja-JP" altLang="en-US" sz="1600" dirty="0" smtClean="0"/>
                        <a:t>受取</a:t>
                      </a:r>
                    </a:p>
                    <a:p>
                      <a:r>
                        <a:rPr kumimoji="1" lang="ja-JP" altLang="en-US" sz="1600" dirty="0" smtClean="0"/>
                        <a:t>方法</a:t>
                      </a:r>
                      <a:endParaRPr kumimoji="1" lang="ja-JP" altLang="en-US" sz="1600"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smtClean="0"/>
                        <a:t>・直接商品を確認し、　</a:t>
                      </a:r>
                    </a:p>
                    <a:p>
                      <a:r>
                        <a:rPr kumimoji="1" lang="ja-JP" altLang="en-US" sz="1600" dirty="0" smtClean="0"/>
                        <a:t>　対面で商品を受取る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rgbClr val="FF0000"/>
                        </a:solidFill>
                      </a:endParaRPr>
                    </a:p>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FF0000"/>
                          </a:solidFill>
                        </a:rPr>
                        <a:t>【</a:t>
                      </a:r>
                      <a:r>
                        <a:rPr kumimoji="1" lang="ja-JP" altLang="en-US" sz="1600" dirty="0" smtClean="0">
                          <a:solidFill>
                            <a:srgbClr val="FF0000"/>
                          </a:solidFill>
                        </a:rPr>
                        <a:t>対面なし</a:t>
                      </a:r>
                      <a:r>
                        <a:rPr kumimoji="1" lang="en-US" altLang="ja-JP" sz="1600" dirty="0" smtClean="0">
                          <a:solidFill>
                            <a:srgbClr val="FF0000"/>
                          </a:solidFill>
                        </a:rPr>
                        <a:t>】</a:t>
                      </a:r>
                      <a:endParaRPr kumimoji="1" lang="ja-JP" altLang="en-US" sz="1600" dirty="0" smtClean="0">
                        <a:solidFill>
                          <a:srgbClr val="FF0000"/>
                        </a:solidFill>
                      </a:endParaRPr>
                    </a:p>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600" dirty="0" smtClean="0"/>
                    </a:p>
                    <a:p>
                      <a:r>
                        <a:rPr kumimoji="1" lang="ja-JP" altLang="en-US" sz="1600" dirty="0" smtClean="0"/>
                        <a:t>・注文後、商品が　</a:t>
                      </a:r>
                    </a:p>
                    <a:p>
                      <a:r>
                        <a:rPr kumimoji="1" lang="ja-JP" altLang="en-US" sz="1600" dirty="0" smtClean="0"/>
                        <a:t>　送られる。</a:t>
                      </a:r>
                    </a:p>
                    <a:p>
                      <a:r>
                        <a:rPr kumimoji="1" lang="ja-JP" altLang="en-US" sz="1600" dirty="0" smtClean="0"/>
                        <a:t>　</a:t>
                      </a:r>
                      <a:endParaRPr kumimoji="1" lang="ja-JP" altLang="en-US" sz="1600" dirty="0">
                        <a:solidFill>
                          <a:srgbClr val="FF0000"/>
                        </a:solidFill>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smtClean="0"/>
                        <a:t>・対面で商品を</a:t>
                      </a:r>
                    </a:p>
                    <a:p>
                      <a:r>
                        <a:rPr kumimoji="1" lang="ja-JP" altLang="en-US" sz="1600" dirty="0" smtClean="0"/>
                        <a:t>　　受け取る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smtClean="0"/>
                        <a:t>・直接機械から</a:t>
                      </a:r>
                    </a:p>
                    <a:p>
                      <a:r>
                        <a:rPr kumimoji="1" lang="ja-JP" altLang="en-US" sz="1600" dirty="0" smtClean="0"/>
                        <a:t>　　受け取る。</a:t>
                      </a:r>
                    </a:p>
                    <a:p>
                      <a:r>
                        <a:rPr kumimoji="1" lang="ja-JP" altLang="en-US" sz="1600" dirty="0" smtClean="0"/>
                        <a:t>　又は対面で</a:t>
                      </a:r>
                    </a:p>
                    <a:p>
                      <a:r>
                        <a:rPr kumimoji="1" lang="ja-JP" altLang="en-US" sz="1600" dirty="0" smtClean="0"/>
                        <a:t>　　受け取る。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r>
              <a:tr h="614594">
                <a:tc rowSpan="2">
                  <a:txBody>
                    <a:bodyPr/>
                    <a:lstStyle/>
                    <a:p>
                      <a:r>
                        <a:rPr kumimoji="1" lang="ja-JP" altLang="en-US" sz="1600" dirty="0" smtClean="0"/>
                        <a:t>特徴</a:t>
                      </a:r>
                      <a:endParaRPr kumimoji="1" lang="ja-JP" altLang="en-US" sz="1600"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r>
                        <a:rPr kumimoji="1" lang="ja-JP" altLang="en-US" sz="1600" dirty="0" smtClean="0"/>
                        <a:t>・商品を</a:t>
                      </a:r>
                      <a:r>
                        <a:rPr kumimoji="1" lang="ja-JP" altLang="en-US" sz="1600" dirty="0" smtClean="0">
                          <a:solidFill>
                            <a:srgbClr val="FF0000"/>
                          </a:solidFill>
                        </a:rPr>
                        <a:t>直接見て</a:t>
                      </a:r>
                      <a:r>
                        <a:rPr kumimoji="1" lang="ja-JP" altLang="en-US" sz="1600" dirty="0" smtClean="0"/>
                        <a:t>、購入</a:t>
                      </a:r>
                    </a:p>
                    <a:p>
                      <a:r>
                        <a:rPr kumimoji="1" lang="ja-JP" altLang="en-US" sz="1600" dirty="0" smtClean="0"/>
                        <a:t>・他の商品と比較できる</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smtClean="0"/>
                        <a:t>・</a:t>
                      </a:r>
                      <a:r>
                        <a:rPr kumimoji="1" lang="ja-JP" altLang="en-US" sz="1600" dirty="0" smtClean="0">
                          <a:solidFill>
                            <a:srgbClr val="FF0000"/>
                          </a:solidFill>
                        </a:rPr>
                        <a:t>実物を見ることが</a:t>
                      </a:r>
                    </a:p>
                    <a:p>
                      <a:r>
                        <a:rPr kumimoji="1" lang="ja-JP" altLang="en-US" sz="1600" dirty="0" smtClean="0">
                          <a:solidFill>
                            <a:srgbClr val="FF0000"/>
                          </a:solidFill>
                        </a:rPr>
                        <a:t>　　　できない</a:t>
                      </a:r>
                      <a:endParaRPr kumimoji="1" lang="ja-JP" altLang="en-US" sz="1600" dirty="0">
                        <a:solidFill>
                          <a:srgbClr val="FF0000"/>
                        </a:solidFill>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smtClean="0"/>
                        <a:t>・他の商品と</a:t>
                      </a:r>
                    </a:p>
                    <a:p>
                      <a:r>
                        <a:rPr kumimoji="1" lang="ja-JP" altLang="en-US" sz="1600" dirty="0" smtClean="0"/>
                        <a:t>　　　比較しにくい</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r>
              <a:tr h="0">
                <a:tc vMerge="1">
                  <a:txBody>
                    <a:bodyPr/>
                    <a:lstStyle/>
                    <a:p>
                      <a:endParaRPr kumimoji="1" lang="ja-JP" altLang="en-US"/>
                    </a:p>
                  </a:txBody>
                  <a:tcPr/>
                </a:tc>
                <a:tc>
                  <a:txBody>
                    <a:bodyPr/>
                    <a:lstStyle/>
                    <a:p>
                      <a:r>
                        <a:rPr kumimoji="1" lang="ja-JP" altLang="en-US" sz="1600" dirty="0" smtClean="0"/>
                        <a:t>・店舗がないと購入</a:t>
                      </a:r>
                    </a:p>
                    <a:p>
                      <a:r>
                        <a:rPr kumimoji="1" lang="ja-JP" altLang="en-US" sz="1600" dirty="0" smtClean="0"/>
                        <a:t>　できない</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gridSpan="3">
                  <a:txBody>
                    <a:bodyPr/>
                    <a:lstStyle/>
                    <a:p>
                      <a:r>
                        <a:rPr kumimoji="1" lang="ja-JP" altLang="en-US" sz="1600" dirty="0" smtClean="0"/>
                        <a:t>・店舗に行かなくても、商品が購入できる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2">
                        <a:lumMod val="20000"/>
                        <a:lumOff val="80000"/>
                      </a:schemeClr>
                    </a:solidFill>
                  </a:tcPr>
                </a:tc>
                <a:tc h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lnT w="12700" cap="flat" cmpd="sng" algn="ctr">
                      <a:solidFill>
                        <a:schemeClr val="tx1"/>
                      </a:solidFill>
                      <a:prstDash val="solid"/>
                      <a:round/>
                      <a:headEnd type="none" w="med" len="med"/>
                      <a:tailEnd type="none" w="med" len="med"/>
                    </a:lnT>
                  </a:tcPr>
                </a:tc>
              </a:tr>
            </a:tbl>
          </a:graphicData>
        </a:graphic>
      </p:graphicFrame>
      <p:sp>
        <p:nvSpPr>
          <p:cNvPr id="6" name="円/楕円 5"/>
          <p:cNvSpPr/>
          <p:nvPr/>
        </p:nvSpPr>
        <p:spPr>
          <a:xfrm>
            <a:off x="3119207" y="3789040"/>
            <a:ext cx="1512168" cy="54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36257939"/>
              </p:ext>
            </p:extLst>
          </p:nvPr>
        </p:nvGraphicFramePr>
        <p:xfrm>
          <a:off x="10406743" y="4426857"/>
          <a:ext cx="216747" cy="365760"/>
        </p:xfrm>
        <a:graphic>
          <a:graphicData uri="http://schemas.openxmlformats.org/drawingml/2006/table">
            <a:tbl>
              <a:tblPr/>
              <a:tblGrid>
                <a:gridCol w="216747"/>
              </a:tblGrid>
              <a:tr h="365760">
                <a:tc>
                  <a:txBody>
                    <a:bodyPr/>
                    <a:lstStyle/>
                    <a:p>
                      <a:endParaRPr kumimoji="1" lang="ja-JP" altLang="en-US" sz="1800" dirty="0"/>
                    </a:p>
                  </a:txBody>
                  <a:tcPr>
                    <a:lnL w="6350" cmpd="sng">
                      <a:solidFill>
                        <a:schemeClr val="tx2">
                          <a:lumMod val="40000"/>
                          <a:lumOff val="60000"/>
                        </a:schemeClr>
                      </a:solidFill>
                      <a:prstDash val="solid"/>
                    </a:lnL>
                    <a:lnR w="6350" cmpd="sng">
                      <a:solidFill>
                        <a:schemeClr val="tx2">
                          <a:lumMod val="40000"/>
                          <a:lumOff val="60000"/>
                        </a:schemeClr>
                      </a:solidFill>
                      <a:prstDash val="solid"/>
                    </a:lnR>
                    <a:lnT w="6350" cmpd="sng">
                      <a:solidFill>
                        <a:schemeClr val="tx2">
                          <a:lumMod val="40000"/>
                          <a:lumOff val="60000"/>
                        </a:schemeClr>
                      </a:solidFill>
                      <a:prstDash val="solid"/>
                    </a:lnT>
                    <a:lnB w="6350" cmpd="sng">
                      <a:solidFill>
                        <a:schemeClr val="tx2">
                          <a:lumMod val="40000"/>
                          <a:lumOff val="60000"/>
                        </a:schemeClr>
                      </a:solidFill>
                      <a:prstDash val="solid"/>
                    </a:lnB>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176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853185"/>
          </a:xfrm>
          <a:prstGeom prst="rect">
            <a:avLst/>
          </a:prstGeom>
          <a:solidFill>
            <a:srgbClr val="4F81BD">
              <a:lumMod val="20000"/>
              <a:lumOff val="80000"/>
            </a:srgbClr>
          </a:solidFill>
          <a:ln w="25400" cap="flat" cmpd="sng" algn="ctr">
            <a:noFill/>
            <a:prstDash val="solid"/>
          </a:ln>
          <a:effectLst/>
        </p:spPr>
        <p:txBody>
          <a:bodyPr rtlCol="0" anchor="ctr"/>
          <a:lstStyle/>
          <a:p>
            <a:pPr eaLnBrk="0" hangingPunct="0">
              <a:defRPr/>
            </a:pPr>
            <a:r>
              <a:rPr kumimoji="0" lang="en-US" altLang="ja-JP" sz="4400" kern="0" dirty="0" smtClean="0">
                <a:solidFill>
                  <a:prstClr val="black"/>
                </a:solidFill>
                <a:latin typeface="HGPｺﾞｼｯｸE" panose="020B0900000000000000" pitchFamily="50" charset="-128"/>
                <a:ea typeface="HGPｺﾞｼｯｸE" panose="020B0900000000000000" pitchFamily="50" charset="-128"/>
              </a:rPr>
              <a:t>2.</a:t>
            </a: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「通信販売」の流れ</a:t>
            </a:r>
            <a:endParaRPr kumimoji="0" lang="en-US" altLang="ja-JP" sz="4400" kern="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360025" y="1044081"/>
            <a:ext cx="7657504" cy="1053582"/>
            <a:chOff x="539552" y="1225050"/>
            <a:chExt cx="8064896" cy="1053582"/>
          </a:xfrm>
        </p:grpSpPr>
        <p:sp>
          <p:nvSpPr>
            <p:cNvPr id="6" name="角丸四角形吹き出し 5"/>
            <p:cNvSpPr/>
            <p:nvPr/>
          </p:nvSpPr>
          <p:spPr>
            <a:xfrm>
              <a:off x="539552" y="1268760"/>
              <a:ext cx="8064896" cy="984885"/>
            </a:xfrm>
            <a:prstGeom prst="wedgeRoundRectCallout">
              <a:avLst>
                <a:gd name="adj1" fmla="val -16514"/>
                <a:gd name="adj2" fmla="val 66339"/>
                <a:gd name="adj3" fmla="val 16667"/>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5705" y="1225050"/>
              <a:ext cx="5400601" cy="984885"/>
            </a:xfrm>
            <a:prstGeom prst="rect">
              <a:avLst/>
            </a:prstGeom>
            <a:noFill/>
          </p:spPr>
          <p:txBody>
            <a:bodyPr wrap="square" rtlCol="0">
              <a:spAutoFit/>
            </a:bodyPr>
            <a:lstStyle/>
            <a:p>
              <a:r>
                <a:rPr kumimoji="1" lang="ja-JP" altLang="en-US" sz="3600" dirty="0" smtClean="0">
                  <a:latin typeface="HGP創英角ｺﾞｼｯｸUB" pitchFamily="50" charset="-128"/>
                  <a:ea typeface="HGP創英角ｺﾞｼｯｸUB" pitchFamily="50" charset="-128"/>
                </a:rPr>
                <a:t>①選ぶ</a:t>
              </a:r>
              <a:r>
                <a:rPr kumimoji="1" lang="ja-JP" altLang="en-US" sz="4000" dirty="0" smtClean="0">
                  <a:latin typeface="HGP創英角ｺﾞｼｯｸUB" pitchFamily="50" charset="-128"/>
                  <a:ea typeface="HGP創英角ｺﾞｼｯｸUB" pitchFamily="50" charset="-128"/>
                </a:rPr>
                <a:t>　</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▸信頼できる会社</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商品は大丈夫</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p:txBody>
        </p:sp>
        <p:pic>
          <p:nvPicPr>
            <p:cNvPr id="2050" name="Picture 2" descr="F:\消費生活センター　消費者教育\イラストいろいろ\tv_shopping_tsuuha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4166" y="1337553"/>
              <a:ext cx="941079" cy="9410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p:cNvGrpSpPr/>
          <p:nvPr/>
        </p:nvGrpSpPr>
        <p:grpSpPr>
          <a:xfrm>
            <a:off x="416186" y="2363040"/>
            <a:ext cx="7630167" cy="1223917"/>
            <a:chOff x="539552" y="1268760"/>
            <a:chExt cx="8064896" cy="1047532"/>
          </a:xfrm>
        </p:grpSpPr>
        <p:sp>
          <p:nvSpPr>
            <p:cNvPr id="15" name="角丸四角形吹き出し 14"/>
            <p:cNvSpPr/>
            <p:nvPr/>
          </p:nvSpPr>
          <p:spPr>
            <a:xfrm>
              <a:off x="539552" y="1268760"/>
              <a:ext cx="8064896" cy="1047532"/>
            </a:xfrm>
            <a:prstGeom prst="wedgeRoundRectCallout">
              <a:avLst>
                <a:gd name="adj1" fmla="val -16514"/>
                <a:gd name="adj2" fmla="val 66339"/>
                <a:gd name="adj3" fmla="val 16667"/>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27583" y="1288949"/>
              <a:ext cx="5400600" cy="1027343"/>
            </a:xfrm>
            <a:prstGeom prst="rect">
              <a:avLst/>
            </a:prstGeom>
            <a:noFill/>
          </p:spPr>
          <p:txBody>
            <a:bodyPr wrap="square" rtlCol="0">
              <a:spAutoFit/>
            </a:bodyPr>
            <a:lstStyle/>
            <a:p>
              <a:r>
                <a:rPr lang="ja-JP" altLang="en-US" sz="3600" dirty="0" smtClean="0">
                  <a:latin typeface="HGP創英角ｺﾞｼｯｸUB" pitchFamily="50" charset="-128"/>
                  <a:ea typeface="HGP創英角ｺﾞｼｯｸUB" pitchFamily="50" charset="-128"/>
                </a:rPr>
                <a:t>②申し込む</a:t>
              </a:r>
              <a:r>
                <a:rPr lang="ja-JP" altLang="en-US" sz="3600" dirty="0" smtClean="0">
                  <a:latin typeface="HG丸ｺﾞｼｯｸM-PRO" pitchFamily="50" charset="-128"/>
                  <a:ea typeface="HG丸ｺﾞｼｯｸM-PRO" pitchFamily="50" charset="-128"/>
                </a:rPr>
                <a:t>  </a:t>
              </a:r>
              <a:endParaRPr lang="en-US" altLang="ja-JP" sz="3600" dirty="0" smtClean="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▸返品・交換・支払などの販売条件を確認</a:t>
              </a:r>
              <a:r>
                <a:rPr lang="en-US" altLang="ja-JP" dirty="0" smtClean="0">
                  <a:latin typeface="HG丸ｺﾞｼｯｸM-PRO" pitchFamily="50" charset="-128"/>
                  <a:ea typeface="HG丸ｺﾞｼｯｸM-PRO" pitchFamily="50" charset="-128"/>
                </a:rPr>
                <a:t>!   </a:t>
              </a:r>
            </a:p>
            <a:p>
              <a:r>
                <a:rPr lang="en-US" altLang="ja-JP" dirty="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▸必ず、</a:t>
              </a:r>
              <a:r>
                <a:rPr lang="ja-JP" altLang="en-US" dirty="0">
                  <a:latin typeface="HG丸ｺﾞｼｯｸM-PRO" pitchFamily="50" charset="-128"/>
                  <a:ea typeface="HG丸ｺﾞｼｯｸM-PRO" pitchFamily="50" charset="-128"/>
                </a:rPr>
                <a:t>プリントアウト</a:t>
              </a:r>
              <a:r>
                <a:rPr lang="ja-JP" altLang="en-US" dirty="0" smtClean="0">
                  <a:latin typeface="HG丸ｺﾞｼｯｸM-PRO" pitchFamily="50" charset="-128"/>
                  <a:ea typeface="HG丸ｺﾞｼｯｸM-PRO" pitchFamily="50" charset="-128"/>
                </a:rPr>
                <a:t>やメモをとること</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p:txBody>
        </p:sp>
      </p:grpSp>
      <p:grpSp>
        <p:nvGrpSpPr>
          <p:cNvPr id="18" name="グループ化 17"/>
          <p:cNvGrpSpPr/>
          <p:nvPr/>
        </p:nvGrpSpPr>
        <p:grpSpPr>
          <a:xfrm>
            <a:off x="422372" y="3933056"/>
            <a:ext cx="7632848" cy="1073380"/>
            <a:chOff x="539552" y="1268760"/>
            <a:chExt cx="8064896" cy="1073380"/>
          </a:xfrm>
        </p:grpSpPr>
        <p:sp>
          <p:nvSpPr>
            <p:cNvPr id="19" name="角丸四角形 18"/>
            <p:cNvSpPr/>
            <p:nvPr/>
          </p:nvSpPr>
          <p:spPr>
            <a:xfrm>
              <a:off x="539552" y="1268760"/>
              <a:ext cx="8064896" cy="1073380"/>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27584" y="1284690"/>
              <a:ext cx="5400601" cy="923330"/>
            </a:xfrm>
            <a:prstGeom prst="rect">
              <a:avLst/>
            </a:prstGeom>
            <a:noFill/>
          </p:spPr>
          <p:txBody>
            <a:bodyPr wrap="square" rtlCol="0">
              <a:spAutoFit/>
            </a:bodyPr>
            <a:lstStyle/>
            <a:p>
              <a:r>
                <a:rPr lang="ja-JP" altLang="en-US" sz="3600" dirty="0" smtClean="0">
                  <a:latin typeface="HGP創英角ｺﾞｼｯｸUB" pitchFamily="50" charset="-128"/>
                  <a:ea typeface="HGP創英角ｺﾞｼｯｸUB" pitchFamily="50" charset="-128"/>
                </a:rPr>
                <a:t>③受け取る</a:t>
              </a:r>
              <a:endParaRPr lang="en-US" altLang="ja-JP" sz="1000"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▸商品が届いたら、すぐ確認</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p:txBody>
        </p:sp>
      </p:grpSp>
      <p:pic>
        <p:nvPicPr>
          <p:cNvPr id="2051" name="Picture 3" descr="F:\消費生活センター　消費者教育\イラストいろいろ\yubin_ukewatashi.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1389" y="4019609"/>
            <a:ext cx="900274" cy="900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消費生活センター　消費者教育\イラストいろいろ\pose_necchuu_computer_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4587" y="2559590"/>
            <a:ext cx="936104" cy="102736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40152" y="167673"/>
            <a:ext cx="3024336"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公益社団</a:t>
            </a:r>
            <a:r>
              <a:rPr lang="ja-JP" altLang="en-US" sz="1400" dirty="0" smtClean="0">
                <a:latin typeface="HG丸ｺﾞｼｯｸM-PRO" pitchFamily="50" charset="-128"/>
                <a:ea typeface="HG丸ｺﾞｼｯｸM-PRO" pitchFamily="50" charset="-128"/>
              </a:rPr>
              <a:t>法人　日本通信販売協会</a:t>
            </a:r>
          </a:p>
          <a:p>
            <a:r>
              <a:rPr lang="ja-JP" altLang="en-US" sz="1400" dirty="0" smtClean="0">
                <a:latin typeface="HG丸ｺﾞｼｯｸM-PRO" pitchFamily="50" charset="-128"/>
                <a:ea typeface="HG丸ｺﾞｼｯｸM-PRO" pitchFamily="50" charset="-128"/>
              </a:rPr>
              <a:t>　ﾊﾟﾝﾌﾚｯﾄ</a:t>
            </a:r>
            <a:r>
              <a:rPr lang="ja-JP" altLang="en-US" sz="1400" dirty="0">
                <a:latin typeface="HG丸ｺﾞｼｯｸM-PRO" pitchFamily="50" charset="-128"/>
                <a:ea typeface="HG丸ｺﾞｼｯｸM-PRO" pitchFamily="50" charset="-128"/>
              </a:rPr>
              <a:t>　</a:t>
            </a:r>
            <a:r>
              <a:rPr lang="ja-JP" altLang="en-US" sz="1400" dirty="0" smtClean="0">
                <a:latin typeface="HG丸ｺﾞｼｯｸM-PRO" pitchFamily="50" charset="-128"/>
                <a:ea typeface="HG丸ｺﾞｼｯｸM-PRO" pitchFamily="50" charset="-128"/>
              </a:rPr>
              <a:t>　　より</a:t>
            </a:r>
            <a:endParaRPr kumimoji="1" lang="ja-JP" altLang="en-US" sz="1400" dirty="0">
              <a:latin typeface="HG丸ｺﾞｼｯｸM-PRO" pitchFamily="50" charset="-128"/>
              <a:ea typeface="HG丸ｺﾞｼｯｸM-PRO" pitchFamily="50" charset="-128"/>
            </a:endParaRPr>
          </a:p>
        </p:txBody>
      </p:sp>
      <p:sp>
        <p:nvSpPr>
          <p:cNvPr id="3" name="爆発 1 2"/>
          <p:cNvSpPr/>
          <p:nvPr/>
        </p:nvSpPr>
        <p:spPr>
          <a:xfrm rot="20732853">
            <a:off x="6491851" y="1206217"/>
            <a:ext cx="2448272" cy="1944216"/>
          </a:xfrm>
          <a:prstGeom prst="irregularSeal1">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F0000"/>
                </a:solidFill>
                <a:latin typeface="HGPｺﾞｼｯｸE" panose="020B0900000000000000" pitchFamily="50" charset="-128"/>
                <a:ea typeface="HGPｺﾞｼｯｸE" panose="020B0900000000000000" pitchFamily="50" charset="-128"/>
              </a:rPr>
              <a:t>情報が</a:t>
            </a:r>
            <a:endParaRPr kumimoji="1" lang="en-US" altLang="ja-JP" sz="2400" dirty="0" smtClean="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2400" dirty="0" smtClean="0">
                <a:solidFill>
                  <a:srgbClr val="FF0000"/>
                </a:solidFill>
                <a:latin typeface="HGPｺﾞｼｯｸE" panose="020B0900000000000000" pitchFamily="50" charset="-128"/>
                <a:ea typeface="HGPｺﾞｼｯｸE" panose="020B0900000000000000" pitchFamily="50" charset="-128"/>
              </a:rPr>
              <a:t>重要！</a:t>
            </a:r>
            <a:endParaRPr kumimoji="1" lang="ja-JP" altLang="en-US" sz="2400" dirty="0">
              <a:solidFill>
                <a:srgbClr val="FF0000"/>
              </a:solidFill>
              <a:latin typeface="HGPｺﾞｼｯｸE" panose="020B0900000000000000" pitchFamily="50" charset="-128"/>
              <a:ea typeface="HGPｺﾞｼｯｸE" panose="020B0900000000000000" pitchFamily="50" charset="-128"/>
            </a:endParaRPr>
          </a:p>
        </p:txBody>
      </p:sp>
      <p:grpSp>
        <p:nvGrpSpPr>
          <p:cNvPr id="17" name="グループ化 16"/>
          <p:cNvGrpSpPr/>
          <p:nvPr/>
        </p:nvGrpSpPr>
        <p:grpSpPr>
          <a:xfrm>
            <a:off x="422372" y="5157192"/>
            <a:ext cx="7632848" cy="1451337"/>
            <a:chOff x="539552" y="1268760"/>
            <a:chExt cx="8064896" cy="1272064"/>
          </a:xfrm>
        </p:grpSpPr>
        <p:sp>
          <p:nvSpPr>
            <p:cNvPr id="21" name="角丸四角形 20"/>
            <p:cNvSpPr/>
            <p:nvPr/>
          </p:nvSpPr>
          <p:spPr>
            <a:xfrm>
              <a:off x="539552" y="1268760"/>
              <a:ext cx="8064896" cy="1272064"/>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27584" y="1284690"/>
              <a:ext cx="5400601" cy="1200329"/>
            </a:xfrm>
            <a:prstGeom prst="rect">
              <a:avLst/>
            </a:prstGeom>
            <a:noFill/>
          </p:spPr>
          <p:txBody>
            <a:bodyPr wrap="square" rtlCol="0">
              <a:spAutoFit/>
            </a:bodyPr>
            <a:lstStyle/>
            <a:p>
              <a:r>
                <a:rPr lang="ja-JP" altLang="en-US" sz="3600" dirty="0" smtClean="0">
                  <a:solidFill>
                    <a:srgbClr val="FF0000"/>
                  </a:solidFill>
                  <a:latin typeface="HGP創英角ｺﾞｼｯｸUB" pitchFamily="50" charset="-128"/>
                  <a:ea typeface="HGP創英角ｺﾞｼｯｸUB" pitchFamily="50" charset="-128"/>
                </a:rPr>
                <a:t>◆契約をやめる</a:t>
              </a:r>
              <a:endParaRPr lang="en-US" altLang="ja-JP" sz="1000" dirty="0" smtClean="0">
                <a:solidFill>
                  <a:srgbClr val="FF0000"/>
                </a:solidFill>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▸商品が思っていたものと違う！　</a:t>
              </a:r>
              <a:endParaRPr lang="en-US" altLang="ja-JP" dirty="0" smtClean="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商品が注文通りではない</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等  </a:t>
              </a:r>
              <a:endParaRPr lang="en-US" altLang="ja-JP" dirty="0" smtClean="0">
                <a:latin typeface="HG丸ｺﾞｼｯｸM-PRO" pitchFamily="50" charset="-128"/>
                <a:ea typeface="HG丸ｺﾞｼｯｸM-PRO" pitchFamily="50" charset="-128"/>
              </a:endParaRPr>
            </a:p>
          </p:txBody>
        </p:sp>
      </p:grpSp>
      <p:grpSp>
        <p:nvGrpSpPr>
          <p:cNvPr id="5" name="グループ化 4"/>
          <p:cNvGrpSpPr/>
          <p:nvPr/>
        </p:nvGrpSpPr>
        <p:grpSpPr>
          <a:xfrm>
            <a:off x="5601663" y="4149080"/>
            <a:ext cx="3362825" cy="2459449"/>
            <a:chOff x="5625069" y="5352219"/>
            <a:chExt cx="3467455" cy="1272064"/>
          </a:xfrm>
        </p:grpSpPr>
        <p:sp>
          <p:nvSpPr>
            <p:cNvPr id="23" name="爆発 2 22"/>
            <p:cNvSpPr/>
            <p:nvPr/>
          </p:nvSpPr>
          <p:spPr>
            <a:xfrm>
              <a:off x="5625069" y="5352219"/>
              <a:ext cx="3467455" cy="1272064"/>
            </a:xfrm>
            <a:prstGeom prst="irregularSeal2">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FF0000"/>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6092093" y="5793764"/>
              <a:ext cx="2304256" cy="521972"/>
            </a:xfrm>
            <a:prstGeom prst="rect">
              <a:avLst/>
            </a:prstGeom>
            <a:noFill/>
          </p:spPr>
          <p:txBody>
            <a:bodyPr wrap="square" rtlCol="0">
              <a:spAutoFit/>
            </a:bodyPr>
            <a:lstStyle/>
            <a:p>
              <a:r>
                <a:rPr lang="ja-JP" altLang="en-US" sz="2000" b="1" dirty="0" smtClean="0">
                  <a:solidFill>
                    <a:schemeClr val="bg1"/>
                  </a:solidFill>
                  <a:latin typeface="HGPｺﾞｼｯｸE" panose="020B0900000000000000" pitchFamily="50" charset="-128"/>
                  <a:ea typeface="HGPｺﾞｼｯｸE" panose="020B0900000000000000" pitchFamily="50" charset="-128"/>
                </a:rPr>
                <a:t>クーリング</a:t>
              </a:r>
              <a:r>
                <a:rPr lang="ja-JP" altLang="en-US" sz="2000" b="1" dirty="0">
                  <a:solidFill>
                    <a:schemeClr val="bg1"/>
                  </a:solidFill>
                  <a:latin typeface="HGPｺﾞｼｯｸE" panose="020B0900000000000000" pitchFamily="50" charset="-128"/>
                  <a:ea typeface="HGPｺﾞｼｯｸE" panose="020B0900000000000000" pitchFamily="50" charset="-128"/>
                </a:rPr>
                <a:t>・</a:t>
              </a:r>
              <a:r>
                <a:rPr lang="ja-JP" altLang="en-US" sz="2000" b="1" dirty="0" smtClean="0">
                  <a:solidFill>
                    <a:schemeClr val="bg1"/>
                  </a:solidFill>
                  <a:latin typeface="HGPｺﾞｼｯｸE" panose="020B0900000000000000" pitchFamily="50" charset="-128"/>
                  <a:ea typeface="HGPｺﾞｼｯｸE" panose="020B0900000000000000" pitchFamily="50" charset="-128"/>
                </a:rPr>
                <a:t>オフ</a:t>
              </a:r>
            </a:p>
            <a:p>
              <a:r>
                <a:rPr lang="ja-JP" altLang="en-US" sz="2000" b="1" dirty="0">
                  <a:solidFill>
                    <a:schemeClr val="bg1"/>
                  </a:solidFill>
                  <a:latin typeface="HGPｺﾞｼｯｸE" panose="020B0900000000000000" pitchFamily="50" charset="-128"/>
                  <a:ea typeface="HGPｺﾞｼｯｸE" panose="020B0900000000000000" pitchFamily="50" charset="-128"/>
                </a:rPr>
                <a:t>　</a:t>
              </a:r>
              <a:r>
                <a:rPr lang="ja-JP" altLang="en-US" sz="2000" b="1" dirty="0" smtClean="0">
                  <a:solidFill>
                    <a:schemeClr val="bg1"/>
                  </a:solidFill>
                  <a:latin typeface="HGPｺﾞｼｯｸE" panose="020B0900000000000000" pitchFamily="50" charset="-128"/>
                  <a:ea typeface="HGPｺﾞｼｯｸE" panose="020B0900000000000000" pitchFamily="50" charset="-128"/>
                </a:rPr>
                <a:t>　制度は</a:t>
              </a:r>
            </a:p>
            <a:p>
              <a:r>
                <a:rPr lang="ja-JP" altLang="en-US" sz="2000" b="1" dirty="0" smtClean="0">
                  <a:solidFill>
                    <a:schemeClr val="bg1"/>
                  </a:solidFill>
                  <a:latin typeface="HGPｺﾞｼｯｸE" panose="020B0900000000000000" pitchFamily="50" charset="-128"/>
                  <a:ea typeface="HGPｺﾞｼｯｸE" panose="020B0900000000000000" pitchFamily="50" charset="-128"/>
                </a:rPr>
                <a:t>　　ありません！</a:t>
              </a:r>
              <a:endParaRPr lang="ja-JP" altLang="en-US" sz="2000" b="1" dirty="0">
                <a:solidFill>
                  <a:schemeClr val="bg1"/>
                </a:solidFill>
                <a:latin typeface="HGPｺﾞｼｯｸE" panose="020B0900000000000000" pitchFamily="50" charset="-128"/>
                <a:ea typeface="HGPｺﾞｼｯｸE" panose="020B0900000000000000" pitchFamily="50" charset="-128"/>
              </a:endParaRPr>
            </a:p>
          </p:txBody>
        </p:sp>
      </p:grpSp>
      <p:pic>
        <p:nvPicPr>
          <p:cNvPr id="1026" name="Picture 2" descr="F:\KINGSTON\くらしの一日講座\イラストいろいろ\shopping_tsuuhan_trouble_ma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3772" y="5405586"/>
            <a:ext cx="909053" cy="909053"/>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2916858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525"/>
            <a:ext cx="9144000" cy="9807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a:t>
            </a:r>
            <a:r>
              <a:rPr lang="ja-JP" altLang="en-US" dirty="0" smtClean="0">
                <a:solidFill>
                  <a:prstClr val="black"/>
                </a:solidFill>
                <a:latin typeface="HGPｺﾞｼｯｸE" panose="020B0900000000000000" pitchFamily="50" charset="-128"/>
                <a:ea typeface="HGPｺﾞｼｯｸE" panose="020B0900000000000000" pitchFamily="50" charset="-128"/>
              </a:rPr>
              <a:t>つうしんはんばい　　　こうこく　　　　　</a:t>
            </a:r>
            <a:r>
              <a:rPr lang="ja-JP" altLang="en-US" dirty="0" err="1" smtClean="0">
                <a:solidFill>
                  <a:prstClr val="black"/>
                </a:solidFill>
                <a:latin typeface="HGPｺﾞｼｯｸE" panose="020B0900000000000000" pitchFamily="50" charset="-128"/>
                <a:ea typeface="HGPｺﾞｼｯｸE" panose="020B0900000000000000" pitchFamily="50" charset="-128"/>
              </a:rPr>
              <a:t>きせい</a:t>
            </a:r>
            <a:endParaRPr lang="en-US" altLang="ja-JP"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①</a:t>
            </a:r>
            <a:r>
              <a:rPr lang="ja-JP" altLang="en-US" sz="4400" dirty="0" smtClean="0">
                <a:solidFill>
                  <a:prstClr val="black"/>
                </a:solidFill>
                <a:latin typeface="HGPｺﾞｼｯｸE" panose="020B0900000000000000" pitchFamily="50" charset="-128"/>
                <a:ea typeface="HGPｺﾞｼｯｸE" panose="020B0900000000000000" pitchFamily="50" charset="-128"/>
              </a:rPr>
              <a:t>選ぶｰ</a:t>
            </a:r>
            <a:r>
              <a:rPr lang="ja-JP" altLang="en-US" sz="3600" dirty="0">
                <a:solidFill>
                  <a:prstClr val="black"/>
                </a:solidFill>
                <a:latin typeface="HGPｺﾞｼｯｸE" panose="020B0900000000000000" pitchFamily="50" charset="-128"/>
                <a:ea typeface="HGPｺﾞｼｯｸE" panose="020B0900000000000000" pitchFamily="50" charset="-128"/>
              </a:rPr>
              <a:t>Ｂ</a:t>
            </a:r>
            <a:r>
              <a:rPr lang="en-US" altLang="ja-JP" sz="3600" dirty="0" smtClean="0">
                <a:solidFill>
                  <a:prstClr val="black"/>
                </a:solidFill>
                <a:latin typeface="HGPｺﾞｼｯｸE" panose="020B0900000000000000" pitchFamily="50" charset="-128"/>
                <a:ea typeface="HGPｺﾞｼｯｸE" panose="020B0900000000000000" pitchFamily="50" charset="-128"/>
              </a:rPr>
              <a:t>.</a:t>
            </a:r>
            <a:r>
              <a:rPr lang="ja-JP" altLang="en-US" sz="3600" dirty="0" smtClean="0">
                <a:solidFill>
                  <a:prstClr val="black"/>
                </a:solidFill>
                <a:latin typeface="HGPｺﾞｼｯｸE" panose="020B0900000000000000" pitchFamily="50" charset="-128"/>
                <a:ea typeface="HGPｺﾞｼｯｸE" panose="020B0900000000000000" pitchFamily="50" charset="-128"/>
              </a:rPr>
              <a:t>通信販売の広告の規制</a:t>
            </a:r>
            <a:endParaRPr lang="en-US" altLang="ja-JP" sz="3600" dirty="0" smtClean="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95722272"/>
              </p:ext>
            </p:extLst>
          </p:nvPr>
        </p:nvGraphicFramePr>
        <p:xfrm>
          <a:off x="287524" y="1183623"/>
          <a:ext cx="8568952" cy="5306694"/>
        </p:xfrm>
        <a:graphic>
          <a:graphicData uri="http://schemas.openxmlformats.org/drawingml/2006/table">
            <a:tbl>
              <a:tblPr firstRow="1" bandRow="1">
                <a:tableStyleId>{22838BEF-8BB2-4498-84A7-C5851F593DF1}</a:tableStyleId>
              </a:tblPr>
              <a:tblGrid>
                <a:gridCol w="4032448"/>
                <a:gridCol w="4536504"/>
              </a:tblGrid>
              <a:tr h="1135750">
                <a:tc>
                  <a:txBody>
                    <a:bodyPr/>
                    <a:lstStyle/>
                    <a:p>
                      <a:r>
                        <a:rPr kumimoji="1" lang="ja-JP" altLang="en-US" sz="2000" b="0" dirty="0" smtClean="0">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必ず表示</a:t>
                      </a:r>
                      <a:r>
                        <a:rPr kumimoji="1" lang="ja-JP" altLang="en-US" sz="2000" b="0" dirty="0" smtClean="0">
                          <a:latin typeface="HG丸ｺﾞｼｯｸM-PRO" panose="020F0600000000000000" pitchFamily="50" charset="-128"/>
                          <a:ea typeface="HG丸ｺﾞｼｯｸM-PRO" panose="020F0600000000000000" pitchFamily="50" charset="-128"/>
                        </a:rPr>
                        <a:t>しなければ</a:t>
                      </a:r>
                    </a:p>
                    <a:p>
                      <a:r>
                        <a:rPr kumimoji="1" lang="ja-JP" altLang="en-US" sz="2000" b="0" dirty="0" smtClean="0">
                          <a:latin typeface="HG丸ｺﾞｼｯｸM-PRO" panose="020F0600000000000000" pitchFamily="50" charset="-128"/>
                          <a:ea typeface="HG丸ｺﾞｼｯｸM-PRO" panose="020F0600000000000000" pitchFamily="50" charset="-128"/>
                        </a:rPr>
                        <a:t>　　　　　　いけない事項</a:t>
                      </a:r>
                    </a:p>
                  </a:txBody>
                  <a:tcPr anchor="ct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　　きょぎ　　　　こだい</a:t>
                      </a:r>
                    </a:p>
                    <a:p>
                      <a:r>
                        <a:rPr kumimoji="1" lang="ja-JP" altLang="en-US" sz="2000" b="0" dirty="0" smtClean="0">
                          <a:latin typeface="HG丸ｺﾞｼｯｸM-PRO" panose="020F0600000000000000" pitchFamily="50" charset="-128"/>
                          <a:ea typeface="HG丸ｺﾞｼｯｸM-PRO" panose="020F0600000000000000" pitchFamily="50" charset="-128"/>
                        </a:rPr>
                        <a:t>◆虚偽広告・誇大広告の</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禁止</a:t>
                      </a:r>
                    </a:p>
                  </a:txBody>
                  <a:tcPr anchor="ctr"/>
                </a:tc>
              </a:tr>
              <a:tr h="1742789">
                <a:tc>
                  <a:txBody>
                    <a:bodyPr/>
                    <a:lstStyle/>
                    <a:p>
                      <a:r>
                        <a:rPr kumimoji="1" lang="ja-JP" altLang="en-US" sz="2000" dirty="0" smtClean="0">
                          <a:latin typeface="HG丸ｺﾞｼｯｸM-PRO" panose="020F0600000000000000" pitchFamily="50" charset="-128"/>
                          <a:ea typeface="HG丸ｺﾞｼｯｸM-PRO" panose="020F0600000000000000" pitchFamily="50" charset="-128"/>
                        </a:rPr>
                        <a:t>◆消費者の請求や承諾を得ずに</a:t>
                      </a:r>
                    </a:p>
                    <a:p>
                      <a:r>
                        <a:rPr kumimoji="1" lang="ja-JP" altLang="en-US" sz="2000" dirty="0" smtClean="0">
                          <a:latin typeface="HG丸ｺﾞｼｯｸM-PRO" panose="020F0600000000000000" pitchFamily="50" charset="-128"/>
                          <a:ea typeface="HG丸ｺﾞｼｯｸM-PRO" panose="020F0600000000000000" pitchFamily="50" charset="-128"/>
                        </a:rPr>
                        <a:t>　電子メール広告や</a:t>
                      </a:r>
                    </a:p>
                    <a:p>
                      <a:r>
                        <a:rPr kumimoji="1" lang="ja-JP" altLang="en-US" sz="2000" dirty="0" smtClean="0">
                          <a:latin typeface="HG丸ｺﾞｼｯｸM-PRO" panose="020F0600000000000000" pitchFamily="50" charset="-128"/>
                          <a:ea typeface="HG丸ｺﾞｼｯｸM-PRO" panose="020F0600000000000000" pitchFamily="50" charset="-128"/>
                        </a:rPr>
                        <a:t>　ファクシミリ広告を</a:t>
                      </a:r>
                    </a:p>
                    <a:p>
                      <a:r>
                        <a:rPr kumimoji="1" lang="ja-JP" altLang="en-US" sz="2000" dirty="0" smtClean="0">
                          <a:latin typeface="HG丸ｺﾞｼｯｸM-PRO" panose="020F0600000000000000" pitchFamily="50" charset="-128"/>
                          <a:ea typeface="HG丸ｺﾞｼｯｸM-PRO" panose="020F0600000000000000" pitchFamily="50" charset="-128"/>
                        </a:rPr>
                        <a:t>　送ることの</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禁止</a:t>
                      </a:r>
                    </a:p>
                  </a:txBody>
                  <a:tcPr anchor="ctr"/>
                </a:tc>
                <a:tc rowSpan="2">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　　こきゃく</a:t>
                      </a:r>
                    </a:p>
                    <a:p>
                      <a:r>
                        <a:rPr kumimoji="1" lang="ja-JP" altLang="en-US" sz="2000" dirty="0" smtClean="0">
                          <a:latin typeface="HG丸ｺﾞｼｯｸM-PRO" panose="020F0600000000000000" pitchFamily="50" charset="-128"/>
                          <a:ea typeface="HG丸ｺﾞｼｯｸM-PRO" panose="020F0600000000000000" pitchFamily="50" charset="-128"/>
                        </a:rPr>
                        <a:t>◆顧客の意に反して</a:t>
                      </a:r>
                    </a:p>
                    <a:p>
                      <a:r>
                        <a:rPr kumimoji="1" lang="ja-JP" altLang="en-US" sz="2000" dirty="0" smtClean="0">
                          <a:latin typeface="HG丸ｺﾞｼｯｸM-PRO" panose="020F0600000000000000" pitchFamily="50" charset="-128"/>
                          <a:ea typeface="HG丸ｺﾞｼｯｸM-PRO" panose="020F0600000000000000" pitchFamily="50" charset="-128"/>
                        </a:rPr>
                        <a:t>　　　契約の申込みを</a:t>
                      </a:r>
                    </a:p>
                    <a:p>
                      <a:r>
                        <a:rPr kumimoji="1" lang="ja-JP" altLang="en-US" sz="2000" dirty="0" smtClean="0">
                          <a:latin typeface="HG丸ｺﾞｼｯｸM-PRO" panose="020F0600000000000000" pitchFamily="50" charset="-128"/>
                          <a:ea typeface="HG丸ｺﾞｼｯｸM-PRO" panose="020F0600000000000000" pitchFamily="50" charset="-128"/>
                        </a:rPr>
                        <a:t>　　　させようとする行為の</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禁止</a:t>
                      </a: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tc>
              </a:tr>
              <a:tr h="2428155">
                <a:tc>
                  <a:txBody>
                    <a:bodyPr/>
                    <a:lstStyle/>
                    <a:p>
                      <a:r>
                        <a:rPr kumimoji="1" lang="ja-JP" altLang="en-US"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返品制度</a:t>
                      </a:r>
                      <a:r>
                        <a:rPr kumimoji="1" lang="ja-JP" altLang="en-US" sz="1800" dirty="0" smtClean="0">
                          <a:latin typeface="HG丸ｺﾞｼｯｸM-PRO" panose="020F0600000000000000" pitchFamily="50" charset="-128"/>
                          <a:ea typeface="HG丸ｺﾞｼｯｸM-PRO" panose="020F0600000000000000" pitchFamily="50" charset="-128"/>
                        </a:rPr>
                        <a:t>の有無について表示が</a:t>
                      </a:r>
                    </a:p>
                    <a:p>
                      <a:r>
                        <a:rPr kumimoji="1" lang="ja-JP" altLang="en-US" sz="1800" dirty="0" smtClean="0">
                          <a:latin typeface="HG丸ｺﾞｼｯｸM-PRO" panose="020F0600000000000000" pitchFamily="50" charset="-128"/>
                          <a:ea typeface="HG丸ｺﾞｼｯｸM-PRO" panose="020F0600000000000000" pitchFamily="50" charset="-128"/>
                        </a:rPr>
                        <a:t>　ない場合、商品を受け取った日</a:t>
                      </a:r>
                    </a:p>
                    <a:p>
                      <a:r>
                        <a:rPr kumimoji="1" lang="ja-JP" altLang="en-US" sz="1800" dirty="0" smtClean="0">
                          <a:latin typeface="HG丸ｺﾞｼｯｸM-PRO" panose="020F0600000000000000" pitchFamily="50" charset="-128"/>
                          <a:ea typeface="HG丸ｺﾞｼｯｸM-PRO" panose="020F0600000000000000" pitchFamily="50" charset="-128"/>
                        </a:rPr>
                        <a:t>　から</a:t>
                      </a:r>
                      <a:r>
                        <a:rPr kumimoji="1" lang="en-US" altLang="ja-JP" sz="1800" dirty="0" smtClean="0">
                          <a:latin typeface="HG丸ｺﾞｼｯｸM-PRO" panose="020F0600000000000000" pitchFamily="50" charset="-128"/>
                          <a:ea typeface="HG丸ｺﾞｼｯｸM-PRO" panose="020F0600000000000000" pitchFamily="50" charset="-128"/>
                        </a:rPr>
                        <a:t>8</a:t>
                      </a:r>
                      <a:r>
                        <a:rPr kumimoji="1" lang="ja-JP" altLang="en-US" sz="1800" dirty="0" smtClean="0">
                          <a:latin typeface="HG丸ｺﾞｼｯｸM-PRO" panose="020F0600000000000000" pitchFamily="50" charset="-128"/>
                          <a:ea typeface="HG丸ｺﾞｼｯｸM-PRO" panose="020F0600000000000000" pitchFamily="50" charset="-128"/>
                        </a:rPr>
                        <a:t>日間以内であれば、</a:t>
                      </a:r>
                    </a:p>
                    <a:p>
                      <a:r>
                        <a:rPr kumimoji="1" lang="ja-JP" altLang="en-US" sz="900" dirty="0" smtClean="0">
                          <a:latin typeface="HG丸ｺﾞｼｯｸM-PRO" panose="020F0600000000000000" pitchFamily="50" charset="-128"/>
                          <a:ea typeface="HG丸ｺﾞｼｯｸM-PRO" panose="020F0600000000000000" pitchFamily="50" charset="-128"/>
                        </a:rPr>
                        <a:t>　　　　　　　　　　　　　　　　　こうにゅうしゃふたん　</a:t>
                      </a:r>
                    </a:p>
                    <a:p>
                      <a:r>
                        <a:rPr kumimoji="1" lang="ja-JP" altLang="en-US" sz="1800" dirty="0" smtClean="0">
                          <a:latin typeface="HG丸ｺﾞｼｯｸM-PRO" panose="020F0600000000000000" pitchFamily="50" charset="-128"/>
                          <a:ea typeface="HG丸ｺﾞｼｯｸM-PRO" panose="020F0600000000000000" pitchFamily="50" charset="-128"/>
                        </a:rPr>
                        <a:t>　返品可能</a:t>
                      </a: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送料は購入者負担</a:t>
                      </a:r>
                      <a:r>
                        <a:rPr kumimoji="1" lang="en-US" altLang="ja-JP" sz="1800" dirty="0" smtClean="0">
                          <a:latin typeface="HG丸ｺﾞｼｯｸM-PRO" panose="020F0600000000000000" pitchFamily="50" charset="-128"/>
                          <a:ea typeface="HG丸ｺﾞｼｯｸM-PRO" panose="020F0600000000000000" pitchFamily="50" charset="-128"/>
                        </a:rPr>
                        <a:t>)</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tc>
              </a:tr>
            </a:tbl>
          </a:graphicData>
        </a:graphic>
      </p:graphicFrame>
      <p:pic>
        <p:nvPicPr>
          <p:cNvPr id="2051" name="Picture 3" descr="F:\消費生活センター　消費者教育\イラストいろいろ\dame_man (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6001" y="2283718"/>
            <a:ext cx="929259" cy="929258"/>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吹き出し 8"/>
          <p:cNvSpPr/>
          <p:nvPr/>
        </p:nvSpPr>
        <p:spPr>
          <a:xfrm>
            <a:off x="4402765" y="4149080"/>
            <a:ext cx="4291801" cy="2088232"/>
          </a:xfrm>
          <a:prstGeom prst="wedgeRoundRectCallout">
            <a:avLst>
              <a:gd name="adj1" fmla="val -24016"/>
              <a:gd name="adj2" fmla="val -6454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407701" y="4300644"/>
            <a:ext cx="4592290" cy="1785104"/>
          </a:xfrm>
          <a:prstGeom prst="rect">
            <a:avLst/>
          </a:prstGeom>
          <a:noFill/>
        </p:spPr>
        <p:txBody>
          <a:bodyPr wrap="square" rtlCol="0">
            <a:spAutoFit/>
          </a:bodyPr>
          <a:lstStyle/>
          <a:p>
            <a:pPr lvl="0"/>
            <a:r>
              <a:rPr kumimoji="1" lang="ja-JP" altLang="en-US" b="1" dirty="0" smtClean="0">
                <a:solidFill>
                  <a:srgbClr val="00B050"/>
                </a:solidFill>
              </a:rPr>
              <a:t>・</a:t>
            </a:r>
            <a:r>
              <a:rPr lang="ja-JP" altLang="en-US" b="1" dirty="0">
                <a:solidFill>
                  <a:srgbClr val="00B050"/>
                </a:solidFill>
                <a:latin typeface="HG丸ｺﾞｼｯｸM-PRO" panose="020F0600000000000000" pitchFamily="50" charset="-128"/>
                <a:ea typeface="HG丸ｺﾞｼｯｸM-PRO" panose="020F0600000000000000" pitchFamily="50" charset="-128"/>
              </a:rPr>
              <a:t>特にネット通販で禁止されていること</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ゆうりょう</a:t>
            </a:r>
            <a:r>
              <a:rPr lang="ja-JP" altLang="en-US" sz="900" dirty="0">
                <a:solidFill>
                  <a:prstClr val="black"/>
                </a:solidFill>
                <a:latin typeface="HG丸ｺﾞｼｯｸM-PRO" panose="020F0600000000000000" pitchFamily="50" charset="-128"/>
                <a:ea typeface="HG丸ｺﾞｼｯｸM-PRO" panose="020F0600000000000000" pitchFamily="50" charset="-128"/>
              </a:rPr>
              <a:t>　けいやく</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・クリックすることが有料の契約申込み</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に</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なる</a:t>
            </a:r>
            <a:r>
              <a:rPr lang="ja-JP" altLang="en-US" sz="1400" dirty="0">
                <a:solidFill>
                  <a:prstClr val="black"/>
                </a:solidFill>
                <a:latin typeface="HG丸ｺﾞｼｯｸM-PRO" panose="020F0600000000000000" pitchFamily="50" charset="-128"/>
                <a:ea typeface="HG丸ｺﾞｼｯｸM-PRO" panose="020F0600000000000000" pitchFamily="50" charset="-128"/>
              </a:rPr>
              <a:t>こと</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がわかりにくい</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じこう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かくにん</a:t>
            </a:r>
            <a:r>
              <a:rPr lang="ja-JP" altLang="en-US" sz="900" dirty="0">
                <a:solidFill>
                  <a:prstClr val="black"/>
                </a:solidFill>
                <a:latin typeface="HG丸ｺﾞｼｯｸM-PRO" panose="020F0600000000000000" pitchFamily="50" charset="-128"/>
                <a:ea typeface="HG丸ｺﾞｼｯｸM-PRO" panose="020F0600000000000000" pitchFamily="50" charset="-128"/>
              </a:rPr>
              <a:t>　ていせい</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・一旦入力した申込み事項の確認や訂正が出来ない、</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　または訂正が難しい</a:t>
            </a:r>
            <a:endParaRPr kumimoji="1" lang="ja-JP" altLang="en-US" dirty="0"/>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8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980728"/>
          </a:xfrm>
          <a:prstGeom prst="rect">
            <a:avLst/>
          </a:prstGeom>
          <a:solidFill>
            <a:schemeClr val="accent2">
              <a:lumMod val="40000"/>
              <a:lumOff val="60000"/>
            </a:schemeClr>
          </a:solidFill>
          <a:ln w="25400" cap="flat" cmpd="sng" algn="ctr">
            <a:noFill/>
            <a:prstDash val="solid"/>
          </a:ln>
          <a:effectLst/>
        </p:spPr>
        <p:txBody>
          <a:bodyPr rtlCol="0" anchor="ctr"/>
          <a:lstStyle/>
          <a:p>
            <a:pPr eaLnBrk="0" hangingPunct="0">
              <a:defRPr/>
            </a:pPr>
            <a:r>
              <a:rPr kumimoji="0" lang="ja-JP" altLang="en-US" sz="3600" kern="0" dirty="0">
                <a:solidFill>
                  <a:prstClr val="black"/>
                </a:solidFill>
                <a:latin typeface="HGPｺﾞｼｯｸE" panose="020B0900000000000000" pitchFamily="50" charset="-128"/>
                <a:ea typeface="HGPｺﾞｼｯｸE" panose="020B0900000000000000" pitchFamily="50" charset="-128"/>
              </a:rPr>
              <a:t>②</a:t>
            </a:r>
            <a:r>
              <a:rPr kumimoji="0" lang="ja-JP" altLang="en-US" sz="3600" kern="0" dirty="0" smtClean="0">
                <a:solidFill>
                  <a:prstClr val="black"/>
                </a:solidFill>
                <a:latin typeface="HGPｺﾞｼｯｸE" panose="020B0900000000000000" pitchFamily="50" charset="-128"/>
                <a:ea typeface="HGPｺﾞｼｯｸE" panose="020B0900000000000000" pitchFamily="50" charset="-128"/>
              </a:rPr>
              <a:t>申し込むー</a:t>
            </a:r>
            <a:r>
              <a:rPr kumimoji="0" lang="ja-JP" altLang="en-US" sz="3200" kern="0" dirty="0" smtClean="0">
                <a:solidFill>
                  <a:prstClr val="black"/>
                </a:solidFill>
                <a:latin typeface="HGPｺﾞｼｯｸE" panose="020B0900000000000000" pitchFamily="50" charset="-128"/>
                <a:ea typeface="HGPｺﾞｼｯｸE" panose="020B0900000000000000" pitchFamily="50" charset="-128"/>
              </a:rPr>
              <a:t>Ａ</a:t>
            </a:r>
            <a:r>
              <a:rPr kumimoji="0" lang="en-US" altLang="ja-JP" sz="3200" kern="0" dirty="0" smtClean="0">
                <a:solidFill>
                  <a:prstClr val="black"/>
                </a:solidFill>
                <a:latin typeface="HGPｺﾞｼｯｸE" panose="020B0900000000000000" pitchFamily="50" charset="-128"/>
                <a:ea typeface="HGPｺﾞｼｯｸE" panose="020B0900000000000000" pitchFamily="50" charset="-128"/>
              </a:rPr>
              <a:t>.</a:t>
            </a:r>
            <a:r>
              <a:rPr kumimoji="0" lang="ja-JP" altLang="en-US" sz="3200" kern="0" dirty="0" smtClean="0">
                <a:solidFill>
                  <a:prstClr val="black"/>
                </a:solidFill>
                <a:latin typeface="HGPｺﾞｼｯｸE" panose="020B0900000000000000" pitchFamily="50" charset="-128"/>
                <a:ea typeface="HGPｺﾞｼｯｸE" panose="020B0900000000000000" pitchFamily="50" charset="-128"/>
              </a:rPr>
              <a:t>「ネット通販」での契約の成立</a:t>
            </a:r>
            <a:endParaRPr kumimoji="0" lang="en-US" altLang="ja-JP" sz="3200" kern="0" dirty="0" smtClean="0">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8"/>
          <p:cNvSpPr/>
          <p:nvPr/>
        </p:nvSpPr>
        <p:spPr>
          <a:xfrm>
            <a:off x="1475657" y="1100607"/>
            <a:ext cx="1728192" cy="423664"/>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販売店</a:t>
            </a:r>
            <a:endParaRPr kumimoji="1" lang="ja-JP" altLang="en-US" dirty="0">
              <a:solidFill>
                <a:schemeClr val="tx1"/>
              </a:solidFill>
              <a:latin typeface="AR P丸ゴシック体M" pitchFamily="50" charset="-128"/>
              <a:ea typeface="AR P丸ゴシック体M" pitchFamily="50" charset="-128"/>
            </a:endParaRPr>
          </a:p>
        </p:txBody>
      </p:sp>
      <p:sp>
        <p:nvSpPr>
          <p:cNvPr id="10" name="角丸四角形 9"/>
          <p:cNvSpPr/>
          <p:nvPr/>
        </p:nvSpPr>
        <p:spPr>
          <a:xfrm>
            <a:off x="6289770" y="1106760"/>
            <a:ext cx="1522593" cy="42366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AR P丸ゴシック体M" pitchFamily="50" charset="-128"/>
                <a:ea typeface="AR P丸ゴシック体M" pitchFamily="50" charset="-128"/>
              </a:rPr>
              <a:t>消費</a:t>
            </a:r>
            <a:r>
              <a:rPr kumimoji="1" lang="ja-JP" altLang="en-US" dirty="0" smtClean="0">
                <a:solidFill>
                  <a:schemeClr val="tx1"/>
                </a:solidFill>
                <a:latin typeface="AR P丸ゴシック体M" pitchFamily="50" charset="-128"/>
                <a:ea typeface="AR P丸ゴシック体M" pitchFamily="50" charset="-128"/>
              </a:rPr>
              <a:t>者</a:t>
            </a:r>
            <a:endParaRPr kumimoji="1" lang="ja-JP" altLang="en-US" dirty="0">
              <a:solidFill>
                <a:schemeClr val="tx1"/>
              </a:solidFill>
              <a:latin typeface="AR P丸ゴシック体M" pitchFamily="50" charset="-128"/>
              <a:ea typeface="AR P丸ゴシック体M" pitchFamily="50" charset="-128"/>
            </a:endParaRPr>
          </a:p>
        </p:txBody>
      </p:sp>
      <p:cxnSp>
        <p:nvCxnSpPr>
          <p:cNvPr id="20" name="直線矢印コネクタ 19"/>
          <p:cNvCxnSpPr/>
          <p:nvPr/>
        </p:nvCxnSpPr>
        <p:spPr>
          <a:xfrm>
            <a:off x="4013899" y="2036007"/>
            <a:ext cx="1313293" cy="600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H="1">
            <a:off x="4007517" y="3068962"/>
            <a:ext cx="1319675" cy="5673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3991421" y="4024726"/>
            <a:ext cx="1335771" cy="633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グループ化 5"/>
          <p:cNvGrpSpPr/>
          <p:nvPr/>
        </p:nvGrpSpPr>
        <p:grpSpPr>
          <a:xfrm>
            <a:off x="720866" y="1708877"/>
            <a:ext cx="3204356" cy="1073274"/>
            <a:chOff x="503548" y="1644371"/>
            <a:chExt cx="3528392" cy="1073274"/>
          </a:xfrm>
        </p:grpSpPr>
        <p:sp>
          <p:nvSpPr>
            <p:cNvPr id="8" name="角丸四角形 7"/>
            <p:cNvSpPr/>
            <p:nvPr/>
          </p:nvSpPr>
          <p:spPr>
            <a:xfrm>
              <a:off x="503548" y="1655037"/>
              <a:ext cx="3528392" cy="1062608"/>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074" name="Picture 2" descr="G:\消費生活センター　消費者教育\イラストいろいろ\koukoku_web_p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247" y="1644371"/>
              <a:ext cx="1073274" cy="10732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2123728" y="2060848"/>
              <a:ext cx="1584176" cy="369332"/>
            </a:xfrm>
            <a:prstGeom prst="rect">
              <a:avLst/>
            </a:prstGeom>
            <a:noFill/>
          </p:spPr>
          <p:txBody>
            <a:bodyPr wrap="square" rtlCol="0">
              <a:spAutoFit/>
            </a:bodyPr>
            <a:lstStyle/>
            <a:p>
              <a:r>
                <a:rPr kumimoji="1" lang="ja-JP" altLang="en-US" dirty="0" smtClean="0"/>
                <a:t>広告を出す</a:t>
              </a:r>
              <a:endParaRPr kumimoji="1" lang="ja-JP" altLang="en-US" dirty="0"/>
            </a:p>
          </p:txBody>
        </p:sp>
      </p:grpSp>
      <p:grpSp>
        <p:nvGrpSpPr>
          <p:cNvPr id="4" name="グループ化 3"/>
          <p:cNvGrpSpPr/>
          <p:nvPr/>
        </p:nvGrpSpPr>
        <p:grpSpPr>
          <a:xfrm>
            <a:off x="5529635" y="2331576"/>
            <a:ext cx="3168140" cy="1048195"/>
            <a:chOff x="5148064" y="1669450"/>
            <a:chExt cx="3528392" cy="1048195"/>
          </a:xfrm>
        </p:grpSpPr>
        <p:sp>
          <p:nvSpPr>
            <p:cNvPr id="11" name="角丸四角形 10"/>
            <p:cNvSpPr/>
            <p:nvPr/>
          </p:nvSpPr>
          <p:spPr>
            <a:xfrm>
              <a:off x="5148064" y="1669450"/>
              <a:ext cx="3528392" cy="104819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601956" y="1863175"/>
              <a:ext cx="2071761" cy="646331"/>
            </a:xfrm>
            <a:prstGeom prst="rect">
              <a:avLst/>
            </a:prstGeom>
            <a:noFill/>
          </p:spPr>
          <p:txBody>
            <a:bodyPr wrap="square" rtlCol="0">
              <a:spAutoFit/>
            </a:bodyPr>
            <a:lstStyle/>
            <a:p>
              <a:r>
                <a:rPr lang="ja-JP" altLang="en-US" dirty="0" smtClean="0"/>
                <a:t>カートに入れる・</a:t>
              </a:r>
            </a:p>
            <a:p>
              <a:r>
                <a:rPr lang="ja-JP" altLang="en-US" dirty="0" smtClean="0"/>
                <a:t>申込み</a:t>
              </a:r>
              <a:endParaRPr kumimoji="1" lang="ja-JP" altLang="en-US" dirty="0"/>
            </a:p>
          </p:txBody>
        </p:sp>
        <p:pic>
          <p:nvPicPr>
            <p:cNvPr id="3075" name="Picture 3" descr="G:\KINGSTON\くらしの一日講座\イラストいろいろ\smartphone_woman_walk.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8316" y="1801074"/>
              <a:ext cx="781451" cy="7814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720866" y="3512461"/>
            <a:ext cx="3204356" cy="1051319"/>
            <a:chOff x="489084" y="2989958"/>
            <a:chExt cx="3528392" cy="1051319"/>
          </a:xfrm>
        </p:grpSpPr>
        <p:sp>
          <p:nvSpPr>
            <p:cNvPr id="13" name="角丸四角形 12"/>
            <p:cNvSpPr/>
            <p:nvPr/>
          </p:nvSpPr>
          <p:spPr>
            <a:xfrm>
              <a:off x="489084" y="2989958"/>
              <a:ext cx="3528392" cy="1046509"/>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123728" y="3117947"/>
              <a:ext cx="1584176" cy="923330"/>
            </a:xfrm>
            <a:prstGeom prst="rect">
              <a:avLst/>
            </a:prstGeom>
            <a:noFill/>
          </p:spPr>
          <p:txBody>
            <a:bodyPr wrap="square" rtlCol="0">
              <a:spAutoFit/>
            </a:bodyPr>
            <a:lstStyle/>
            <a:p>
              <a:r>
                <a:rPr lang="ja-JP" altLang="en-US" dirty="0" smtClean="0"/>
                <a:t>承諾メール・確認メール　送信</a:t>
              </a:r>
              <a:endParaRPr kumimoji="1" lang="ja-JP" altLang="en-US" dirty="0"/>
            </a:p>
          </p:txBody>
        </p:sp>
        <p:pic>
          <p:nvPicPr>
            <p:cNvPr id="3076" name="Picture 4" descr="G:\KINGSTON\くらしの一日講座\イラストいろいろ\yjimag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0769" y="3113842"/>
              <a:ext cx="780230" cy="776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5529635" y="4041277"/>
            <a:ext cx="3285625" cy="1012982"/>
            <a:chOff x="5202975" y="2962215"/>
            <a:chExt cx="3528392" cy="1012982"/>
          </a:xfrm>
        </p:grpSpPr>
        <p:sp>
          <p:nvSpPr>
            <p:cNvPr id="14" name="角丸四角形 13"/>
            <p:cNvSpPr/>
            <p:nvPr/>
          </p:nvSpPr>
          <p:spPr>
            <a:xfrm>
              <a:off x="5202975" y="2962215"/>
              <a:ext cx="3528392" cy="101298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920496" y="3028295"/>
              <a:ext cx="1584176" cy="923330"/>
            </a:xfrm>
            <a:prstGeom prst="rect">
              <a:avLst/>
            </a:prstGeom>
            <a:noFill/>
          </p:spPr>
          <p:txBody>
            <a:bodyPr wrap="square" rtlCol="0">
              <a:spAutoFit/>
            </a:bodyPr>
            <a:lstStyle/>
            <a:p>
              <a:r>
                <a:rPr lang="ja-JP" altLang="en-US" dirty="0" smtClean="0"/>
                <a:t>承諾メール・確認メール　受信　等</a:t>
              </a:r>
              <a:endParaRPr kumimoji="1" lang="ja-JP" altLang="en-US" dirty="0"/>
            </a:p>
          </p:txBody>
        </p:sp>
        <p:pic>
          <p:nvPicPr>
            <p:cNvPr id="3077" name="Picture 5" descr="G:\KINGSTON\くらしの一日講座\イラストいろいろ\smartphone_hand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8316" y="3040081"/>
              <a:ext cx="1093639" cy="85725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5765559" y="3000567"/>
              <a:ext cx="1368151" cy="707886"/>
            </a:xfrm>
            <a:prstGeom prst="rect">
              <a:avLst/>
            </a:prstGeom>
            <a:noFill/>
          </p:spPr>
          <p:txBody>
            <a:bodyPr wrap="square" rtlCol="0">
              <a:spAutoFit/>
            </a:bodyPr>
            <a:lstStyle/>
            <a:p>
              <a:r>
                <a:rPr kumimoji="1" lang="ja-JP" altLang="en-US" sz="4000" dirty="0" smtClean="0"/>
                <a:t>✉</a:t>
              </a:r>
              <a:endParaRPr kumimoji="1" lang="ja-JP" altLang="en-US" sz="4000" dirty="0"/>
            </a:p>
          </p:txBody>
        </p:sp>
      </p:grpSp>
      <p:sp>
        <p:nvSpPr>
          <p:cNvPr id="33" name="爆発 1 32"/>
          <p:cNvSpPr/>
          <p:nvPr/>
        </p:nvSpPr>
        <p:spPr>
          <a:xfrm>
            <a:off x="2485393" y="4787516"/>
            <a:ext cx="3044243" cy="83489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3369393" y="5054259"/>
            <a:ext cx="2160240" cy="369332"/>
          </a:xfrm>
          <a:prstGeom prst="rect">
            <a:avLst/>
          </a:prstGeom>
          <a:noFill/>
        </p:spPr>
        <p:txBody>
          <a:bodyPr wrap="square" rtlCol="0">
            <a:spAutoFit/>
          </a:bodyPr>
          <a:lstStyle/>
          <a:p>
            <a:r>
              <a:rPr kumimoji="1" lang="ja-JP" altLang="en-US" b="1" dirty="0" smtClean="0"/>
              <a:t>契約成立</a:t>
            </a:r>
            <a:endParaRPr kumimoji="1" lang="ja-JP" altLang="en-US" b="1" dirty="0"/>
          </a:p>
        </p:txBody>
      </p:sp>
      <p:grpSp>
        <p:nvGrpSpPr>
          <p:cNvPr id="17" name="グループ化 16"/>
          <p:cNvGrpSpPr/>
          <p:nvPr/>
        </p:nvGrpSpPr>
        <p:grpSpPr>
          <a:xfrm>
            <a:off x="1717563" y="5661250"/>
            <a:ext cx="5976664" cy="1010612"/>
            <a:chOff x="1394557" y="5661248"/>
            <a:chExt cx="5976664" cy="1010612"/>
          </a:xfrm>
        </p:grpSpPr>
        <p:sp>
          <p:nvSpPr>
            <p:cNvPr id="37" name="角丸四角形 36"/>
            <p:cNvSpPr/>
            <p:nvPr/>
          </p:nvSpPr>
          <p:spPr>
            <a:xfrm>
              <a:off x="1394557" y="5661248"/>
              <a:ext cx="5976664" cy="1010612"/>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4" name="Picture 7" descr="G:\消費生活センター　消費者教育\イラストいろいろ\yubin_ukewatash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49634" y="5867514"/>
              <a:ext cx="741025" cy="741025"/>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80999" y="5811587"/>
              <a:ext cx="829020" cy="808259"/>
            </a:xfrm>
            <a:prstGeom prst="rect">
              <a:avLst/>
            </a:prstGeom>
          </p:spPr>
        </p:pic>
        <p:sp>
          <p:nvSpPr>
            <p:cNvPr id="38" name="テキスト ボックス 37"/>
            <p:cNvSpPr txBox="1"/>
            <p:nvPr/>
          </p:nvSpPr>
          <p:spPr>
            <a:xfrm>
              <a:off x="3778004" y="5801918"/>
              <a:ext cx="1440160" cy="338554"/>
            </a:xfrm>
            <a:prstGeom prst="rect">
              <a:avLst/>
            </a:prstGeom>
            <a:noFill/>
          </p:spPr>
          <p:txBody>
            <a:bodyPr wrap="square" rtlCol="0">
              <a:spAutoFit/>
            </a:bodyPr>
            <a:lstStyle/>
            <a:p>
              <a:r>
                <a:rPr kumimoji="1" lang="ja-JP" altLang="en-US" sz="1600" dirty="0" smtClean="0"/>
                <a:t>商品の発送</a:t>
              </a:r>
              <a:endParaRPr kumimoji="1" lang="ja-JP" altLang="en-US" sz="1600" dirty="0"/>
            </a:p>
          </p:txBody>
        </p:sp>
        <p:sp>
          <p:nvSpPr>
            <p:cNvPr id="47" name="テキスト ボックス 46"/>
            <p:cNvSpPr txBox="1"/>
            <p:nvPr/>
          </p:nvSpPr>
          <p:spPr>
            <a:xfrm>
              <a:off x="3717572" y="6302528"/>
              <a:ext cx="2040531" cy="338554"/>
            </a:xfrm>
            <a:prstGeom prst="rect">
              <a:avLst/>
            </a:prstGeom>
            <a:noFill/>
          </p:spPr>
          <p:txBody>
            <a:bodyPr wrap="square" rtlCol="0">
              <a:spAutoFit/>
            </a:bodyPr>
            <a:lstStyle/>
            <a:p>
              <a:r>
                <a:rPr lang="ja-JP" altLang="en-US" sz="1600" dirty="0" smtClean="0"/>
                <a:t>代金の支払い</a:t>
              </a:r>
              <a:endParaRPr kumimoji="1" lang="ja-JP" altLang="en-US" sz="1600" dirty="0"/>
            </a:p>
          </p:txBody>
        </p:sp>
        <p:cxnSp>
          <p:nvCxnSpPr>
            <p:cNvPr id="48" name="直線矢印コネクタ 47"/>
            <p:cNvCxnSpPr/>
            <p:nvPr/>
          </p:nvCxnSpPr>
          <p:spPr>
            <a:xfrm>
              <a:off x="2936915" y="6093296"/>
              <a:ext cx="3122339"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a:off x="2932796" y="6302528"/>
              <a:ext cx="312233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342741" y="1318592"/>
            <a:ext cx="612068" cy="584775"/>
          </a:xfrm>
          <a:prstGeom prst="rect">
            <a:avLst/>
          </a:prstGeom>
          <a:noFill/>
        </p:spPr>
        <p:txBody>
          <a:bodyPr wrap="square" rtlCol="0">
            <a:spAutoFit/>
          </a:bodyPr>
          <a:lstStyle/>
          <a:p>
            <a:r>
              <a:rPr kumimoji="1" lang="en-US" altLang="ja-JP" sz="3200" dirty="0" smtClean="0">
                <a:solidFill>
                  <a:schemeClr val="tx2">
                    <a:lumMod val="60000"/>
                    <a:lumOff val="40000"/>
                  </a:schemeClr>
                </a:solidFill>
              </a:rPr>
              <a:t>1.</a:t>
            </a:r>
            <a:endParaRPr kumimoji="1" lang="ja-JP" altLang="en-US" sz="3200" dirty="0">
              <a:solidFill>
                <a:schemeClr val="tx2">
                  <a:lumMod val="60000"/>
                  <a:lumOff val="40000"/>
                </a:schemeClr>
              </a:solidFill>
            </a:endParaRPr>
          </a:p>
        </p:txBody>
      </p:sp>
      <p:sp>
        <p:nvSpPr>
          <p:cNvPr id="39" name="テキスト ボックス 38"/>
          <p:cNvSpPr txBox="1"/>
          <p:nvPr/>
        </p:nvSpPr>
        <p:spPr>
          <a:xfrm>
            <a:off x="5222155" y="1809907"/>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2</a:t>
            </a:r>
            <a:r>
              <a:rPr kumimoji="1" lang="en-US" altLang="ja-JP" sz="3200" dirty="0" smtClean="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0" name="テキスト ボックス 39"/>
          <p:cNvSpPr txBox="1"/>
          <p:nvPr/>
        </p:nvSpPr>
        <p:spPr>
          <a:xfrm>
            <a:off x="342741" y="3087383"/>
            <a:ext cx="612068" cy="584775"/>
          </a:xfrm>
          <a:prstGeom prst="rect">
            <a:avLst/>
          </a:prstGeom>
          <a:noFill/>
        </p:spPr>
        <p:txBody>
          <a:bodyPr wrap="square" rtlCol="0">
            <a:spAutoFit/>
          </a:bodyPr>
          <a:lstStyle/>
          <a:p>
            <a:r>
              <a:rPr lang="en-US" altLang="ja-JP" sz="3200" dirty="0" smtClean="0">
                <a:solidFill>
                  <a:schemeClr val="tx2">
                    <a:lumMod val="60000"/>
                    <a:lumOff val="40000"/>
                  </a:schemeClr>
                </a:solidFill>
              </a:rPr>
              <a:t>3</a:t>
            </a:r>
            <a:r>
              <a:rPr kumimoji="1" lang="en-US" altLang="ja-JP" sz="3200" dirty="0" smtClean="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2" name="テキスト ボックス 41"/>
          <p:cNvSpPr txBox="1"/>
          <p:nvPr/>
        </p:nvSpPr>
        <p:spPr>
          <a:xfrm>
            <a:off x="5241074" y="3537465"/>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4</a:t>
            </a:r>
            <a:r>
              <a:rPr kumimoji="1" lang="en-US" altLang="ja-JP" sz="3200" dirty="0" smtClean="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12" name="フッター プレースホルダー 1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30280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569278" y="1290437"/>
            <a:ext cx="7456507" cy="1873677"/>
            <a:chOff x="395536" y="1266326"/>
            <a:chExt cx="3888432" cy="2159264"/>
          </a:xfrm>
          <a:solidFill>
            <a:schemeClr val="accent2">
              <a:lumMod val="40000"/>
              <a:lumOff val="60000"/>
            </a:schemeClr>
          </a:solidFill>
        </p:grpSpPr>
        <p:sp>
          <p:nvSpPr>
            <p:cNvPr id="26" name="角丸四角形 25"/>
            <p:cNvSpPr/>
            <p:nvPr/>
          </p:nvSpPr>
          <p:spPr>
            <a:xfrm>
              <a:off x="395536" y="1266326"/>
              <a:ext cx="3888432" cy="21592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1489685" y="1459237"/>
              <a:ext cx="2794283" cy="1773440"/>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商品が到着したら・・・</a:t>
              </a:r>
            </a:p>
            <a:p>
              <a:endParaRPr lang="ja-JP" altLang="en-US"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dirty="0" smtClean="0">
                  <a:solidFill>
                    <a:prstClr val="black"/>
                  </a:solidFill>
                  <a:latin typeface="HG丸ｺﾞｼｯｸM-PRO" panose="020F0600000000000000" pitchFamily="50" charset="-128"/>
                  <a:ea typeface="HG丸ｺﾞｼｯｸM-PRO" panose="020F0600000000000000" pitchFamily="50" charset="-128"/>
                </a:rPr>
                <a:t>　　・すぐに中身を確認。</a:t>
              </a:r>
            </a:p>
            <a:p>
              <a:r>
                <a:rPr lang="ja-JP" altLang="en-US" dirty="0" smtClean="0">
                  <a:solidFill>
                    <a:prstClr val="black"/>
                  </a:solidFill>
                  <a:latin typeface="HG丸ｺﾞｼｯｸM-PRO" panose="020F0600000000000000" pitchFamily="50" charset="-128"/>
                  <a:ea typeface="HG丸ｺﾞｼｯｸM-PRO" panose="020F0600000000000000" pitchFamily="50" charset="-128"/>
                </a:rPr>
                <a:t>　　・注文と違う、壊れているような場合は、</a:t>
              </a:r>
            </a:p>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　　早急に連絡。</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0" y="3525"/>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schemeClr val="tx1"/>
                </a:solidFill>
                <a:latin typeface="HGPｺﾞｼｯｸE" panose="020B0900000000000000" pitchFamily="50" charset="-128"/>
                <a:ea typeface="HGPｺﾞｼｯｸE" panose="020B0900000000000000" pitchFamily="50" charset="-128"/>
              </a:rPr>
              <a:t>③</a:t>
            </a:r>
            <a:r>
              <a:rPr lang="ja-JP" altLang="en-US" sz="4400" dirty="0" smtClean="0">
                <a:solidFill>
                  <a:schemeClr val="tx1"/>
                </a:solidFill>
                <a:latin typeface="HGPｺﾞｼｯｸE" panose="020B0900000000000000" pitchFamily="50" charset="-128"/>
                <a:ea typeface="HGPｺﾞｼｯｸE" panose="020B0900000000000000" pitchFamily="50" charset="-128"/>
              </a:rPr>
              <a:t>受け取る　</a:t>
            </a:r>
            <a:r>
              <a:rPr lang="en-US" altLang="ja-JP" sz="4400" dirty="0" smtClean="0">
                <a:solidFill>
                  <a:schemeClr val="tx1"/>
                </a:solidFill>
                <a:latin typeface="HGPｺﾞｼｯｸE" panose="020B0900000000000000" pitchFamily="50" charset="-128"/>
                <a:ea typeface="HGPｺﾞｼｯｸE" panose="020B0900000000000000" pitchFamily="50" charset="-128"/>
              </a:rPr>
              <a:t>/</a:t>
            </a:r>
            <a:r>
              <a:rPr lang="ja-JP" altLang="en-US" sz="4400" dirty="0" smtClean="0">
                <a:solidFill>
                  <a:schemeClr val="tx1"/>
                </a:solidFill>
                <a:latin typeface="HGPｺﾞｼｯｸE" panose="020B0900000000000000" pitchFamily="50" charset="-128"/>
                <a:ea typeface="HGPｺﾞｼｯｸE" panose="020B0900000000000000" pitchFamily="50" charset="-128"/>
              </a:rPr>
              <a:t>　契約をやめる</a:t>
            </a:r>
            <a:endParaRPr lang="en-US" altLang="ja-JP" sz="4400" dirty="0" smtClean="0">
              <a:solidFill>
                <a:schemeClr val="tx1"/>
              </a:solidFill>
              <a:latin typeface="HGPｺﾞｼｯｸE" panose="020B0900000000000000" pitchFamily="50" charset="-128"/>
              <a:ea typeface="HGPｺﾞｼｯｸE" panose="020B0900000000000000" pitchFamily="50" charset="-128"/>
            </a:endParaRPr>
          </a:p>
        </p:txBody>
      </p:sp>
      <p:pic>
        <p:nvPicPr>
          <p:cNvPr id="5" name="Picture 2" descr="F:\消費生活センター　消費者教育\イラストいろいろ\pose_douzo_annai_business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2482" y="5212492"/>
            <a:ext cx="1551518" cy="1551518"/>
          </a:xfrm>
          <a:prstGeom prst="rect">
            <a:avLst/>
          </a:prstGeom>
          <a:noFill/>
          <a:extLst>
            <a:ext uri="{909E8E84-426E-40DD-AFC4-6F175D3DCCD1}">
              <a14:hiddenFill xmlns:a14="http://schemas.microsoft.com/office/drawing/2010/main">
                <a:solidFill>
                  <a:srgbClr val="FFFFFF"/>
                </a:solidFill>
              </a14:hiddenFill>
            </a:ext>
          </a:extLst>
        </p:spPr>
      </p:pic>
      <p:sp>
        <p:nvSpPr>
          <p:cNvPr id="8" name="円形吹き出し 7"/>
          <p:cNvSpPr/>
          <p:nvPr/>
        </p:nvSpPr>
        <p:spPr>
          <a:xfrm>
            <a:off x="569278" y="5090315"/>
            <a:ext cx="5580269" cy="1512167"/>
          </a:xfrm>
          <a:prstGeom prst="wedgeEllipseCallout">
            <a:avLst>
              <a:gd name="adj1" fmla="val 69682"/>
              <a:gd name="adj2" fmla="val -217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11683" y="5337780"/>
            <a:ext cx="5412157" cy="1077218"/>
          </a:xfrm>
          <a:prstGeom prst="rect">
            <a:avLst/>
          </a:prstGeom>
          <a:noFill/>
        </p:spPr>
        <p:txBody>
          <a:bodyPr wrap="square" rtlCol="0">
            <a:spAutoFit/>
          </a:bodyPr>
          <a:lstStyle/>
          <a:p>
            <a:r>
              <a:rPr lang="ja-JP" altLang="en-US" sz="3200" dirty="0" smtClean="0">
                <a:solidFill>
                  <a:schemeClr val="bg1"/>
                </a:solidFill>
                <a:latin typeface="HG丸ｺﾞｼｯｸM-PRO" pitchFamily="50" charset="-128"/>
                <a:ea typeface="HG丸ｺﾞｼｯｸM-PRO" pitchFamily="50" charset="-128"/>
              </a:rPr>
              <a:t>トラブルになったときは、</a:t>
            </a:r>
            <a:endParaRPr lang="en-US" altLang="ja-JP" sz="3200" dirty="0" smtClean="0">
              <a:solidFill>
                <a:schemeClr val="bg1"/>
              </a:solidFill>
              <a:latin typeface="HG丸ｺﾞｼｯｸM-PRO" pitchFamily="50" charset="-128"/>
              <a:ea typeface="HG丸ｺﾞｼｯｸM-PRO" pitchFamily="50" charset="-128"/>
            </a:endParaRPr>
          </a:p>
          <a:p>
            <a:r>
              <a:rPr lang="ja-JP" altLang="en-US" sz="3200" dirty="0">
                <a:solidFill>
                  <a:schemeClr val="bg1"/>
                </a:solidFill>
                <a:latin typeface="HG丸ｺﾞｼｯｸM-PRO" pitchFamily="50" charset="-128"/>
                <a:ea typeface="HG丸ｺﾞｼｯｸM-PRO" pitchFamily="50" charset="-128"/>
              </a:rPr>
              <a:t>　</a:t>
            </a:r>
            <a:r>
              <a:rPr lang="ja-JP" altLang="en-US" sz="3200" dirty="0" smtClean="0">
                <a:solidFill>
                  <a:schemeClr val="bg1"/>
                </a:solidFill>
                <a:latin typeface="HG丸ｺﾞｼｯｸM-PRO" pitchFamily="50" charset="-128"/>
                <a:ea typeface="HG丸ｺﾞｼｯｸM-PRO" pitchFamily="50" charset="-128"/>
              </a:rPr>
              <a:t>　相談しましょう！</a:t>
            </a:r>
            <a:endParaRPr kumimoji="1" lang="ja-JP" altLang="en-US" sz="3200" dirty="0">
              <a:solidFill>
                <a:schemeClr val="bg1"/>
              </a:solidFill>
              <a:latin typeface="HG丸ｺﾞｼｯｸM-PRO" pitchFamily="50" charset="-128"/>
              <a:ea typeface="HG丸ｺﾞｼｯｸM-PRO" pitchFamily="50" charset="-128"/>
            </a:endParaRPr>
          </a:p>
        </p:txBody>
      </p:sp>
      <p:pic>
        <p:nvPicPr>
          <p:cNvPr id="32" name="Picture 2" descr="F:\KINGSTON\くらしの一日講座\イラストいろいろ\shopping_tsuuhan_trouble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649" y="1600527"/>
            <a:ext cx="1303896" cy="130389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p:cNvGrpSpPr/>
          <p:nvPr/>
        </p:nvGrpSpPr>
        <p:grpSpPr>
          <a:xfrm>
            <a:off x="576468" y="3537011"/>
            <a:ext cx="7923807" cy="1368152"/>
            <a:chOff x="574754" y="1340768"/>
            <a:chExt cx="7923807" cy="1080120"/>
          </a:xfrm>
        </p:grpSpPr>
        <p:sp>
          <p:nvSpPr>
            <p:cNvPr id="34" name="角丸四角形 33"/>
            <p:cNvSpPr/>
            <p:nvPr/>
          </p:nvSpPr>
          <p:spPr>
            <a:xfrm>
              <a:off x="574754" y="1340768"/>
              <a:ext cx="7923807" cy="108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0045" y="1340768"/>
              <a:ext cx="7838515" cy="1044820"/>
            </a:xfrm>
            <a:prstGeom prst="rect">
              <a:avLst/>
            </a:prstGeom>
            <a:noFill/>
          </p:spPr>
          <p:txBody>
            <a:bodyPr wrap="square" rtlCol="0">
              <a:spAutoFit/>
            </a:bodyPr>
            <a:lstStyle/>
            <a:p>
              <a:r>
                <a:rPr lang="ja-JP" altLang="en-US" sz="1200" dirty="0" smtClean="0"/>
                <a:t>　　　　けいやく　　 </a:t>
              </a:r>
            </a:p>
            <a:p>
              <a:r>
                <a:rPr lang="ja-JP" altLang="en-US" sz="2800" b="1" dirty="0" smtClean="0">
                  <a:latin typeface="HG丸ｺﾞｼｯｸM-PRO" pitchFamily="50" charset="-128"/>
                  <a:ea typeface="HG丸ｺﾞｼｯｸM-PRO" pitchFamily="50" charset="-128"/>
                </a:rPr>
                <a:t>「契約をやめる」時には、</a:t>
              </a:r>
            </a:p>
            <a:p>
              <a:r>
                <a:rPr lang="ja-JP" altLang="en-US" sz="1200" b="1" dirty="0" smtClean="0">
                  <a:latin typeface="HG丸ｺﾞｼｯｸM-PRO" pitchFamily="50" charset="-128"/>
                  <a:ea typeface="HG丸ｺﾞｼｯｸM-PRO" pitchFamily="50" charset="-128"/>
                </a:rPr>
                <a:t>　　　  かいやくきやく                </a:t>
              </a:r>
              <a:r>
                <a:rPr lang="ja-JP" altLang="en-US" sz="1200" b="1" dirty="0">
                  <a:latin typeface="HG丸ｺﾞｼｯｸM-PRO" pitchFamily="50" charset="-128"/>
                  <a:ea typeface="HG丸ｺﾞｼｯｸM-PRO" pitchFamily="50" charset="-128"/>
                </a:rPr>
                <a:t>へんぴんきやく</a:t>
              </a:r>
              <a:endParaRPr lang="ja-JP" altLang="en-US" sz="1200" b="1" dirty="0" smtClean="0">
                <a:latin typeface="HG丸ｺﾞｼｯｸM-PRO" pitchFamily="50" charset="-128"/>
                <a:ea typeface="HG丸ｺﾞｼｯｸM-PRO" pitchFamily="50" charset="-128"/>
              </a:endParaRPr>
            </a:p>
            <a:p>
              <a:r>
                <a:rPr lang="ja-JP" altLang="en-US" sz="2800" b="1" dirty="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 解約規約・返品規約に従うことになります</a:t>
              </a:r>
              <a:endParaRPr kumimoji="1" lang="ja-JP" altLang="en-US" sz="2800" b="1" dirty="0">
                <a:latin typeface="HG丸ｺﾞｼｯｸM-PRO" pitchFamily="50" charset="-128"/>
                <a:ea typeface="HG丸ｺﾞｼｯｸM-PRO" pitchFamily="50" charset="-128"/>
              </a:endParaRPr>
            </a:p>
          </p:txBody>
        </p:sp>
      </p:grpSp>
      <p:grpSp>
        <p:nvGrpSpPr>
          <p:cNvPr id="36" name="グループ化 35"/>
          <p:cNvGrpSpPr/>
          <p:nvPr/>
        </p:nvGrpSpPr>
        <p:grpSpPr>
          <a:xfrm>
            <a:off x="5076056" y="2564904"/>
            <a:ext cx="3600400" cy="1872208"/>
            <a:chOff x="5625069" y="5352219"/>
            <a:chExt cx="3467455" cy="1272064"/>
          </a:xfrm>
        </p:grpSpPr>
        <p:sp>
          <p:nvSpPr>
            <p:cNvPr id="37" name="爆発 2 36"/>
            <p:cNvSpPr/>
            <p:nvPr/>
          </p:nvSpPr>
          <p:spPr>
            <a:xfrm>
              <a:off x="5625069" y="5352219"/>
              <a:ext cx="3467455" cy="1272064"/>
            </a:xfrm>
            <a:prstGeom prst="irregularSeal2">
              <a:avLst/>
            </a:prstGeom>
            <a:solidFill>
              <a:srgbClr val="FF00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8" name="テキスト ボックス 37"/>
            <p:cNvSpPr txBox="1"/>
            <p:nvPr/>
          </p:nvSpPr>
          <p:spPr>
            <a:xfrm>
              <a:off x="6502851" y="5699037"/>
              <a:ext cx="2304256" cy="6273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クーリング</a:t>
              </a:r>
              <a:r>
                <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a:t>
              </a: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オフ</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schemeClr val="bg1"/>
                  </a:solidFill>
                  <a:latin typeface="HGPｺﾞｼｯｸE" panose="020B0900000000000000" pitchFamily="50" charset="-128"/>
                  <a:ea typeface="HGPｺﾞｼｯｸE" panose="020B0900000000000000" pitchFamily="50" charset="-128"/>
                </a:rPr>
                <a:t>　</a:t>
              </a:r>
              <a:r>
                <a:rPr kumimoji="0" lang="ja-JP" altLang="en-US" kern="0" dirty="0" smtClean="0">
                  <a:solidFill>
                    <a:schemeClr val="bg1"/>
                  </a:solidFill>
                  <a:latin typeface="HGPｺﾞｼｯｸE" panose="020B0900000000000000" pitchFamily="50" charset="-128"/>
                  <a:ea typeface="HGPｺﾞｼｯｸE" panose="020B0900000000000000" pitchFamily="50" charset="-128"/>
                </a:rPr>
                <a:t>　制度</a:t>
              </a: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　ありません！</a:t>
              </a:r>
              <a:endPar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421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1"/>
            <a:ext cx="9180512"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3-</a:t>
            </a:r>
            <a:r>
              <a:rPr lang="en-US" altLang="ja-JP" sz="4000" dirty="0" smtClean="0">
                <a:solidFill>
                  <a:prstClr val="black"/>
                </a:solidFill>
                <a:latin typeface="HGPｺﾞｼｯｸE" panose="020B0900000000000000" pitchFamily="50" charset="-128"/>
                <a:ea typeface="HGPｺﾞｼｯｸE" panose="020B0900000000000000" pitchFamily="50" charset="-128"/>
              </a:rPr>
              <a:t>①</a:t>
            </a:r>
            <a:r>
              <a:rPr lang="ja-JP" altLang="en-US" sz="4000" dirty="0" smtClean="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「スニーカーが届かない」</a:t>
            </a:r>
            <a:endParaRPr lang="en-US" altLang="ja-JP" sz="2800" dirty="0" smtClean="0">
              <a:solidFill>
                <a:prstClr val="black"/>
              </a:solidFill>
              <a:latin typeface="HGPｺﾞｼｯｸE" panose="020B0900000000000000" pitchFamily="50" charset="-128"/>
              <a:ea typeface="HGPｺﾞｼｯｸE" panose="020B0900000000000000" pitchFamily="50" charset="-128"/>
            </a:endParaRPr>
          </a:p>
        </p:txBody>
      </p:sp>
      <p:sp>
        <p:nvSpPr>
          <p:cNvPr id="3" name="角丸四角形 2"/>
          <p:cNvSpPr/>
          <p:nvPr/>
        </p:nvSpPr>
        <p:spPr>
          <a:xfrm>
            <a:off x="3419872" y="1052739"/>
            <a:ext cx="5544616" cy="309634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645768" y="1415969"/>
            <a:ext cx="5112568" cy="2369880"/>
          </a:xfrm>
          <a:prstGeom prst="rect">
            <a:avLst/>
          </a:prstGeom>
          <a:noFill/>
        </p:spPr>
        <p:txBody>
          <a:bodyPr wrap="squar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■ネット通販</a:t>
            </a:r>
          </a:p>
          <a:p>
            <a:endParaRPr lang="ja-JP" altLang="en-US" sz="2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◆ブランドスニーカーが</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半額で売られているサイトを見つけた。</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購入しようとお金を銀行から振込んだ。</a:t>
            </a: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スニーカー</a:t>
            </a:r>
            <a:r>
              <a:rPr lang="ja-JP" altLang="en-US" sz="2800" dirty="0">
                <a:solidFill>
                  <a:srgbClr val="FF0000"/>
                </a:solidFill>
                <a:latin typeface="HG丸ｺﾞｼｯｸM-PRO" panose="020F0600000000000000" pitchFamily="50" charset="-128"/>
                <a:ea typeface="HG丸ｺﾞｼｯｸM-PRO" panose="020F0600000000000000" pitchFamily="50" charset="-128"/>
              </a:rPr>
              <a:t>が</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届かない</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 name="Picture 2" descr="F:\消費生活センター　消費者教育\イラストいろいろ\computer_hack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789" y="1189494"/>
            <a:ext cx="2239506" cy="223950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55576" y="4365103"/>
            <a:ext cx="7920880" cy="2107105"/>
            <a:chOff x="755576" y="4121887"/>
            <a:chExt cx="7920880" cy="2350322"/>
          </a:xfrm>
        </p:grpSpPr>
        <p:sp>
          <p:nvSpPr>
            <p:cNvPr id="11" name="角丸四角形 10"/>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1078531" y="4365104"/>
              <a:ext cx="7381901" cy="181950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■通信販売として、注意すべきポイントを</a:t>
              </a:r>
            </a:p>
            <a:p>
              <a:pPr>
                <a:lnSpc>
                  <a:spcPts val="3000"/>
                </a:lnSpc>
              </a:pPr>
              <a:r>
                <a:rPr lang="ja-JP" altLang="en-US" sz="2400" dirty="0">
                  <a:solidFill>
                    <a:prstClr val="black"/>
                  </a:solidFill>
                  <a:latin typeface="HGPｺﾞｼｯｸE" pitchFamily="50" charset="-128"/>
                  <a:ea typeface="HGPｺﾞｼｯｸE" pitchFamily="50" charset="-128"/>
                </a:rPr>
                <a:t>　</a:t>
              </a:r>
              <a:r>
                <a:rPr lang="ja-JP" altLang="en-US" sz="2400" dirty="0" smtClean="0">
                  <a:solidFill>
                    <a:prstClr val="black"/>
                  </a:solidFill>
                  <a:latin typeface="HGPｺﾞｼｯｸE" pitchFamily="50" charset="-128"/>
                  <a:ea typeface="HGPｺﾞｼｯｸE" pitchFamily="50" charset="-128"/>
                </a:rPr>
                <a:t>思い出しましょう。</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72603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34" y="984253"/>
            <a:ext cx="8105775" cy="531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107504" y="6059163"/>
            <a:ext cx="8793607" cy="67151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ja-JP" altLang="en-US" sz="2400" dirty="0" smtClean="0">
                <a:solidFill>
                  <a:srgbClr val="1F497D"/>
                </a:solidFill>
                <a:latin typeface="HGP創英角ﾎﾟｯﾌﾟ体" panose="040B0A00000000000000" pitchFamily="50" charset="-128"/>
                <a:ea typeface="HGP創英角ﾎﾟｯﾌﾟ体" panose="040B0A00000000000000" pitchFamily="50" charset="-128"/>
              </a:rPr>
              <a:t>⑩悪質な海外ウェブサイト一覧　</a:t>
            </a:r>
            <a:r>
              <a:rPr lang="en-US" altLang="ja-JP" sz="2400" dirty="0">
                <a:solidFill>
                  <a:srgbClr val="1F497D"/>
                </a:solidFill>
                <a:latin typeface="HGP創英角ﾎﾟｯﾌﾟ体" panose="040B0A00000000000000" pitchFamily="50" charset="-128"/>
                <a:ea typeface="HGP創英角ﾎﾟｯﾌﾟ体" panose="040B0A00000000000000" pitchFamily="50" charset="-128"/>
              </a:rPr>
              <a:t>503</a:t>
            </a:r>
            <a:r>
              <a:rPr lang="ja-JP" altLang="en-US" sz="2400" dirty="0" smtClean="0">
                <a:solidFill>
                  <a:srgbClr val="1F497D"/>
                </a:solidFill>
                <a:latin typeface="HGP創英角ﾎﾟｯﾌﾟ体" panose="040B0A00000000000000" pitchFamily="50" charset="-128"/>
                <a:ea typeface="HGP創英角ﾎﾟｯﾌﾟ体" panose="040B0A00000000000000" pitchFamily="50" charset="-128"/>
              </a:rPr>
              <a:t>ｻｲﾄ</a:t>
            </a:r>
            <a:r>
              <a:rPr lang="en-US" altLang="ja-JP" dirty="0" smtClean="0">
                <a:solidFill>
                  <a:srgbClr val="1F497D"/>
                </a:solidFill>
                <a:latin typeface="HGP創英角ﾎﾟｯﾌﾟ体" panose="040B0A00000000000000" pitchFamily="50" charset="-128"/>
                <a:ea typeface="HGP創英角ﾎﾟｯﾌﾟ体" panose="040B0A00000000000000" pitchFamily="50" charset="-128"/>
              </a:rPr>
              <a:t>(2020.10.30)  </a:t>
            </a:r>
            <a:r>
              <a:rPr lang="ja-JP" altLang="en-US" sz="2400" dirty="0" smtClean="0">
                <a:solidFill>
                  <a:srgbClr val="1F497D"/>
                </a:solidFill>
                <a:latin typeface="HGP創英角ﾎﾟｯﾌﾟ体" panose="040B0A00000000000000" pitchFamily="50" charset="-128"/>
                <a:ea typeface="HGP創英角ﾎﾟｯﾌﾟ体" panose="040B0A00000000000000" pitchFamily="50" charset="-128"/>
              </a:rPr>
              <a:t>消費者庁</a:t>
            </a:r>
            <a:endParaRPr lang="ja-JP" altLang="en-US" sz="2400" dirty="0">
              <a:solidFill>
                <a:srgbClr val="1F497D"/>
              </a:solidFill>
              <a:latin typeface="HGP創英角ﾎﾟｯﾌﾟ体" panose="040B0A00000000000000" pitchFamily="50" charset="-128"/>
              <a:ea typeface="HGP創英角ﾎﾟｯﾌﾟ体" panose="040B0A00000000000000" pitchFamily="50" charset="-128"/>
            </a:endParaRPr>
          </a:p>
        </p:txBody>
      </p:sp>
      <p:pic>
        <p:nvPicPr>
          <p:cNvPr id="10" name="Picture 4" descr="http://3.bp.blogspot.com/-KUJP0r5OZ_E/VUIJ5c4pikI/AAAAAAAAtbI/2wgXw1jgj2c/s800/net_shopping_p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932" y="2017003"/>
            <a:ext cx="1636096" cy="18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0" y="3525"/>
            <a:ext cx="9144000" cy="980728"/>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44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4400" kern="0" dirty="0" smtClean="0">
                <a:solidFill>
                  <a:srgbClr val="FF0000"/>
                </a:solidFill>
                <a:latin typeface="HGPｺﾞｼｯｸE" panose="020B0900000000000000" pitchFamily="50" charset="-128"/>
                <a:ea typeface="HGPｺﾞｼｯｸE" panose="020B0900000000000000" pitchFamily="50" charset="-128"/>
              </a:rPr>
              <a:t>重要①</a:t>
            </a:r>
            <a:r>
              <a:rPr kumimoji="0" lang="en-US" altLang="ja-JP" sz="44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40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cs typeface="+mn-cs"/>
              </a:rPr>
              <a:t>ネット通販サイトの注意ポイント</a:t>
            </a:r>
            <a:endParaRPr kumimoji="0" lang="en-US" altLang="ja-JP" sz="40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テキスト ボックス 1"/>
          <p:cNvSpPr txBox="1"/>
          <p:nvPr/>
        </p:nvSpPr>
        <p:spPr>
          <a:xfrm>
            <a:off x="6876256" y="1093673"/>
            <a:ext cx="2160240" cy="646331"/>
          </a:xfrm>
          <a:prstGeom prst="rect">
            <a:avLst/>
          </a:prstGeom>
          <a:solidFill>
            <a:schemeClr val="accent2">
              <a:lumMod val="20000"/>
              <a:lumOff val="80000"/>
            </a:schemeClr>
          </a:solidFill>
        </p:spPr>
        <p:txBody>
          <a:bodyPr wrap="square" rtlCol="0">
            <a:spAutoFit/>
          </a:bodyPr>
          <a:lstStyle/>
          <a:p>
            <a:r>
              <a:rPr kumimoji="1" lang="ja-JP" altLang="en-US" dirty="0" smtClean="0">
                <a:solidFill>
                  <a:schemeClr val="accent2"/>
                </a:solidFill>
              </a:rPr>
              <a:t>消費者庁ﾊﾟﾝﾌ</a:t>
            </a:r>
          </a:p>
          <a:p>
            <a:r>
              <a:rPr kumimoji="1" lang="en-US" altLang="ja-JP" dirty="0" smtClean="0">
                <a:solidFill>
                  <a:schemeClr val="accent2"/>
                </a:solidFill>
              </a:rPr>
              <a:t>『</a:t>
            </a:r>
            <a:r>
              <a:rPr kumimoji="1" lang="ja-JP" altLang="en-US" dirty="0" smtClean="0">
                <a:solidFill>
                  <a:schemeClr val="accent2"/>
                </a:solidFill>
              </a:rPr>
              <a:t>社会への扉</a:t>
            </a:r>
            <a:r>
              <a:rPr kumimoji="1" lang="en-US" altLang="ja-JP" dirty="0" smtClean="0">
                <a:solidFill>
                  <a:schemeClr val="accent2"/>
                </a:solidFill>
              </a:rPr>
              <a:t>』</a:t>
            </a:r>
            <a:r>
              <a:rPr kumimoji="1" lang="ja-JP" altLang="en-US" dirty="0" smtClean="0">
                <a:solidFill>
                  <a:schemeClr val="accent2"/>
                </a:solidFill>
              </a:rPr>
              <a:t>より</a:t>
            </a:r>
            <a:endParaRPr kumimoji="1" lang="ja-JP" altLang="en-US" dirty="0">
              <a:solidFill>
                <a:schemeClr val="accent2"/>
              </a:solidFill>
            </a:endParaRPr>
          </a:p>
        </p:txBody>
      </p:sp>
      <p:grpSp>
        <p:nvGrpSpPr>
          <p:cNvPr id="8" name="グループ化 7"/>
          <p:cNvGrpSpPr/>
          <p:nvPr/>
        </p:nvGrpSpPr>
        <p:grpSpPr>
          <a:xfrm>
            <a:off x="242883" y="3910266"/>
            <a:ext cx="2376264" cy="643282"/>
            <a:chOff x="-3204864" y="1740004"/>
            <a:chExt cx="2376264" cy="643282"/>
          </a:xfrm>
        </p:grpSpPr>
        <p:sp>
          <p:nvSpPr>
            <p:cNvPr id="7" name="角丸四角形 6"/>
            <p:cNvSpPr/>
            <p:nvPr/>
          </p:nvSpPr>
          <p:spPr>
            <a:xfrm>
              <a:off x="-3204864" y="1740004"/>
              <a:ext cx="2376264" cy="643282"/>
            </a:xfrm>
            <a:prstGeom prst="roundRect">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58968" y="1830812"/>
              <a:ext cx="2230367" cy="461665"/>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⑧模倣品や、輸入禁止されて　</a:t>
              </a:r>
            </a:p>
            <a:p>
              <a:r>
                <a:rPr lang="ja-JP" altLang="en-US" sz="1200" dirty="0">
                  <a:latin typeface="HG丸ｺﾞｼｯｸM-PRO" pitchFamily="50" charset="-128"/>
                  <a:ea typeface="HG丸ｺﾞｼｯｸM-PRO" pitchFamily="50" charset="-128"/>
                </a:rPr>
                <a:t>　</a:t>
              </a:r>
              <a:r>
                <a:rPr kumimoji="1" lang="ja-JP" altLang="en-US" sz="1200" dirty="0" smtClean="0">
                  <a:latin typeface="HG丸ｺﾞｼｯｸM-PRO" pitchFamily="50" charset="-128"/>
                  <a:ea typeface="HG丸ｺﾞｼｯｸM-PRO" pitchFamily="50" charset="-128"/>
                </a:rPr>
                <a:t>いるものではないですか</a:t>
              </a:r>
              <a:r>
                <a:rPr kumimoji="1" lang="en-US" altLang="ja-JP"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p:txBody>
        </p:sp>
      </p:grpSp>
      <p:grpSp>
        <p:nvGrpSpPr>
          <p:cNvPr id="11" name="グループ化 10"/>
          <p:cNvGrpSpPr/>
          <p:nvPr/>
        </p:nvGrpSpPr>
        <p:grpSpPr>
          <a:xfrm>
            <a:off x="6524844" y="3916705"/>
            <a:ext cx="2376264" cy="643282"/>
            <a:chOff x="-3204864" y="1740004"/>
            <a:chExt cx="2376264" cy="643282"/>
          </a:xfrm>
        </p:grpSpPr>
        <p:sp>
          <p:nvSpPr>
            <p:cNvPr id="12" name="角丸四角形 11"/>
            <p:cNvSpPr/>
            <p:nvPr/>
          </p:nvSpPr>
          <p:spPr>
            <a:xfrm>
              <a:off x="-3204864" y="1740004"/>
              <a:ext cx="2376264" cy="643282"/>
            </a:xfrm>
            <a:prstGeom prst="roundRect">
              <a:avLst/>
            </a:prstGeom>
            <a:solidFill>
              <a:schemeClr val="accent3">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058967" y="1830812"/>
              <a:ext cx="2016224" cy="461665"/>
            </a:xfrm>
            <a:prstGeom prst="rect">
              <a:avLst/>
            </a:prstGeom>
            <a:noFill/>
          </p:spPr>
          <p:txBody>
            <a:bodyPr wrap="square" rtlCol="0">
              <a:spAutoFit/>
            </a:bodyPr>
            <a:lstStyle/>
            <a:p>
              <a:r>
                <a:rPr lang="ja-JP" altLang="en-US" sz="1200" dirty="0" smtClean="0">
                  <a:latin typeface="HG丸ｺﾞｼｯｸM-PRO" pitchFamily="50" charset="-128"/>
                  <a:ea typeface="HG丸ｺﾞｼｯｸM-PRO" pitchFamily="50" charset="-128"/>
                </a:rPr>
                <a:t>⑨配達方法</a:t>
              </a:r>
              <a:r>
                <a:rPr lang="ja-JP" altLang="en-US" sz="1200" dirty="0">
                  <a:latin typeface="HG丸ｺﾞｼｯｸM-PRO" pitchFamily="50" charset="-128"/>
                  <a:ea typeface="HG丸ｺﾞｼｯｸM-PRO" pitchFamily="50" charset="-128"/>
                </a:rPr>
                <a:t>や</a:t>
              </a:r>
              <a:r>
                <a:rPr kumimoji="1" lang="ja-JP" altLang="en-US" sz="1200" dirty="0" smtClean="0">
                  <a:latin typeface="HG丸ｺﾞｼｯｸM-PRO" pitchFamily="50" charset="-128"/>
                  <a:ea typeface="HG丸ｺﾞｼｯｸM-PRO" pitchFamily="50" charset="-128"/>
                </a:rPr>
                <a:t>、配送期間を</a:t>
              </a:r>
            </a:p>
            <a:p>
              <a:r>
                <a:rPr lang="ja-JP" altLang="en-US" sz="1200" dirty="0" smtClean="0">
                  <a:latin typeface="HG丸ｺﾞｼｯｸM-PRO" pitchFamily="50" charset="-128"/>
                  <a:ea typeface="HG丸ｺﾞｼｯｸM-PRO" pitchFamily="50" charset="-128"/>
                </a:rPr>
                <a:t>　確認しておきましょう</a:t>
              </a:r>
              <a:r>
                <a:rPr lang="en-US" altLang="ja-JP"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p:txBody>
        </p:sp>
      </p:grpSp>
      <p:sp>
        <p:nvSpPr>
          <p:cNvPr id="5" name="テキスト ボックス 4"/>
          <p:cNvSpPr txBox="1"/>
          <p:nvPr/>
        </p:nvSpPr>
        <p:spPr>
          <a:xfrm>
            <a:off x="743932" y="1681063"/>
            <a:ext cx="504056" cy="307777"/>
          </a:xfrm>
          <a:prstGeom prst="rect">
            <a:avLst/>
          </a:prstGeom>
          <a:noFill/>
        </p:spPr>
        <p:txBody>
          <a:bodyPr wrap="square" rtlCol="0">
            <a:spAutoFit/>
          </a:bodyPr>
          <a:lstStyle/>
          <a:p>
            <a:r>
              <a:rPr kumimoji="1" lang="ja-JP" altLang="en-US" sz="1400" b="1" dirty="0" smtClean="0">
                <a:solidFill>
                  <a:srgbClr val="FF0000"/>
                </a:solidFill>
              </a:rPr>
              <a:t>①</a:t>
            </a:r>
            <a:endParaRPr kumimoji="1" lang="ja-JP" altLang="en-US" sz="1400" b="1" dirty="0">
              <a:solidFill>
                <a:srgbClr val="FF0000"/>
              </a:solidFill>
            </a:endParaRPr>
          </a:p>
        </p:txBody>
      </p:sp>
      <p:sp>
        <p:nvSpPr>
          <p:cNvPr id="14" name="テキスト ボックス 13"/>
          <p:cNvSpPr txBox="1"/>
          <p:nvPr/>
        </p:nvSpPr>
        <p:spPr>
          <a:xfrm>
            <a:off x="683568" y="4725144"/>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②</a:t>
            </a:r>
            <a:endParaRPr kumimoji="1" lang="ja-JP" altLang="en-US" sz="1400" dirty="0">
              <a:solidFill>
                <a:srgbClr val="FF0000"/>
              </a:solidFill>
              <a:latin typeface="HGPｺﾞｼｯｸE" pitchFamily="50" charset="-128"/>
              <a:ea typeface="HGPｺﾞｼｯｸE" pitchFamily="50" charset="-128"/>
            </a:endParaRPr>
          </a:p>
        </p:txBody>
      </p:sp>
      <p:sp>
        <p:nvSpPr>
          <p:cNvPr id="15" name="テキスト ボックス 14"/>
          <p:cNvSpPr txBox="1"/>
          <p:nvPr/>
        </p:nvSpPr>
        <p:spPr>
          <a:xfrm>
            <a:off x="374588" y="5425479"/>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③</a:t>
            </a:r>
            <a:endParaRPr kumimoji="1" lang="ja-JP" altLang="en-US" sz="1400" dirty="0">
              <a:solidFill>
                <a:srgbClr val="FF0000"/>
              </a:solidFill>
              <a:latin typeface="HGPｺﾞｼｯｸE" pitchFamily="50" charset="-128"/>
              <a:ea typeface="HGPｺﾞｼｯｸE" pitchFamily="50" charset="-128"/>
            </a:endParaRPr>
          </a:p>
        </p:txBody>
      </p:sp>
      <p:sp>
        <p:nvSpPr>
          <p:cNvPr id="16" name="テキスト ボックス 15"/>
          <p:cNvSpPr txBox="1"/>
          <p:nvPr/>
        </p:nvSpPr>
        <p:spPr>
          <a:xfrm>
            <a:off x="6732240" y="2276872"/>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④</a:t>
            </a:r>
            <a:endParaRPr kumimoji="1" lang="ja-JP" altLang="en-US" sz="1400" dirty="0">
              <a:solidFill>
                <a:srgbClr val="FF0000"/>
              </a:solidFill>
              <a:latin typeface="HGPｺﾞｼｯｸE" pitchFamily="50" charset="-128"/>
              <a:ea typeface="HGPｺﾞｼｯｸE" pitchFamily="50" charset="-128"/>
            </a:endParaRPr>
          </a:p>
        </p:txBody>
      </p:sp>
      <p:sp>
        <p:nvSpPr>
          <p:cNvPr id="17" name="テキスト ボックス 16"/>
          <p:cNvSpPr txBox="1"/>
          <p:nvPr/>
        </p:nvSpPr>
        <p:spPr>
          <a:xfrm>
            <a:off x="6444208" y="3331570"/>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⑤</a:t>
            </a:r>
            <a:endParaRPr kumimoji="1" lang="ja-JP" altLang="en-US" sz="1400" dirty="0">
              <a:solidFill>
                <a:srgbClr val="FF0000"/>
              </a:solidFill>
              <a:latin typeface="HGPｺﾞｼｯｸE" pitchFamily="50" charset="-128"/>
              <a:ea typeface="HGPｺﾞｼｯｸE" pitchFamily="50" charset="-128"/>
            </a:endParaRPr>
          </a:p>
        </p:txBody>
      </p:sp>
      <p:sp>
        <p:nvSpPr>
          <p:cNvPr id="18" name="テキスト ボックス 17"/>
          <p:cNvSpPr txBox="1"/>
          <p:nvPr/>
        </p:nvSpPr>
        <p:spPr>
          <a:xfrm>
            <a:off x="6418713" y="4712770"/>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⑥</a:t>
            </a:r>
            <a:endParaRPr kumimoji="1" lang="ja-JP" altLang="en-US" sz="1400" dirty="0">
              <a:solidFill>
                <a:srgbClr val="FF0000"/>
              </a:solidFill>
              <a:latin typeface="HGPｺﾞｼｯｸE" pitchFamily="50" charset="-128"/>
              <a:ea typeface="HGPｺﾞｼｯｸE" pitchFamily="50" charset="-128"/>
            </a:endParaRPr>
          </a:p>
        </p:txBody>
      </p:sp>
      <p:sp>
        <p:nvSpPr>
          <p:cNvPr id="19" name="テキスト ボックス 18"/>
          <p:cNvSpPr txBox="1"/>
          <p:nvPr/>
        </p:nvSpPr>
        <p:spPr>
          <a:xfrm>
            <a:off x="6660232" y="5266473"/>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⑦</a:t>
            </a:r>
            <a:endParaRPr kumimoji="1" lang="ja-JP" altLang="en-US" sz="1400" dirty="0">
              <a:solidFill>
                <a:srgbClr val="FF0000"/>
              </a:solidFill>
              <a:latin typeface="HGPｺﾞｼｯｸE" pitchFamily="50" charset="-128"/>
              <a:ea typeface="HGPｺﾞｼｯｸE" pitchFamily="50" charset="-128"/>
            </a:endParaRPr>
          </a:p>
        </p:txBody>
      </p:sp>
      <p:sp>
        <p:nvSpPr>
          <p:cNvPr id="20" name="フッター プレースホルダー 19"/>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2729312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5904</TotalTime>
  <Words>1795</Words>
  <Application>Microsoft Office PowerPoint</Application>
  <PresentationFormat>画面に合わせる (4:3)</PresentationFormat>
  <Paragraphs>545</Paragraphs>
  <Slides>15</Slides>
  <Notes>15</Notes>
  <HiddenSlides>0</HiddenSlides>
  <MMClips>0</MMClips>
  <ScaleCrop>false</ScaleCrop>
  <HeadingPairs>
    <vt:vector size="6" baseType="variant">
      <vt:variant>
        <vt:lpstr>使用されているフォント</vt:lpstr>
      </vt:variant>
      <vt:variant>
        <vt:i4>15</vt:i4>
      </vt:variant>
      <vt:variant>
        <vt:lpstr>テーマ</vt:lpstr>
      </vt:variant>
      <vt:variant>
        <vt:i4>9</vt:i4>
      </vt:variant>
      <vt:variant>
        <vt:lpstr>スライド タイトル</vt:lpstr>
      </vt:variant>
      <vt:variant>
        <vt:i4>15</vt:i4>
      </vt:variant>
    </vt:vector>
  </HeadingPairs>
  <TitlesOfParts>
    <vt:vector size="39" baseType="lpstr">
      <vt:lpstr>AR P丸ゴシック体M</vt:lpstr>
      <vt:lpstr>HGPｺﾞｼｯｸE</vt:lpstr>
      <vt:lpstr>HGP創英角ｺﾞｼｯｸUB</vt:lpstr>
      <vt:lpstr>HGP創英角ﾎﾟｯﾌﾟ体</vt:lpstr>
      <vt:lpstr>HG丸ｺﾞｼｯｸM-PRO</vt:lpstr>
      <vt:lpstr>ＭＳ Ｐゴシック</vt:lpstr>
      <vt:lpstr>UD デジタル 教科書体 NK-R</vt:lpstr>
      <vt:lpstr>メイリオ</vt:lpstr>
      <vt:lpstr>Arial</vt:lpstr>
      <vt:lpstr>Calibri</vt:lpstr>
      <vt:lpstr>Calibri Light</vt:lpstr>
      <vt:lpstr>Century Gothic</vt:lpstr>
      <vt:lpstr>Lucida Sans Unicode</vt:lpstr>
      <vt:lpstr>Verdana</vt:lpstr>
      <vt:lpstr>Wingdings 2</vt:lpstr>
      <vt:lpstr>Stack of books design template</vt:lpstr>
      <vt:lpstr>RecommStrat</vt:lpstr>
      <vt:lpstr>1_Office テーマ</vt:lpstr>
      <vt:lpstr>1_HDOfficeLightV0</vt:lpstr>
      <vt:lpstr>6_Office テーマ</vt:lpstr>
      <vt:lpstr>Office ​​テーマ</vt:lpstr>
      <vt:lpstr>tem_B24_b</vt:lpstr>
      <vt:lpstr>Office テーマ</vt:lpstr>
      <vt:lpstr>1_tem_B24_b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長谷川　結美</cp:lastModifiedBy>
  <cp:revision>302</cp:revision>
  <cp:lastPrinted>2021-02-26T04:08:40Z</cp:lastPrinted>
  <dcterms:created xsi:type="dcterms:W3CDTF">2020-05-10T07:20:51Z</dcterms:created>
  <dcterms:modified xsi:type="dcterms:W3CDTF">2021-04-14T01:55:12Z</dcterms:modified>
</cp:coreProperties>
</file>