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816" r:id="rId3"/>
    <p:sldMasterId id="2147483852" r:id="rId4"/>
  </p:sldMasterIdLst>
  <p:notesMasterIdLst>
    <p:notesMasterId r:id="rId13"/>
  </p:notesMasterIdLst>
  <p:handoutMasterIdLst>
    <p:handoutMasterId r:id="rId14"/>
  </p:handoutMasterIdLst>
  <p:sldIdLst>
    <p:sldId id="335" r:id="rId5"/>
    <p:sldId id="369" r:id="rId6"/>
    <p:sldId id="372" r:id="rId7"/>
    <p:sldId id="307" r:id="rId8"/>
    <p:sldId id="336" r:id="rId9"/>
    <p:sldId id="373" r:id="rId10"/>
    <p:sldId id="358" r:id="rId11"/>
    <p:sldId id="368"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KUDAHATSUMI"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DFDA1"/>
    <a:srgbClr val="D6F7F8"/>
    <a:srgbClr val="DF1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4" autoAdjust="0"/>
    <p:restoredTop sz="72868" autoAdjust="0"/>
  </p:normalViewPr>
  <p:slideViewPr>
    <p:cSldViewPr>
      <p:cViewPr varScale="1">
        <p:scale>
          <a:sx n="115" d="100"/>
          <a:sy n="115" d="100"/>
        </p:scale>
        <p:origin x="13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66" d="100"/>
          <a:sy n="166" d="100"/>
        </p:scale>
        <p:origin x="498" y="-182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232F0-043D-43BA-92C6-F0E06AAA5F8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kumimoji="1" lang="ja-JP" altLang="en-US"/>
        </a:p>
      </dgm:t>
    </dgm:pt>
    <dgm:pt modelId="{38A0B700-5B00-4AE8-82E8-B6CADDD7245D}">
      <dgm:prSet phldrT="[テキスト]"/>
      <dgm:spPr/>
      <dgm:t>
        <a:bodyPr/>
        <a:lstStyle/>
        <a:p>
          <a:r>
            <a:rPr kumimoji="1" lang="ja-JP" altLang="en-US" dirty="0" smtClean="0">
              <a:latin typeface="HGPｺﾞｼｯｸE" panose="020B0900000000000000" pitchFamily="50" charset="-128"/>
              <a:ea typeface="HGPｺﾞｼｯｸE" panose="020B0900000000000000" pitchFamily="50" charset="-128"/>
            </a:rPr>
            <a:t>①目的・課題</a:t>
          </a:r>
          <a:endParaRPr kumimoji="1" lang="ja-JP" altLang="en-US" dirty="0">
            <a:latin typeface="HGPｺﾞｼｯｸE" panose="020B0900000000000000" pitchFamily="50" charset="-128"/>
            <a:ea typeface="HGPｺﾞｼｯｸE" panose="020B0900000000000000" pitchFamily="50" charset="-128"/>
          </a:endParaRPr>
        </a:p>
      </dgm:t>
    </dgm:pt>
    <dgm:pt modelId="{F01CB636-24CC-4804-86EA-A9B4115C4856}" type="parTrans" cxnId="{E7482CB0-3593-4A98-AB23-134F642CC45C}">
      <dgm:prSet/>
      <dgm:spPr/>
      <dgm:t>
        <a:bodyPr/>
        <a:lstStyle/>
        <a:p>
          <a:endParaRPr kumimoji="1" lang="ja-JP" altLang="en-US"/>
        </a:p>
      </dgm:t>
    </dgm:pt>
    <dgm:pt modelId="{F7FD4002-AFDE-4B8C-969D-B7BD4856A199}" type="sibTrans" cxnId="{E7482CB0-3593-4A98-AB23-134F642CC45C}">
      <dgm:prSet/>
      <dgm:spPr/>
      <dgm:t>
        <a:bodyPr/>
        <a:lstStyle/>
        <a:p>
          <a:endParaRPr kumimoji="1" lang="ja-JP" altLang="en-US"/>
        </a:p>
      </dgm:t>
    </dgm:pt>
    <dgm:pt modelId="{43A9E961-A858-454F-9392-5EE1546A69BA}">
      <dgm:prSet phldrT="[テキスト]"/>
      <dgm:spPr/>
      <dgm:t>
        <a:bodyPr/>
        <a:lstStyle/>
        <a:p>
          <a:r>
            <a:rPr kumimoji="1" lang="ja-JP" altLang="en-US" dirty="0" smtClean="0">
              <a:latin typeface="HGPｺﾞｼｯｸE" panose="020B0900000000000000" pitchFamily="50" charset="-128"/>
              <a:ea typeface="HGPｺﾞｼｯｸE" panose="020B0900000000000000" pitchFamily="50" charset="-128"/>
            </a:rPr>
            <a:t>②　　　　の収集・方法の検討</a:t>
          </a:r>
          <a:endParaRPr kumimoji="1" lang="ja-JP" altLang="en-US" dirty="0">
            <a:latin typeface="HGPｺﾞｼｯｸE" panose="020B0900000000000000" pitchFamily="50" charset="-128"/>
            <a:ea typeface="HGPｺﾞｼｯｸE" panose="020B0900000000000000" pitchFamily="50" charset="-128"/>
          </a:endParaRPr>
        </a:p>
      </dgm:t>
    </dgm:pt>
    <dgm:pt modelId="{1BBA67F5-FBC8-48FB-905D-9AE6224740EF}" type="parTrans" cxnId="{3C8B59D9-7B3C-49C6-8743-2EB68D745E02}">
      <dgm:prSet/>
      <dgm:spPr/>
      <dgm:t>
        <a:bodyPr/>
        <a:lstStyle/>
        <a:p>
          <a:endParaRPr kumimoji="1" lang="ja-JP" altLang="en-US"/>
        </a:p>
      </dgm:t>
    </dgm:pt>
    <dgm:pt modelId="{43DBB031-0A57-46B6-8C19-9AA7B9645E56}" type="sibTrans" cxnId="{3C8B59D9-7B3C-49C6-8743-2EB68D745E02}">
      <dgm:prSet/>
      <dgm:spPr/>
      <dgm:t>
        <a:bodyPr/>
        <a:lstStyle/>
        <a:p>
          <a:endParaRPr kumimoji="1" lang="ja-JP" altLang="en-US"/>
        </a:p>
      </dgm:t>
    </dgm:pt>
    <dgm:pt modelId="{7891C70C-0422-4876-A2BC-83697EF0EC36}">
      <dgm:prSet phldrT="[テキスト]"/>
      <dgm:spPr/>
      <dgm:t>
        <a:bodyPr/>
        <a:lstStyle/>
        <a:p>
          <a:r>
            <a:rPr kumimoji="1" lang="ja-JP" altLang="en-US" dirty="0" smtClean="0">
              <a:latin typeface="HGPｺﾞｼｯｸE" panose="020B0900000000000000" pitchFamily="50" charset="-128"/>
              <a:ea typeface="HGPｺﾞｼｯｸE" panose="020B0900000000000000" pitchFamily="50" charset="-128"/>
            </a:rPr>
            <a:t>③決定</a:t>
          </a:r>
          <a:endParaRPr kumimoji="1" lang="ja-JP" altLang="en-US" dirty="0">
            <a:latin typeface="HGPｺﾞｼｯｸE" panose="020B0900000000000000" pitchFamily="50" charset="-128"/>
            <a:ea typeface="HGPｺﾞｼｯｸE" panose="020B0900000000000000" pitchFamily="50" charset="-128"/>
          </a:endParaRPr>
        </a:p>
      </dgm:t>
    </dgm:pt>
    <dgm:pt modelId="{D8E3C537-E516-4731-9CBC-5677491AE7D0}" type="parTrans" cxnId="{9703D513-C4DD-4F2E-8768-4ED325F10377}">
      <dgm:prSet/>
      <dgm:spPr/>
      <dgm:t>
        <a:bodyPr/>
        <a:lstStyle/>
        <a:p>
          <a:endParaRPr kumimoji="1" lang="ja-JP" altLang="en-US"/>
        </a:p>
      </dgm:t>
    </dgm:pt>
    <dgm:pt modelId="{1A58D1C4-810D-4CCE-9B9D-D5F9D958A323}" type="sibTrans" cxnId="{9703D513-C4DD-4F2E-8768-4ED325F10377}">
      <dgm:prSet/>
      <dgm:spPr/>
      <dgm:t>
        <a:bodyPr/>
        <a:lstStyle/>
        <a:p>
          <a:endParaRPr kumimoji="1" lang="ja-JP" altLang="en-US"/>
        </a:p>
      </dgm:t>
    </dgm:pt>
    <dgm:pt modelId="{7728CC4F-83A3-4BBA-9558-4FB7A6515DBA}">
      <dgm:prSet phldrT="[テキスト]"/>
      <dgm:spPr/>
      <dgm:t>
        <a:bodyPr/>
        <a:lstStyle/>
        <a:p>
          <a:r>
            <a:rPr kumimoji="1" lang="ja-JP" altLang="en-US" dirty="0" smtClean="0">
              <a:latin typeface="HGPｺﾞｼｯｸE" panose="020B0900000000000000" pitchFamily="50" charset="-128"/>
              <a:ea typeface="HGPｺﾞｼｯｸE" panose="020B0900000000000000" pitchFamily="50" charset="-128"/>
            </a:rPr>
            <a:t>⑤　　　　・反省</a:t>
          </a:r>
          <a:endParaRPr kumimoji="1" lang="ja-JP" altLang="en-US" dirty="0">
            <a:latin typeface="HGPｺﾞｼｯｸE" panose="020B0900000000000000" pitchFamily="50" charset="-128"/>
            <a:ea typeface="HGPｺﾞｼｯｸE" panose="020B0900000000000000" pitchFamily="50" charset="-128"/>
          </a:endParaRPr>
        </a:p>
      </dgm:t>
    </dgm:pt>
    <dgm:pt modelId="{9094068E-C948-4C28-95F6-13BD8251BE5F}" type="parTrans" cxnId="{643934A3-B9AA-4FE8-B389-CF5C3E402BDF}">
      <dgm:prSet/>
      <dgm:spPr/>
      <dgm:t>
        <a:bodyPr/>
        <a:lstStyle/>
        <a:p>
          <a:endParaRPr kumimoji="1" lang="ja-JP" altLang="en-US"/>
        </a:p>
      </dgm:t>
    </dgm:pt>
    <dgm:pt modelId="{E13CE154-5BC8-4458-BFE7-0851248E044D}" type="sibTrans" cxnId="{643934A3-B9AA-4FE8-B389-CF5C3E402BDF}">
      <dgm:prSet/>
      <dgm:spPr/>
      <dgm:t>
        <a:bodyPr/>
        <a:lstStyle/>
        <a:p>
          <a:endParaRPr kumimoji="1" lang="ja-JP" altLang="en-US"/>
        </a:p>
      </dgm:t>
    </dgm:pt>
    <dgm:pt modelId="{E1A26811-7B2A-4A9F-9A0D-5125D18DE0D2}">
      <dgm:prSet phldrT="[テキスト]"/>
      <dgm:spPr/>
      <dgm:t>
        <a:bodyPr/>
        <a:lstStyle/>
        <a:p>
          <a:r>
            <a:rPr kumimoji="1" lang="ja-JP" altLang="en-US" dirty="0" smtClean="0">
              <a:latin typeface="HGPｺﾞｼｯｸE" panose="020B0900000000000000" pitchFamily="50" charset="-128"/>
              <a:ea typeface="HGPｺﾞｼｯｸE" panose="020B0900000000000000" pitchFamily="50" charset="-128"/>
            </a:rPr>
            <a:t>④実行</a:t>
          </a:r>
          <a:r>
            <a:rPr kumimoji="1" lang="en-US" altLang="ja-JP" dirty="0" smtClean="0">
              <a:latin typeface="HGPｺﾞｼｯｸE" panose="020B0900000000000000" pitchFamily="50" charset="-128"/>
              <a:ea typeface="HGPｺﾞｼｯｸE" panose="020B0900000000000000" pitchFamily="50" charset="-128"/>
            </a:rPr>
            <a:t>(</a:t>
          </a:r>
          <a:r>
            <a:rPr kumimoji="1" lang="ja-JP" altLang="en-US" dirty="0" smtClean="0">
              <a:latin typeface="HGPｺﾞｼｯｸE" panose="020B0900000000000000" pitchFamily="50" charset="-128"/>
              <a:ea typeface="HGPｺﾞｼｯｸE" panose="020B0900000000000000" pitchFamily="50" charset="-128"/>
            </a:rPr>
            <a:t>購入</a:t>
          </a:r>
          <a:r>
            <a:rPr kumimoji="1" lang="en-US" altLang="ja-JP" dirty="0" smtClean="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dgm:t>
    </dgm:pt>
    <dgm:pt modelId="{AF4629FB-85B0-450E-8F04-13CE04176161}" type="parTrans" cxnId="{4360BEF7-718B-4292-86F8-6DFE3E3091E5}">
      <dgm:prSet/>
      <dgm:spPr/>
      <dgm:t>
        <a:bodyPr/>
        <a:lstStyle/>
        <a:p>
          <a:endParaRPr kumimoji="1" lang="ja-JP" altLang="en-US"/>
        </a:p>
      </dgm:t>
    </dgm:pt>
    <dgm:pt modelId="{D0E91BCF-AB9A-4246-9F26-DA27EA472B35}" type="sibTrans" cxnId="{4360BEF7-718B-4292-86F8-6DFE3E3091E5}">
      <dgm:prSet/>
      <dgm:spPr/>
      <dgm:t>
        <a:bodyPr/>
        <a:lstStyle/>
        <a:p>
          <a:endParaRPr kumimoji="1" lang="ja-JP" altLang="en-US"/>
        </a:p>
      </dgm:t>
    </dgm:pt>
    <dgm:pt modelId="{649988EA-1BCE-49CE-B735-79995725664E}" type="pres">
      <dgm:prSet presAssocID="{F41232F0-043D-43BA-92C6-F0E06AAA5F8B}" presName="cycle" presStyleCnt="0">
        <dgm:presLayoutVars>
          <dgm:dir/>
          <dgm:resizeHandles val="exact"/>
        </dgm:presLayoutVars>
      </dgm:prSet>
      <dgm:spPr/>
      <dgm:t>
        <a:bodyPr/>
        <a:lstStyle/>
        <a:p>
          <a:endParaRPr kumimoji="1" lang="ja-JP" altLang="en-US"/>
        </a:p>
      </dgm:t>
    </dgm:pt>
    <dgm:pt modelId="{669F2D59-74C1-4E2E-A414-153C7AEC20B5}" type="pres">
      <dgm:prSet presAssocID="{38A0B700-5B00-4AE8-82E8-B6CADDD7245D}" presName="node" presStyleLbl="node1" presStyleIdx="0" presStyleCnt="5" custScaleX="151431">
        <dgm:presLayoutVars>
          <dgm:bulletEnabled val="1"/>
        </dgm:presLayoutVars>
      </dgm:prSet>
      <dgm:spPr/>
      <dgm:t>
        <a:bodyPr/>
        <a:lstStyle/>
        <a:p>
          <a:endParaRPr kumimoji="1" lang="ja-JP" altLang="en-US"/>
        </a:p>
      </dgm:t>
    </dgm:pt>
    <dgm:pt modelId="{23B4EAD7-E7D3-4301-9CC6-73EB2E515879}" type="pres">
      <dgm:prSet presAssocID="{38A0B700-5B00-4AE8-82E8-B6CADDD7245D}" presName="spNode" presStyleCnt="0"/>
      <dgm:spPr/>
    </dgm:pt>
    <dgm:pt modelId="{2654422F-1628-4BBB-86B6-F17FB844DF07}" type="pres">
      <dgm:prSet presAssocID="{F7FD4002-AFDE-4B8C-969D-B7BD4856A199}" presName="sibTrans" presStyleLbl="sibTrans1D1" presStyleIdx="0" presStyleCnt="5"/>
      <dgm:spPr/>
      <dgm:t>
        <a:bodyPr/>
        <a:lstStyle/>
        <a:p>
          <a:endParaRPr kumimoji="1" lang="ja-JP" altLang="en-US"/>
        </a:p>
      </dgm:t>
    </dgm:pt>
    <dgm:pt modelId="{8B9C82E6-07A9-4DE2-8EB6-0F07705EA5FC}" type="pres">
      <dgm:prSet presAssocID="{43A9E961-A858-454F-9392-5EE1546A69BA}" presName="node" presStyleLbl="node1" presStyleIdx="1" presStyleCnt="5" custScaleX="157497">
        <dgm:presLayoutVars>
          <dgm:bulletEnabled val="1"/>
        </dgm:presLayoutVars>
      </dgm:prSet>
      <dgm:spPr/>
      <dgm:t>
        <a:bodyPr/>
        <a:lstStyle/>
        <a:p>
          <a:endParaRPr kumimoji="1" lang="ja-JP" altLang="en-US"/>
        </a:p>
      </dgm:t>
    </dgm:pt>
    <dgm:pt modelId="{5FC3AEA8-21CB-40D7-94B7-D52BA0E63F43}" type="pres">
      <dgm:prSet presAssocID="{43A9E961-A858-454F-9392-5EE1546A69BA}" presName="spNode" presStyleCnt="0"/>
      <dgm:spPr/>
    </dgm:pt>
    <dgm:pt modelId="{D73EDD03-FC08-4081-938B-687B413E74A1}" type="pres">
      <dgm:prSet presAssocID="{43DBB031-0A57-46B6-8C19-9AA7B9645E56}" presName="sibTrans" presStyleLbl="sibTrans1D1" presStyleIdx="1" presStyleCnt="5"/>
      <dgm:spPr/>
      <dgm:t>
        <a:bodyPr/>
        <a:lstStyle/>
        <a:p>
          <a:endParaRPr kumimoji="1" lang="ja-JP" altLang="en-US"/>
        </a:p>
      </dgm:t>
    </dgm:pt>
    <dgm:pt modelId="{AB2C6402-3026-4941-A174-34E6CDBC42BD}" type="pres">
      <dgm:prSet presAssocID="{7891C70C-0422-4876-A2BC-83697EF0EC36}" presName="node" presStyleLbl="node1" presStyleIdx="2" presStyleCnt="5" custScaleX="136278" custScaleY="95733" custRadScaleRad="111498" custRadScaleInc="-35659">
        <dgm:presLayoutVars>
          <dgm:bulletEnabled val="1"/>
        </dgm:presLayoutVars>
      </dgm:prSet>
      <dgm:spPr/>
      <dgm:t>
        <a:bodyPr/>
        <a:lstStyle/>
        <a:p>
          <a:endParaRPr kumimoji="1" lang="ja-JP" altLang="en-US"/>
        </a:p>
      </dgm:t>
    </dgm:pt>
    <dgm:pt modelId="{254480BB-3BDC-470F-84A6-872EC368E835}" type="pres">
      <dgm:prSet presAssocID="{7891C70C-0422-4876-A2BC-83697EF0EC36}" presName="spNode" presStyleCnt="0"/>
      <dgm:spPr/>
    </dgm:pt>
    <dgm:pt modelId="{993FA56C-D315-46E8-86E0-0C0D70801213}" type="pres">
      <dgm:prSet presAssocID="{1A58D1C4-810D-4CCE-9B9D-D5F9D958A323}" presName="sibTrans" presStyleLbl="sibTrans1D1" presStyleIdx="2" presStyleCnt="5"/>
      <dgm:spPr/>
      <dgm:t>
        <a:bodyPr/>
        <a:lstStyle/>
        <a:p>
          <a:endParaRPr kumimoji="1" lang="ja-JP" altLang="en-US"/>
        </a:p>
      </dgm:t>
    </dgm:pt>
    <dgm:pt modelId="{83846B6C-5416-430F-BB39-97B2190754D7}" type="pres">
      <dgm:prSet presAssocID="{E1A26811-7B2A-4A9F-9A0D-5125D18DE0D2}" presName="node" presStyleLbl="node1" presStyleIdx="3" presStyleCnt="5" custScaleX="141227" custScaleY="96008" custRadScaleRad="103300" custRadScaleInc="13985">
        <dgm:presLayoutVars>
          <dgm:bulletEnabled val="1"/>
        </dgm:presLayoutVars>
      </dgm:prSet>
      <dgm:spPr/>
      <dgm:t>
        <a:bodyPr/>
        <a:lstStyle/>
        <a:p>
          <a:endParaRPr kumimoji="1" lang="ja-JP" altLang="en-US"/>
        </a:p>
      </dgm:t>
    </dgm:pt>
    <dgm:pt modelId="{5FF79B3A-7317-46C4-BD0A-5B396CDA3994}" type="pres">
      <dgm:prSet presAssocID="{E1A26811-7B2A-4A9F-9A0D-5125D18DE0D2}" presName="spNode" presStyleCnt="0"/>
      <dgm:spPr/>
    </dgm:pt>
    <dgm:pt modelId="{7533A715-5309-4959-B2FC-C8C50894A99B}" type="pres">
      <dgm:prSet presAssocID="{D0E91BCF-AB9A-4246-9F26-DA27EA472B35}" presName="sibTrans" presStyleLbl="sibTrans1D1" presStyleIdx="3" presStyleCnt="5"/>
      <dgm:spPr/>
      <dgm:t>
        <a:bodyPr/>
        <a:lstStyle/>
        <a:p>
          <a:endParaRPr kumimoji="1" lang="ja-JP" altLang="en-US"/>
        </a:p>
      </dgm:t>
    </dgm:pt>
    <dgm:pt modelId="{7030157C-25AC-4EDD-8CD8-1C8F6DB5F871}" type="pres">
      <dgm:prSet presAssocID="{7728CC4F-83A3-4BBA-9558-4FB7A6515DBA}" presName="node" presStyleLbl="node1" presStyleIdx="4" presStyleCnt="5" custScaleX="152966">
        <dgm:presLayoutVars>
          <dgm:bulletEnabled val="1"/>
        </dgm:presLayoutVars>
      </dgm:prSet>
      <dgm:spPr/>
      <dgm:t>
        <a:bodyPr/>
        <a:lstStyle/>
        <a:p>
          <a:endParaRPr kumimoji="1" lang="ja-JP" altLang="en-US"/>
        </a:p>
      </dgm:t>
    </dgm:pt>
    <dgm:pt modelId="{90CD62C2-066F-4D6B-8644-E27AC2252C5E}" type="pres">
      <dgm:prSet presAssocID="{7728CC4F-83A3-4BBA-9558-4FB7A6515DBA}" presName="spNode" presStyleCnt="0"/>
      <dgm:spPr/>
    </dgm:pt>
    <dgm:pt modelId="{D42B44C5-A25C-4712-AC5C-1A0B47B87190}" type="pres">
      <dgm:prSet presAssocID="{E13CE154-5BC8-4458-BFE7-0851248E044D}" presName="sibTrans" presStyleLbl="sibTrans1D1" presStyleIdx="4" presStyleCnt="5"/>
      <dgm:spPr/>
      <dgm:t>
        <a:bodyPr/>
        <a:lstStyle/>
        <a:p>
          <a:endParaRPr kumimoji="1" lang="ja-JP" altLang="en-US"/>
        </a:p>
      </dgm:t>
    </dgm:pt>
  </dgm:ptLst>
  <dgm:cxnLst>
    <dgm:cxn modelId="{643934A3-B9AA-4FE8-B389-CF5C3E402BDF}" srcId="{F41232F0-043D-43BA-92C6-F0E06AAA5F8B}" destId="{7728CC4F-83A3-4BBA-9558-4FB7A6515DBA}" srcOrd="4" destOrd="0" parTransId="{9094068E-C948-4C28-95F6-13BD8251BE5F}" sibTransId="{E13CE154-5BC8-4458-BFE7-0851248E044D}"/>
    <dgm:cxn modelId="{095BB26F-9761-41BD-A6F8-2803311BC06F}" type="presOf" srcId="{D0E91BCF-AB9A-4246-9F26-DA27EA472B35}" destId="{7533A715-5309-4959-B2FC-C8C50894A99B}" srcOrd="0" destOrd="0" presId="urn:microsoft.com/office/officeart/2005/8/layout/cycle5"/>
    <dgm:cxn modelId="{535FFA93-CD69-41DE-B7E3-4DFB9393BBEC}" type="presOf" srcId="{43A9E961-A858-454F-9392-5EE1546A69BA}" destId="{8B9C82E6-07A9-4DE2-8EB6-0F07705EA5FC}" srcOrd="0" destOrd="0" presId="urn:microsoft.com/office/officeart/2005/8/layout/cycle5"/>
    <dgm:cxn modelId="{60F97E51-528F-45FC-8A34-617E34801A74}" type="presOf" srcId="{38A0B700-5B00-4AE8-82E8-B6CADDD7245D}" destId="{669F2D59-74C1-4E2E-A414-153C7AEC20B5}" srcOrd="0" destOrd="0" presId="urn:microsoft.com/office/officeart/2005/8/layout/cycle5"/>
    <dgm:cxn modelId="{4360BEF7-718B-4292-86F8-6DFE3E3091E5}" srcId="{F41232F0-043D-43BA-92C6-F0E06AAA5F8B}" destId="{E1A26811-7B2A-4A9F-9A0D-5125D18DE0D2}" srcOrd="3" destOrd="0" parTransId="{AF4629FB-85B0-450E-8F04-13CE04176161}" sibTransId="{D0E91BCF-AB9A-4246-9F26-DA27EA472B35}"/>
    <dgm:cxn modelId="{7EA4A940-34CC-4081-8DD1-C0F75DD10876}" type="presOf" srcId="{F7FD4002-AFDE-4B8C-969D-B7BD4856A199}" destId="{2654422F-1628-4BBB-86B6-F17FB844DF07}" srcOrd="0" destOrd="0" presId="urn:microsoft.com/office/officeart/2005/8/layout/cycle5"/>
    <dgm:cxn modelId="{A631B45D-8F44-4AE7-9AE4-AA9F6AA7DBA2}" type="presOf" srcId="{43DBB031-0A57-46B6-8C19-9AA7B9645E56}" destId="{D73EDD03-FC08-4081-938B-687B413E74A1}" srcOrd="0" destOrd="0" presId="urn:microsoft.com/office/officeart/2005/8/layout/cycle5"/>
    <dgm:cxn modelId="{7418340D-7380-491B-AF74-39B1DA86B7BD}" type="presOf" srcId="{7728CC4F-83A3-4BBA-9558-4FB7A6515DBA}" destId="{7030157C-25AC-4EDD-8CD8-1C8F6DB5F871}" srcOrd="0" destOrd="0" presId="urn:microsoft.com/office/officeart/2005/8/layout/cycle5"/>
    <dgm:cxn modelId="{E37F3DA6-5A48-403F-A5A8-1164559747E4}" type="presOf" srcId="{1A58D1C4-810D-4CCE-9B9D-D5F9D958A323}" destId="{993FA56C-D315-46E8-86E0-0C0D70801213}" srcOrd="0" destOrd="0" presId="urn:microsoft.com/office/officeart/2005/8/layout/cycle5"/>
    <dgm:cxn modelId="{3C8B59D9-7B3C-49C6-8743-2EB68D745E02}" srcId="{F41232F0-043D-43BA-92C6-F0E06AAA5F8B}" destId="{43A9E961-A858-454F-9392-5EE1546A69BA}" srcOrd="1" destOrd="0" parTransId="{1BBA67F5-FBC8-48FB-905D-9AE6224740EF}" sibTransId="{43DBB031-0A57-46B6-8C19-9AA7B9645E56}"/>
    <dgm:cxn modelId="{9703D513-C4DD-4F2E-8768-4ED325F10377}" srcId="{F41232F0-043D-43BA-92C6-F0E06AAA5F8B}" destId="{7891C70C-0422-4876-A2BC-83697EF0EC36}" srcOrd="2" destOrd="0" parTransId="{D8E3C537-E516-4731-9CBC-5677491AE7D0}" sibTransId="{1A58D1C4-810D-4CCE-9B9D-D5F9D958A323}"/>
    <dgm:cxn modelId="{E7482CB0-3593-4A98-AB23-134F642CC45C}" srcId="{F41232F0-043D-43BA-92C6-F0E06AAA5F8B}" destId="{38A0B700-5B00-4AE8-82E8-B6CADDD7245D}" srcOrd="0" destOrd="0" parTransId="{F01CB636-24CC-4804-86EA-A9B4115C4856}" sibTransId="{F7FD4002-AFDE-4B8C-969D-B7BD4856A199}"/>
    <dgm:cxn modelId="{FE4156AC-2642-4192-AD2E-F1065B56540E}" type="presOf" srcId="{E1A26811-7B2A-4A9F-9A0D-5125D18DE0D2}" destId="{83846B6C-5416-430F-BB39-97B2190754D7}" srcOrd="0" destOrd="0" presId="urn:microsoft.com/office/officeart/2005/8/layout/cycle5"/>
    <dgm:cxn modelId="{4ADA97E6-388A-4DE7-BC56-B237887EB51E}" type="presOf" srcId="{F41232F0-043D-43BA-92C6-F0E06AAA5F8B}" destId="{649988EA-1BCE-49CE-B735-79995725664E}" srcOrd="0" destOrd="0" presId="urn:microsoft.com/office/officeart/2005/8/layout/cycle5"/>
    <dgm:cxn modelId="{7686721F-6BDE-49EC-8230-1795B115DCA3}" type="presOf" srcId="{7891C70C-0422-4876-A2BC-83697EF0EC36}" destId="{AB2C6402-3026-4941-A174-34E6CDBC42BD}" srcOrd="0" destOrd="0" presId="urn:microsoft.com/office/officeart/2005/8/layout/cycle5"/>
    <dgm:cxn modelId="{406D4350-1EBA-4EE2-87EC-B996A5DEDF50}" type="presOf" srcId="{E13CE154-5BC8-4458-BFE7-0851248E044D}" destId="{D42B44C5-A25C-4712-AC5C-1A0B47B87190}" srcOrd="0" destOrd="0" presId="urn:microsoft.com/office/officeart/2005/8/layout/cycle5"/>
    <dgm:cxn modelId="{C5C0E4C8-4FE7-43AE-BBD3-E172770350B4}" type="presParOf" srcId="{649988EA-1BCE-49CE-B735-79995725664E}" destId="{669F2D59-74C1-4E2E-A414-153C7AEC20B5}" srcOrd="0" destOrd="0" presId="urn:microsoft.com/office/officeart/2005/8/layout/cycle5"/>
    <dgm:cxn modelId="{B35821AA-1C7A-4288-B00C-B8760F2E713B}" type="presParOf" srcId="{649988EA-1BCE-49CE-B735-79995725664E}" destId="{23B4EAD7-E7D3-4301-9CC6-73EB2E515879}" srcOrd="1" destOrd="0" presId="urn:microsoft.com/office/officeart/2005/8/layout/cycle5"/>
    <dgm:cxn modelId="{8082CBA2-4AF9-42FB-8387-4529F5904EF4}" type="presParOf" srcId="{649988EA-1BCE-49CE-B735-79995725664E}" destId="{2654422F-1628-4BBB-86B6-F17FB844DF07}" srcOrd="2" destOrd="0" presId="urn:microsoft.com/office/officeart/2005/8/layout/cycle5"/>
    <dgm:cxn modelId="{C4B56180-FE6C-4C56-94EC-7FB2195AB6CD}" type="presParOf" srcId="{649988EA-1BCE-49CE-B735-79995725664E}" destId="{8B9C82E6-07A9-4DE2-8EB6-0F07705EA5FC}" srcOrd="3" destOrd="0" presId="urn:microsoft.com/office/officeart/2005/8/layout/cycle5"/>
    <dgm:cxn modelId="{19489D8C-D16D-410F-8F3C-5B708579814E}" type="presParOf" srcId="{649988EA-1BCE-49CE-B735-79995725664E}" destId="{5FC3AEA8-21CB-40D7-94B7-D52BA0E63F43}" srcOrd="4" destOrd="0" presId="urn:microsoft.com/office/officeart/2005/8/layout/cycle5"/>
    <dgm:cxn modelId="{15EFE8AC-8F7D-4BE7-90CF-73899006694C}" type="presParOf" srcId="{649988EA-1BCE-49CE-B735-79995725664E}" destId="{D73EDD03-FC08-4081-938B-687B413E74A1}" srcOrd="5" destOrd="0" presId="urn:microsoft.com/office/officeart/2005/8/layout/cycle5"/>
    <dgm:cxn modelId="{6D238B53-C072-4F01-AFEA-1BF30559E836}" type="presParOf" srcId="{649988EA-1BCE-49CE-B735-79995725664E}" destId="{AB2C6402-3026-4941-A174-34E6CDBC42BD}" srcOrd="6" destOrd="0" presId="urn:microsoft.com/office/officeart/2005/8/layout/cycle5"/>
    <dgm:cxn modelId="{1E253290-E75E-4EE2-95A4-537A9AE07A39}" type="presParOf" srcId="{649988EA-1BCE-49CE-B735-79995725664E}" destId="{254480BB-3BDC-470F-84A6-872EC368E835}" srcOrd="7" destOrd="0" presId="urn:microsoft.com/office/officeart/2005/8/layout/cycle5"/>
    <dgm:cxn modelId="{7D0ACB99-1D54-4CD4-9451-A0809431B8A7}" type="presParOf" srcId="{649988EA-1BCE-49CE-B735-79995725664E}" destId="{993FA56C-D315-46E8-86E0-0C0D70801213}" srcOrd="8" destOrd="0" presId="urn:microsoft.com/office/officeart/2005/8/layout/cycle5"/>
    <dgm:cxn modelId="{9FCB604A-4D90-45C2-9305-FA777F9241B7}" type="presParOf" srcId="{649988EA-1BCE-49CE-B735-79995725664E}" destId="{83846B6C-5416-430F-BB39-97B2190754D7}" srcOrd="9" destOrd="0" presId="urn:microsoft.com/office/officeart/2005/8/layout/cycle5"/>
    <dgm:cxn modelId="{C4A3833D-7EAE-4C0F-8816-19A59D933B9E}" type="presParOf" srcId="{649988EA-1BCE-49CE-B735-79995725664E}" destId="{5FF79B3A-7317-46C4-BD0A-5B396CDA3994}" srcOrd="10" destOrd="0" presId="urn:microsoft.com/office/officeart/2005/8/layout/cycle5"/>
    <dgm:cxn modelId="{A068E615-7B37-4AEA-935C-BE6BF66F284B}" type="presParOf" srcId="{649988EA-1BCE-49CE-B735-79995725664E}" destId="{7533A715-5309-4959-B2FC-C8C50894A99B}" srcOrd="11" destOrd="0" presId="urn:microsoft.com/office/officeart/2005/8/layout/cycle5"/>
    <dgm:cxn modelId="{F5B60833-1E81-434F-97D9-FDCA52EDAAB9}" type="presParOf" srcId="{649988EA-1BCE-49CE-B735-79995725664E}" destId="{7030157C-25AC-4EDD-8CD8-1C8F6DB5F871}" srcOrd="12" destOrd="0" presId="urn:microsoft.com/office/officeart/2005/8/layout/cycle5"/>
    <dgm:cxn modelId="{CD6A3548-2FB9-4940-A52E-CA2088050541}" type="presParOf" srcId="{649988EA-1BCE-49CE-B735-79995725664E}" destId="{90CD62C2-066F-4D6B-8644-E27AC2252C5E}" srcOrd="13" destOrd="0" presId="urn:microsoft.com/office/officeart/2005/8/layout/cycle5"/>
    <dgm:cxn modelId="{30B5B89F-511F-424B-B2F8-09A2CA26AE17}" type="presParOf" srcId="{649988EA-1BCE-49CE-B735-79995725664E}" destId="{D42B44C5-A25C-4712-AC5C-1A0B47B87190}" srcOrd="14" destOrd="0" presId="urn:microsoft.com/office/officeart/2005/8/layout/cycle5"/>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8" cy="496966"/>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8" cy="496966"/>
          </a:xfrm>
          <a:prstGeom prst="rect">
            <a:avLst/>
          </a:prstGeom>
        </p:spPr>
        <p:txBody>
          <a:bodyPr vert="horz" lIns="91423" tIns="45712" rIns="91423" bIns="45712" rtlCol="0"/>
          <a:lstStyle>
            <a:lvl1pPr algn="r">
              <a:defRPr sz="1200"/>
            </a:lvl1pPr>
          </a:lstStyle>
          <a:p>
            <a:fld id="{5AF53D13-A5D3-4F1B-86FD-236C792D1AAD}" type="datetimeFigureOut">
              <a:rPr kumimoji="1" lang="ja-JP" altLang="en-US" smtClean="0"/>
              <a:t>2021/4/14</a:t>
            </a:fld>
            <a:endParaRPr kumimoji="1" lang="ja-JP" altLang="en-US"/>
          </a:p>
        </p:txBody>
      </p:sp>
      <p:sp>
        <p:nvSpPr>
          <p:cNvPr id="4" name="フッター プレースホルダー 3"/>
          <p:cNvSpPr>
            <a:spLocks noGrp="1"/>
          </p:cNvSpPr>
          <p:nvPr>
            <p:ph type="ftr" sz="quarter" idx="2"/>
          </p:nvPr>
        </p:nvSpPr>
        <p:spPr>
          <a:xfrm>
            <a:off x="1" y="9440648"/>
            <a:ext cx="2949788" cy="496966"/>
          </a:xfrm>
          <a:prstGeom prst="rect">
            <a:avLst/>
          </a:prstGeom>
        </p:spPr>
        <p:txBody>
          <a:bodyPr vert="horz" lIns="91423" tIns="45712" rIns="91423"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8"/>
            <a:ext cx="2949788" cy="496966"/>
          </a:xfrm>
          <a:prstGeom prst="rect">
            <a:avLst/>
          </a:prstGeom>
        </p:spPr>
        <p:txBody>
          <a:bodyPr vert="horz" lIns="91423" tIns="45712" rIns="91423" bIns="45712"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8" cy="496966"/>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8" cy="496966"/>
          </a:xfrm>
          <a:prstGeom prst="rect">
            <a:avLst/>
          </a:prstGeom>
        </p:spPr>
        <p:txBody>
          <a:bodyPr vert="horz" lIns="91423" tIns="45712" rIns="91423" bIns="45712" rtlCol="0"/>
          <a:lstStyle>
            <a:lvl1pPr algn="r">
              <a:defRPr sz="1200"/>
            </a:lvl1pPr>
          </a:lstStyle>
          <a:p>
            <a:fld id="{3986CF7F-823B-47F8-A509-1E475B8EF82B}" type="datetimeFigureOut">
              <a:rPr kumimoji="1" lang="ja-JP" altLang="en-US" smtClean="0"/>
              <a:t>2021/4/14</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3"/>
          </a:xfrm>
          <a:prstGeom prst="rect">
            <a:avLst/>
          </a:prstGeom>
        </p:spPr>
        <p:txBody>
          <a:bodyPr vert="horz" lIns="91423" tIns="45712" rIns="91423"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8" cy="496966"/>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8" cy="496966"/>
          </a:xfrm>
          <a:prstGeom prst="rect">
            <a:avLst/>
          </a:prstGeom>
        </p:spPr>
        <p:txBody>
          <a:bodyPr vert="horz" lIns="91423" tIns="45712" rIns="91423" bIns="45712"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今日は、「消費者市民社会」という</a:t>
            </a:r>
            <a:r>
              <a:rPr lang="ja-JP" altLang="en-US" dirty="0" smtClean="0"/>
              <a:t>こと</a:t>
            </a:r>
            <a:r>
              <a:rPr lang="ja-JP" altLang="en-US" dirty="0"/>
              <a:t>に</a:t>
            </a:r>
            <a:r>
              <a:rPr lang="ja-JP" altLang="en-US" dirty="0" smtClean="0"/>
              <a:t>ついて</a:t>
            </a:r>
            <a:r>
              <a:rPr kumimoji="1" lang="ja-JP" altLang="en-US" dirty="0" smtClean="0"/>
              <a:t>学びます。</a:t>
            </a:r>
          </a:p>
          <a:p>
            <a:endParaRPr kumimoji="1" lang="ja-JP" altLang="en-US" dirty="0" smtClean="0"/>
          </a:p>
          <a:p>
            <a:r>
              <a:rPr kumimoji="1" lang="ja-JP" altLang="en-US" dirty="0" smtClean="0"/>
              <a:t>あまり聞きなれない言葉かと思いますが、</a:t>
            </a:r>
          </a:p>
          <a:p>
            <a:r>
              <a:rPr kumimoji="1" lang="ja-JP" altLang="en-US" dirty="0" smtClean="0"/>
              <a:t>未来につながるものであり、みなさん自身の行動が</a:t>
            </a:r>
          </a:p>
          <a:p>
            <a:r>
              <a:rPr kumimoji="1" lang="ja-JP" altLang="en-US" dirty="0" smtClean="0"/>
              <a:t>とても大事なことですので、しっかり学習していきましょう。</a:t>
            </a:r>
          </a:p>
          <a:p>
            <a:endParaRPr kumimoji="1" lang="ja-JP" altLang="en-US" dirty="0" smtClean="0"/>
          </a:p>
          <a:p>
            <a:endParaRPr lang="ja-JP" altLang="en-US" dirty="0"/>
          </a:p>
        </p:txBody>
      </p:sp>
    </p:spTree>
    <p:extLst>
      <p:ext uri="{BB962C8B-B14F-4D97-AF65-F5344CB8AC3E}">
        <p14:creationId xmlns:p14="http://schemas.microsoft.com/office/powerpoint/2010/main" val="255197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pPr defTabSz="914234">
              <a:defRPr/>
            </a:pPr>
            <a:r>
              <a:rPr lang="ja-JP" altLang="en-US" dirty="0">
                <a:solidFill>
                  <a:prstClr val="black"/>
                </a:solidFill>
              </a:rPr>
              <a:t>まず、「消費者市民社会」という言葉</a:t>
            </a:r>
            <a:r>
              <a:rPr lang="ja-JP" altLang="en-US" dirty="0" smtClean="0">
                <a:solidFill>
                  <a:prstClr val="black"/>
                </a:solidFill>
              </a:rPr>
              <a:t>ですが</a:t>
            </a:r>
            <a:r>
              <a:rPr lang="ja-JP" altLang="en-US" dirty="0" err="1" smtClean="0">
                <a:solidFill>
                  <a:prstClr val="black"/>
                </a:solidFill>
              </a:rPr>
              <a:t>、、</a:t>
            </a:r>
            <a:endParaRPr lang="ja-JP" altLang="en-US" dirty="0">
              <a:solidFill>
                <a:prstClr val="black"/>
              </a:solidFill>
            </a:endParaRPr>
          </a:p>
          <a:p>
            <a:pPr defTabSz="914234">
              <a:defRPr/>
            </a:pPr>
            <a:r>
              <a:rPr lang="ja-JP" altLang="en-US" dirty="0">
                <a:solidFill>
                  <a:prstClr val="black"/>
                </a:solidFill>
              </a:rPr>
              <a:t>この言葉は、</a:t>
            </a:r>
            <a:r>
              <a:rPr lang="en-US" altLang="ja-JP" dirty="0">
                <a:solidFill>
                  <a:prstClr val="black"/>
                </a:solidFill>
              </a:rPr>
              <a:t>『</a:t>
            </a:r>
            <a:r>
              <a:rPr lang="ja-JP" altLang="en-US" dirty="0">
                <a:solidFill>
                  <a:prstClr val="black"/>
                </a:solidFill>
              </a:rPr>
              <a:t>消費者教育推進法」という法律の中に出てきます。</a:t>
            </a:r>
          </a:p>
          <a:p>
            <a:pPr defTabSz="914234">
              <a:defRPr/>
            </a:pPr>
            <a:r>
              <a:rPr lang="ja-JP" altLang="en-US" dirty="0">
                <a:solidFill>
                  <a:prstClr val="black"/>
                </a:solidFill>
              </a:rPr>
              <a:t>そして、その定義は、「消費者が公正かつ持続可能な社会の形成に積極的に参画する社会」となっています。</a:t>
            </a:r>
          </a:p>
          <a:p>
            <a:pPr defTabSz="914234">
              <a:defRPr/>
            </a:pPr>
            <a:endParaRPr lang="ja-JP" altLang="en-US" dirty="0">
              <a:solidFill>
                <a:prstClr val="black"/>
              </a:solidFill>
            </a:endParaRPr>
          </a:p>
          <a:p>
            <a:pPr defTabSz="914234">
              <a:defRPr/>
            </a:pPr>
            <a:r>
              <a:rPr lang="ja-JP" altLang="en-US" dirty="0">
                <a:solidFill>
                  <a:prstClr val="black"/>
                </a:solidFill>
              </a:rPr>
              <a:t>具体的には、</a:t>
            </a:r>
          </a:p>
          <a:p>
            <a:pPr defTabSz="914234">
              <a:defRPr/>
            </a:pPr>
            <a:r>
              <a:rPr lang="ja-JP" altLang="en-US" dirty="0">
                <a:solidFill>
                  <a:prstClr val="black"/>
                </a:solidFill>
              </a:rPr>
              <a:t>「消費者一人一人が、自分だけでなく周りの人々や、将来生まれる人々の状況、内外の社会情勢や地球環境にまで思いをはせて生活し、社会の発展と</a:t>
            </a:r>
          </a:p>
          <a:p>
            <a:pPr defTabSz="914234">
              <a:defRPr/>
            </a:pPr>
            <a:r>
              <a:rPr lang="ja-JP" altLang="en-US" dirty="0">
                <a:solidFill>
                  <a:prstClr val="black"/>
                </a:solidFill>
              </a:rPr>
              <a:t>改善に積極的に参加する社会」となっています。</a:t>
            </a:r>
          </a:p>
          <a:p>
            <a:pPr defTabSz="914234">
              <a:defRPr/>
            </a:pPr>
            <a:endParaRPr lang="ja-JP" altLang="en-US" dirty="0">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dirty="0" smtClean="0"/>
              <a:t>さて、申し出た場合と、申し出ない場合を比べてみると、</a:t>
            </a:r>
          </a:p>
          <a:p>
            <a:r>
              <a:rPr kumimoji="1" lang="ja-JP" altLang="en-US" dirty="0" smtClean="0"/>
              <a:t>「申し出る」ことで、再発防止につながります。</a:t>
            </a:r>
          </a:p>
          <a:p>
            <a:endParaRPr kumimoji="1" lang="ja-JP" altLang="en-US" dirty="0" smtClean="0"/>
          </a:p>
          <a:p>
            <a:r>
              <a:rPr kumimoji="1" lang="ja-JP" altLang="en-US" dirty="0" smtClean="0"/>
              <a:t>そして、「申し出ない」場合は、被害の拡大となります。</a:t>
            </a:r>
          </a:p>
          <a:p>
            <a:endParaRPr kumimoji="1" lang="ja-JP" altLang="en-US" dirty="0"/>
          </a:p>
        </p:txBody>
      </p:sp>
    </p:spTree>
    <p:extLst>
      <p:ext uri="{BB962C8B-B14F-4D97-AF65-F5344CB8AC3E}">
        <p14:creationId xmlns:p14="http://schemas.microsoft.com/office/powerpoint/2010/main" val="74579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lnSpcReduction="10000"/>
          </a:bodyPr>
          <a:lstStyle/>
          <a:p>
            <a:r>
              <a:rPr kumimoji="1" lang="ja-JP" altLang="en-US" dirty="0" smtClean="0"/>
              <a:t>さて、みなさんも、普段買い物として、商品を買うことがあります。</a:t>
            </a:r>
          </a:p>
          <a:p>
            <a:r>
              <a:rPr kumimoji="1" lang="ja-JP" altLang="en-US" dirty="0" smtClean="0"/>
              <a:t>そのことが持つ意味を考えていきましょう。</a:t>
            </a:r>
          </a:p>
          <a:p>
            <a:endParaRPr kumimoji="1" lang="ja-JP" altLang="en-US" dirty="0" smtClean="0"/>
          </a:p>
          <a:p>
            <a:r>
              <a:rPr kumimoji="1" lang="ja-JP" altLang="en-US" dirty="0" smtClean="0"/>
              <a:t>●商品を買うということは、その商品の品質・価格等を検討し選んだ結果と言えます。つまり商品を作った事業者を支持するという意味があります。</a:t>
            </a:r>
          </a:p>
          <a:p>
            <a:r>
              <a:rPr kumimoji="1" lang="ja-JP" altLang="en-US" dirty="0" smtClean="0"/>
              <a:t>■逆に、問題がある商品を買わないということは、その商品を選ばず、その事業者を支持しないことになります。</a:t>
            </a:r>
          </a:p>
          <a:p>
            <a:endParaRPr kumimoji="1" lang="ja-JP" altLang="en-US" dirty="0" smtClean="0"/>
          </a:p>
          <a:p>
            <a:r>
              <a:rPr kumimoji="1" lang="ja-JP" altLang="en-US" dirty="0" smtClean="0"/>
              <a:t>このように、商品を買うことで、その商品を作った事業者を支持することになります。</a:t>
            </a:r>
          </a:p>
          <a:p>
            <a:r>
              <a:rPr kumimoji="1" lang="ja-JP" altLang="en-US" dirty="0" smtClean="0"/>
              <a:t>それは、選挙と同じで、消費者の一票を事業者に投票するのと同じような意味になるのです。</a:t>
            </a:r>
          </a:p>
          <a:p>
            <a:r>
              <a:rPr kumimoji="1" lang="ja-JP" altLang="en-US" dirty="0" smtClean="0"/>
              <a:t>代金を支払うことが、一票を投じたと考えるとわかりやすいでしょうか。</a:t>
            </a:r>
          </a:p>
          <a:p>
            <a:endParaRPr kumimoji="1" lang="ja-JP" altLang="en-US" dirty="0" smtClean="0"/>
          </a:p>
          <a:p>
            <a:r>
              <a:rPr kumimoji="1" lang="ja-JP" altLang="en-US" dirty="0" smtClean="0"/>
              <a:t>問題がある商品は買わないということをすれば、</a:t>
            </a:r>
          </a:p>
          <a:p>
            <a:r>
              <a:rPr kumimoji="1" lang="ja-JP" altLang="en-US" dirty="0" smtClean="0"/>
              <a:t>その事業者は、売れるようにするため、商品の改善を行います。</a:t>
            </a:r>
          </a:p>
          <a:p>
            <a:r>
              <a:rPr kumimoji="1" lang="ja-JP" altLang="en-US" dirty="0" smtClean="0"/>
              <a:t>つまり、これまでは「問題のある商品」を作り、販売しても</a:t>
            </a:r>
            <a:r>
              <a:rPr kumimoji="1" lang="ja-JP" altLang="en-US" dirty="0" err="1" smtClean="0"/>
              <a:t>良し</a:t>
            </a:r>
            <a:r>
              <a:rPr kumimoji="1" lang="ja-JP" altLang="en-US" dirty="0" smtClean="0"/>
              <a:t>としていた事業者の姿勢を</a:t>
            </a:r>
          </a:p>
          <a:p>
            <a:r>
              <a:rPr kumimoji="1" lang="ja-JP" altLang="en-US" dirty="0" smtClean="0"/>
              <a:t>「良い商品」を作り、販売するというように、変えることになります。</a:t>
            </a:r>
          </a:p>
          <a:p>
            <a:endParaRPr kumimoji="1" lang="ja-JP" altLang="en-US" dirty="0" smtClean="0"/>
          </a:p>
          <a:p>
            <a:r>
              <a:rPr kumimoji="1" lang="ja-JP" altLang="en-US" dirty="0" smtClean="0"/>
              <a:t>ここで大事なのは、消費者が</a:t>
            </a:r>
            <a:r>
              <a:rPr kumimoji="1" lang="en-US" altLang="ja-JP" dirty="0" smtClean="0"/>
              <a:t>『</a:t>
            </a:r>
            <a:r>
              <a:rPr kumimoji="1" lang="ja-JP" altLang="en-US" dirty="0" smtClean="0"/>
              <a:t>誰に投票するか</a:t>
            </a:r>
            <a:r>
              <a:rPr kumimoji="1" lang="en-US" altLang="ja-JP" dirty="0" smtClean="0"/>
              <a:t>』</a:t>
            </a:r>
            <a:r>
              <a:rPr kumimoji="1" lang="ja-JP" altLang="en-US" dirty="0" err="1" smtClean="0"/>
              <a:t>、</a:t>
            </a:r>
            <a:r>
              <a:rPr kumimoji="1" lang="ja-JP" altLang="en-US" dirty="0" smtClean="0"/>
              <a:t>つまり、どの商品・事業者を選ぶのかという事です。</a:t>
            </a:r>
          </a:p>
          <a:p>
            <a:r>
              <a:rPr kumimoji="1" lang="ja-JP" altLang="en-US" dirty="0" smtClean="0"/>
              <a:t>つまり、消費者としてのみなさんの行動がポイントとなり、社会の発展と改善につながります。</a:t>
            </a:r>
          </a:p>
          <a:p>
            <a:endParaRPr kumimoji="1" lang="ja-JP" altLang="en-US" dirty="0" smtClean="0"/>
          </a:p>
          <a:p>
            <a:r>
              <a:rPr kumimoji="1" lang="ja-JP" altLang="en-US" dirty="0" smtClean="0"/>
              <a:t>みなさんの消費者の行動が、社会を変えることに繋がります。</a:t>
            </a:r>
          </a:p>
          <a:p>
            <a:endParaRPr kumimoji="1" lang="ja-JP" altLang="en-US" dirty="0" smtClean="0"/>
          </a:p>
          <a:p>
            <a:endParaRPr kumimoji="1" lang="ja-JP" altLang="en-US" dirty="0" smtClean="0"/>
          </a:p>
          <a:p>
            <a:endParaRPr kumimoji="1" lang="ja-JP" altLang="en-US" dirty="0"/>
          </a:p>
        </p:txBody>
      </p:sp>
    </p:spTree>
    <p:extLst>
      <p:ext uri="{BB962C8B-B14F-4D97-AF65-F5344CB8AC3E}">
        <p14:creationId xmlns:p14="http://schemas.microsoft.com/office/powerpoint/2010/main" val="74579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smtClean="0"/>
              <a:t>さて、日々の生活の中では、製品やサービスによる事故が起きることもあります。</a:t>
            </a:r>
          </a:p>
          <a:p>
            <a:r>
              <a:rPr lang="ja-JP" altLang="en-US" dirty="0" smtClean="0"/>
              <a:t>暮らしの安全のためには、いろいろな対策が取られています。</a:t>
            </a:r>
          </a:p>
          <a:p>
            <a:endParaRPr lang="ja-JP" altLang="en-US" dirty="0" smtClean="0"/>
          </a:p>
          <a:p>
            <a:r>
              <a:rPr lang="ja-JP" altLang="en-US" dirty="0" smtClean="0"/>
              <a:t>「製造物責任法」といった消費者を保護するための法律が定められていたり、</a:t>
            </a:r>
          </a:p>
          <a:p>
            <a:r>
              <a:rPr lang="ja-JP" altLang="en-US" dirty="0" smtClean="0"/>
              <a:t>消費者としての権利や責任が国際消費者機構で掲げられています。</a:t>
            </a:r>
          </a:p>
          <a:p>
            <a:endParaRPr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例えば、先ほどの自転車のような事故が起こった場合、どうすればいいのでしょうか。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そもそも、製品による事故が発生した時、何か求めることが出来るのでしょうか。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欠陥により事故が起こり、損害が発生したような場合は、治療費なども含め、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広く損害賠償を求めることが出来ます。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また、製品の事故に関する情報や、リコール情報は、消費者庁のウェブサイトで確認できるようになっています。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事故が起こった場合は、製品としての欠陥ではなかったか、確認しましょう。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ja-JP" altLang="en-US" dirty="0" smtClean="0"/>
          </a:p>
          <a:p>
            <a:endParaRPr lang="ja-JP" altLang="en-US" dirty="0" smtClean="0"/>
          </a:p>
          <a:p>
            <a:endParaRPr lang="ja-JP" altLang="en-US" dirty="0" smtClean="0"/>
          </a:p>
        </p:txBody>
      </p:sp>
    </p:spTree>
    <p:extLst>
      <p:ext uri="{BB962C8B-B14F-4D97-AF65-F5344CB8AC3E}">
        <p14:creationId xmlns:p14="http://schemas.microsoft.com/office/powerpoint/2010/main" val="267118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pPr defTabSz="914234">
              <a:defRPr/>
            </a:pPr>
            <a:r>
              <a:rPr lang="ja-JP" altLang="en-US" dirty="0" smtClean="0">
                <a:solidFill>
                  <a:prstClr val="black"/>
                </a:solidFill>
              </a:rPr>
              <a:t>◆買い物は投票という言葉を思い出しながら、買い物の流れを見ていきましょう。</a:t>
            </a:r>
            <a:endParaRPr lang="en-US" altLang="ja-JP" dirty="0" smtClean="0">
              <a:solidFill>
                <a:prstClr val="black"/>
              </a:solidFill>
            </a:endParaRPr>
          </a:p>
          <a:p>
            <a:pPr defTabSz="914234">
              <a:defRPr/>
            </a:pPr>
            <a:endParaRPr lang="en-US" altLang="ja-JP" dirty="0" smtClean="0">
              <a:solidFill>
                <a:prstClr val="black"/>
              </a:solidFill>
            </a:endParaRPr>
          </a:p>
          <a:p>
            <a:pPr defTabSz="914234">
              <a:defRPr/>
            </a:pPr>
            <a:r>
              <a:rPr lang="ja-JP" altLang="en-US" dirty="0" smtClean="0">
                <a:solidFill>
                  <a:prstClr val="black"/>
                </a:solidFill>
              </a:rPr>
              <a:t>商品を購入する時には、「本当に必要かどうか」考え、「必要だ」と判断したら</a:t>
            </a:r>
          </a:p>
          <a:p>
            <a:pPr defTabSz="914234">
              <a:defRPr/>
            </a:pPr>
            <a:r>
              <a:rPr lang="ja-JP" altLang="en-US" dirty="0">
                <a:solidFill>
                  <a:prstClr val="black"/>
                </a:solidFill>
              </a:rPr>
              <a:t>計画的</a:t>
            </a:r>
            <a:r>
              <a:rPr lang="ja-JP" altLang="en-US" dirty="0" smtClean="0">
                <a:solidFill>
                  <a:prstClr val="black"/>
                </a:solidFill>
              </a:rPr>
              <a:t>に購入することが大切です。</a:t>
            </a:r>
            <a:endParaRPr lang="ja-JP" altLang="en-US" dirty="0">
              <a:solidFill>
                <a:prstClr val="black"/>
              </a:solidFill>
            </a:endParaRPr>
          </a:p>
          <a:p>
            <a:pPr defTabSz="914234">
              <a:defRPr/>
            </a:pPr>
            <a:endParaRPr lang="ja-JP" altLang="en-US" dirty="0">
              <a:solidFill>
                <a:prstClr val="black"/>
              </a:solidFill>
            </a:endParaRPr>
          </a:p>
          <a:p>
            <a:pPr defTabSz="914234">
              <a:defRPr/>
            </a:pPr>
            <a:r>
              <a:rPr lang="ja-JP" altLang="en-US" dirty="0" smtClean="0">
                <a:solidFill>
                  <a:prstClr val="black"/>
                </a:solidFill>
              </a:rPr>
              <a:t>①</a:t>
            </a:r>
            <a:r>
              <a:rPr lang="ja-JP" altLang="en-US" dirty="0">
                <a:solidFill>
                  <a:prstClr val="black"/>
                </a:solidFill>
              </a:rPr>
              <a:t>　まずは、どういった目的で、何が欲しいのかという事です。</a:t>
            </a:r>
          </a:p>
          <a:p>
            <a:pPr defTabSz="914234">
              <a:defRPr/>
            </a:pPr>
            <a:r>
              <a:rPr lang="ja-JP" altLang="en-US" dirty="0" smtClean="0">
                <a:solidFill>
                  <a:prstClr val="black"/>
                </a:solidFill>
              </a:rPr>
              <a:t>　　</a:t>
            </a:r>
            <a:r>
              <a:rPr lang="ja-JP" altLang="en-US" dirty="0">
                <a:solidFill>
                  <a:prstClr val="black"/>
                </a:solidFill>
              </a:rPr>
              <a:t>　欲しいモノに対して、必要なこと、条件等を明確</a:t>
            </a:r>
            <a:r>
              <a:rPr lang="ja-JP" altLang="en-US" dirty="0" smtClean="0">
                <a:solidFill>
                  <a:prstClr val="black"/>
                </a:solidFill>
              </a:rPr>
              <a:t>にします。</a:t>
            </a:r>
          </a:p>
          <a:p>
            <a:pPr defTabSz="914234">
              <a:defRPr/>
            </a:pPr>
            <a:endParaRPr lang="ja-JP" altLang="en-US" dirty="0" smtClean="0">
              <a:solidFill>
                <a:prstClr val="black"/>
              </a:solidFill>
            </a:endParaRPr>
          </a:p>
          <a:p>
            <a:pPr defTabSz="914234">
              <a:defRPr/>
            </a:pPr>
            <a:r>
              <a:rPr lang="ja-JP" altLang="en-US" dirty="0" smtClean="0">
                <a:solidFill>
                  <a:prstClr val="black"/>
                </a:solidFill>
              </a:rPr>
              <a:t>②その上で、買うものについての情報</a:t>
            </a:r>
            <a:r>
              <a:rPr lang="ja-JP" altLang="en-US" dirty="0">
                <a:solidFill>
                  <a:prstClr val="black"/>
                </a:solidFill>
              </a:rPr>
              <a:t>の収集・方法の</a:t>
            </a:r>
            <a:r>
              <a:rPr lang="ja-JP" altLang="en-US" dirty="0" smtClean="0">
                <a:solidFill>
                  <a:prstClr val="black"/>
                </a:solidFill>
              </a:rPr>
              <a:t>検討をします。</a:t>
            </a:r>
            <a:endParaRPr lang="ja-JP" altLang="en-US" dirty="0">
              <a:solidFill>
                <a:prstClr val="black"/>
              </a:solidFill>
            </a:endParaRPr>
          </a:p>
          <a:p>
            <a:pPr defTabSz="914234">
              <a:defRPr/>
            </a:pPr>
            <a:r>
              <a:rPr lang="ja-JP" altLang="en-US" dirty="0" smtClean="0">
                <a:solidFill>
                  <a:prstClr val="black"/>
                </a:solidFill>
              </a:rPr>
              <a:t>Ａ</a:t>
            </a:r>
            <a:r>
              <a:rPr lang="ja-JP" altLang="en-US" dirty="0">
                <a:solidFill>
                  <a:prstClr val="black"/>
                </a:solidFill>
              </a:rPr>
              <a:t>）欲しい物に対する情報の</a:t>
            </a:r>
            <a:r>
              <a:rPr lang="ja-JP" altLang="en-US" dirty="0" smtClean="0">
                <a:solidFill>
                  <a:prstClr val="black"/>
                </a:solidFill>
              </a:rPr>
              <a:t>収集</a:t>
            </a:r>
            <a:r>
              <a:rPr lang="en-US" altLang="ja-JP" dirty="0" smtClean="0">
                <a:solidFill>
                  <a:prstClr val="black"/>
                </a:solidFill>
              </a:rPr>
              <a:t>…</a:t>
            </a:r>
            <a:r>
              <a:rPr lang="ja-JP" altLang="en-US" dirty="0" smtClean="0">
                <a:solidFill>
                  <a:prstClr val="black"/>
                </a:solidFill>
              </a:rPr>
              <a:t>目的</a:t>
            </a:r>
            <a:r>
              <a:rPr lang="ja-JP" altLang="en-US" dirty="0">
                <a:solidFill>
                  <a:prstClr val="black"/>
                </a:solidFill>
              </a:rPr>
              <a:t>や課題・条件に</a:t>
            </a:r>
            <a:r>
              <a:rPr lang="ja-JP" altLang="en-US" dirty="0" smtClean="0">
                <a:solidFill>
                  <a:prstClr val="black"/>
                </a:solidFill>
              </a:rPr>
              <a:t>対する情報の集め方も含む</a:t>
            </a:r>
            <a:r>
              <a:rPr lang="ja-JP" altLang="en-US" dirty="0">
                <a:solidFill>
                  <a:prstClr val="black"/>
                </a:solidFill>
              </a:rPr>
              <a:t>　</a:t>
            </a:r>
          </a:p>
          <a:p>
            <a:pPr defTabSz="914234">
              <a:defRPr/>
            </a:pPr>
            <a:r>
              <a:rPr lang="ja-JP" altLang="en-US" dirty="0" smtClean="0">
                <a:solidFill>
                  <a:prstClr val="black"/>
                </a:solidFill>
              </a:rPr>
              <a:t>Ｂ</a:t>
            </a:r>
            <a:r>
              <a:rPr lang="ja-JP" altLang="en-US" dirty="0">
                <a:solidFill>
                  <a:prstClr val="black"/>
                </a:solidFill>
              </a:rPr>
              <a:t>）集めた情報をどのように判断するのかという基準の</a:t>
            </a:r>
            <a:r>
              <a:rPr lang="ja-JP" altLang="en-US" dirty="0" smtClean="0">
                <a:solidFill>
                  <a:prstClr val="black"/>
                </a:solidFill>
              </a:rPr>
              <a:t>情報</a:t>
            </a:r>
            <a:r>
              <a:rPr lang="en-US" altLang="ja-JP" dirty="0" smtClean="0">
                <a:solidFill>
                  <a:prstClr val="black"/>
                </a:solidFill>
              </a:rPr>
              <a:t>…</a:t>
            </a:r>
            <a:r>
              <a:rPr lang="ja-JP" altLang="en-US" dirty="0" smtClean="0">
                <a:solidFill>
                  <a:prstClr val="black"/>
                </a:solidFill>
              </a:rPr>
              <a:t>「</a:t>
            </a:r>
            <a:r>
              <a:rPr lang="ja-JP" altLang="en-US" dirty="0">
                <a:solidFill>
                  <a:prstClr val="black"/>
                </a:solidFill>
              </a:rPr>
              <a:t>判断基準」が</a:t>
            </a:r>
            <a:r>
              <a:rPr lang="ja-JP" altLang="en-US" dirty="0" smtClean="0">
                <a:solidFill>
                  <a:prstClr val="black"/>
                </a:solidFill>
              </a:rPr>
              <a:t>必要</a:t>
            </a:r>
            <a:endParaRPr lang="ja-JP" altLang="en-US" dirty="0">
              <a:solidFill>
                <a:prstClr val="black"/>
              </a:solidFill>
            </a:endParaRPr>
          </a:p>
          <a:p>
            <a:pPr defTabSz="914234">
              <a:defRPr/>
            </a:pPr>
            <a:endParaRPr lang="ja-JP" altLang="en-US" dirty="0" smtClean="0">
              <a:solidFill>
                <a:prstClr val="black"/>
              </a:solidFill>
            </a:endParaRPr>
          </a:p>
          <a:p>
            <a:pPr defTabSz="914234">
              <a:defRPr/>
            </a:pPr>
            <a:r>
              <a:rPr lang="ja-JP" altLang="en-US" dirty="0" smtClean="0">
                <a:solidFill>
                  <a:prstClr val="black"/>
                </a:solidFill>
              </a:rPr>
              <a:t>③その上で、決定</a:t>
            </a:r>
            <a:endParaRPr lang="ja-JP" altLang="en-US" dirty="0">
              <a:solidFill>
                <a:prstClr val="black"/>
              </a:solidFill>
            </a:endParaRPr>
          </a:p>
          <a:p>
            <a:pPr defTabSz="914234">
              <a:defRPr/>
            </a:pPr>
            <a:r>
              <a:rPr lang="ja-JP" altLang="en-US" dirty="0" smtClean="0">
                <a:solidFill>
                  <a:prstClr val="black"/>
                </a:solidFill>
              </a:rPr>
              <a:t>④そして、実行</a:t>
            </a:r>
            <a:r>
              <a:rPr lang="en-US" altLang="ja-JP" dirty="0" smtClean="0">
                <a:solidFill>
                  <a:prstClr val="black"/>
                </a:solidFill>
              </a:rPr>
              <a:t>(</a:t>
            </a:r>
            <a:r>
              <a:rPr lang="ja-JP" altLang="en-US" dirty="0" smtClean="0">
                <a:solidFill>
                  <a:prstClr val="black"/>
                </a:solidFill>
              </a:rPr>
              <a:t>購入</a:t>
            </a:r>
            <a:r>
              <a:rPr lang="en-US" altLang="ja-JP" dirty="0" smtClean="0">
                <a:solidFill>
                  <a:prstClr val="black"/>
                </a:solidFill>
              </a:rPr>
              <a:t>)</a:t>
            </a:r>
            <a:r>
              <a:rPr lang="ja-JP" altLang="en-US" dirty="0" smtClean="0">
                <a:solidFill>
                  <a:prstClr val="black"/>
                </a:solidFill>
              </a:rPr>
              <a:t>します。</a:t>
            </a:r>
            <a:endParaRPr lang="ja-JP" altLang="en-US" dirty="0">
              <a:solidFill>
                <a:prstClr val="black"/>
              </a:solidFill>
            </a:endParaRPr>
          </a:p>
          <a:p>
            <a:pPr defTabSz="914234">
              <a:defRPr/>
            </a:pPr>
            <a:r>
              <a:rPr lang="ja-JP" altLang="en-US" dirty="0" smtClean="0">
                <a:solidFill>
                  <a:prstClr val="black"/>
                </a:solidFill>
              </a:rPr>
              <a:t>⑤それから評価・反省を行いましょう。</a:t>
            </a:r>
            <a:endParaRPr lang="ja-JP" altLang="en-US" dirty="0">
              <a:solidFill>
                <a:prstClr val="black"/>
              </a:solidFill>
            </a:endParaRPr>
          </a:p>
          <a:p>
            <a:pPr defTabSz="914234">
              <a:defRPr/>
            </a:pPr>
            <a:r>
              <a:rPr lang="ja-JP" altLang="en-US" dirty="0">
                <a:solidFill>
                  <a:prstClr val="black"/>
                </a:solidFill>
              </a:rPr>
              <a:t>　</a:t>
            </a:r>
          </a:p>
        </p:txBody>
      </p:sp>
    </p:spTree>
    <p:extLst>
      <p:ext uri="{BB962C8B-B14F-4D97-AF65-F5344CB8AC3E}">
        <p14:creationId xmlns:p14="http://schemas.microsoft.com/office/powerpoint/2010/main" val="267118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smtClean="0"/>
              <a:t>自分が使いたい、モノ・サービスの購入の時に、その目的に適しているか確認することが重要です。</a:t>
            </a:r>
          </a:p>
          <a:p>
            <a:r>
              <a:rPr kumimoji="1" lang="ja-JP" altLang="en-US" dirty="0" smtClean="0"/>
              <a:t>そのために、モノ・サービスに関する様々な情報を集め、整理すると良いでしょう。</a:t>
            </a:r>
          </a:p>
          <a:p>
            <a:endParaRPr kumimoji="1" lang="ja-JP" altLang="en-US" dirty="0" smtClean="0"/>
          </a:p>
          <a:p>
            <a:r>
              <a:rPr kumimoji="1" lang="ja-JP" altLang="en-US" dirty="0" smtClean="0"/>
              <a:t>集めたい情報としては、「品質」「機能」「価格」「アフターサービス」「環境への配慮」等があります。</a:t>
            </a:r>
          </a:p>
          <a:p>
            <a:r>
              <a:rPr kumimoji="1" lang="ja-JP" altLang="en-US" dirty="0" smtClean="0"/>
              <a:t>他にも、自分が買いたいモノに合わせ、必要な情報を集めると良いでしょう。</a:t>
            </a:r>
          </a:p>
          <a:p>
            <a:endParaRPr kumimoji="1" lang="ja-JP" altLang="en-US" dirty="0" smtClean="0"/>
          </a:p>
          <a:p>
            <a:r>
              <a:rPr kumimoji="1" lang="ja-JP" altLang="en-US" dirty="0" smtClean="0"/>
              <a:t>情報の集め方も様々あります。</a:t>
            </a:r>
          </a:p>
          <a:p>
            <a:r>
              <a:rPr lang="ja-JP" altLang="en-US" dirty="0" smtClean="0"/>
              <a:t>売り手からの情報は、商品</a:t>
            </a:r>
            <a:r>
              <a:rPr lang="ja-JP" altLang="en-US" dirty="0"/>
              <a:t>の</a:t>
            </a:r>
            <a:r>
              <a:rPr lang="ja-JP" altLang="en-US" dirty="0" smtClean="0"/>
              <a:t>良い点だけが</a:t>
            </a:r>
            <a:r>
              <a:rPr lang="ja-JP" altLang="en-US" dirty="0"/>
              <a:t>強</a:t>
            </a:r>
            <a:r>
              <a:rPr lang="ja-JP" altLang="en-US" dirty="0" smtClean="0"/>
              <a:t>調される傾向があるので、複数の情報を比較したり、自分の目で確かめたりすることが大切です。</a:t>
            </a:r>
            <a:endParaRPr kumimoji="1" lang="ja-JP" altLang="en-US" dirty="0" smtClean="0"/>
          </a:p>
          <a:p>
            <a:r>
              <a:rPr kumimoji="1" lang="ja-JP" altLang="en-US" dirty="0" smtClean="0"/>
              <a:t>身近な友達や家族からであったり、テレビのコマーシャル・雑誌や新聞の記事・広告といったものもあります。</a:t>
            </a:r>
          </a:p>
          <a:p>
            <a:r>
              <a:rPr kumimoji="1" lang="ja-JP" altLang="en-US" dirty="0" smtClean="0"/>
              <a:t>お店に行けば、販売員の説明を聞けたり、実際の商品を見てサイズ・質感・表示・マークといった情報も得られます。</a:t>
            </a:r>
          </a:p>
          <a:p>
            <a:r>
              <a:rPr kumimoji="1" lang="ja-JP" altLang="en-US" dirty="0" smtClean="0"/>
              <a:t>パンフレットやカタログを確認したり、インターネットを利用して情報を入手することもできます。</a:t>
            </a:r>
          </a:p>
          <a:p>
            <a:endParaRPr lang="ja-JP" altLang="en-US" dirty="0" smtClean="0"/>
          </a:p>
          <a:p>
            <a:endParaRPr lang="ja-JP" altLang="en-US" dirty="0" smtClean="0"/>
          </a:p>
        </p:txBody>
      </p:sp>
    </p:spTree>
    <p:extLst>
      <p:ext uri="{BB962C8B-B14F-4D97-AF65-F5344CB8AC3E}">
        <p14:creationId xmlns:p14="http://schemas.microsoft.com/office/powerpoint/2010/main" val="267118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2950"/>
            <a:ext cx="4978400" cy="3733800"/>
          </a:xfrm>
        </p:spPr>
      </p:sp>
      <p:sp>
        <p:nvSpPr>
          <p:cNvPr id="3" name="ノート プレースホルダー 2"/>
          <p:cNvSpPr>
            <a:spLocks noGrp="1"/>
          </p:cNvSpPr>
          <p:nvPr>
            <p:ph type="body" idx="1"/>
          </p:nvPr>
        </p:nvSpPr>
        <p:spPr/>
        <p:txBody>
          <a:bodyPr/>
          <a:lstStyle/>
          <a:p>
            <a:r>
              <a:rPr kumimoji="1" lang="ja-JP" altLang="en-US" dirty="0" smtClean="0"/>
              <a:t>では、様々な情報から、判断・選択して③商品を決定し、④購入した後</a:t>
            </a:r>
            <a:r>
              <a:rPr lang="ja-JP" altLang="en-US" dirty="0" smtClean="0"/>
              <a:t>の消</a:t>
            </a:r>
            <a:r>
              <a:rPr kumimoji="1" lang="ja-JP" altLang="en-US" dirty="0" smtClean="0"/>
              <a:t>費者の</a:t>
            </a:r>
          </a:p>
          <a:p>
            <a:r>
              <a:rPr kumimoji="1" lang="ja-JP" altLang="en-US" dirty="0" smtClean="0"/>
              <a:t>行動としては、⑤「評価</a:t>
            </a:r>
            <a:r>
              <a:rPr lang="ja-JP" altLang="en-US" dirty="0" smtClean="0"/>
              <a:t>と反省」が必要</a:t>
            </a:r>
            <a:r>
              <a:rPr kumimoji="1" lang="ja-JP" altLang="en-US" dirty="0" smtClean="0"/>
              <a:t>と考えられます。</a:t>
            </a:r>
          </a:p>
          <a:p>
            <a:endParaRPr kumimoji="1" lang="ja-JP" altLang="en-US" dirty="0" smtClean="0"/>
          </a:p>
          <a:p>
            <a:r>
              <a:rPr lang="en-US" altLang="ja-JP" dirty="0" smtClean="0"/>
              <a:t>【</a:t>
            </a:r>
            <a:r>
              <a:rPr lang="ja-JP" altLang="en-US" dirty="0" smtClean="0"/>
              <a:t>必要性</a:t>
            </a:r>
            <a:r>
              <a:rPr lang="en-US" altLang="ja-JP" dirty="0" smtClean="0"/>
              <a:t>】</a:t>
            </a:r>
            <a:r>
              <a:rPr lang="ja-JP" altLang="en-US" dirty="0" smtClean="0"/>
              <a:t>・本当に必要であったか。</a:t>
            </a:r>
          </a:p>
          <a:p>
            <a:r>
              <a:rPr kumimoji="1" lang="en-US" altLang="ja-JP" dirty="0" smtClean="0"/>
              <a:t>【</a:t>
            </a:r>
            <a:r>
              <a:rPr kumimoji="1" lang="ja-JP" altLang="en-US" dirty="0" smtClean="0"/>
              <a:t>目的</a:t>
            </a:r>
            <a:r>
              <a:rPr kumimoji="1" lang="en-US" altLang="ja-JP" dirty="0" smtClean="0"/>
              <a:t>】</a:t>
            </a:r>
            <a:r>
              <a:rPr lang="ja-JP" altLang="en-US" dirty="0"/>
              <a:t>・自分が欲しいと考えて買ったもので間違いがないでしょうか</a:t>
            </a:r>
            <a:r>
              <a:rPr lang="ja-JP" altLang="en-US" dirty="0" smtClean="0"/>
              <a:t>。色</a:t>
            </a:r>
            <a:r>
              <a:rPr lang="ja-JP" altLang="en-US" dirty="0"/>
              <a:t>やサイズ</a:t>
            </a:r>
            <a:r>
              <a:rPr lang="ja-JP" altLang="en-US" dirty="0" smtClean="0"/>
              <a:t>・</a:t>
            </a:r>
          </a:p>
          <a:p>
            <a:r>
              <a:rPr lang="ja-JP" altLang="en-US" dirty="0"/>
              <a:t>　</a:t>
            </a:r>
            <a:r>
              <a:rPr lang="ja-JP" altLang="en-US" dirty="0" smtClean="0"/>
              <a:t>　　　　形</a:t>
            </a:r>
            <a:r>
              <a:rPr lang="ja-JP" altLang="en-US" dirty="0"/>
              <a:t>が違っていないか確認しましょう。</a:t>
            </a:r>
          </a:p>
          <a:p>
            <a:r>
              <a:rPr kumimoji="1" lang="ja-JP" altLang="en-US" dirty="0" smtClean="0"/>
              <a:t>　　　</a:t>
            </a:r>
            <a:r>
              <a:rPr lang="ja-JP" altLang="en-US" dirty="0"/>
              <a:t>　・購入した数は合っていますか。足りないことはないですか。また</a:t>
            </a:r>
            <a:r>
              <a:rPr lang="ja-JP" altLang="en-US" dirty="0" smtClean="0"/>
              <a:t>、商品と</a:t>
            </a:r>
          </a:p>
          <a:p>
            <a:r>
              <a:rPr lang="ja-JP" altLang="en-US" dirty="0"/>
              <a:t>　</a:t>
            </a:r>
            <a:r>
              <a:rPr lang="ja-JP" altLang="en-US" dirty="0" smtClean="0"/>
              <a:t>　　　　して</a:t>
            </a:r>
            <a:r>
              <a:rPr lang="ja-JP" altLang="en-US" dirty="0"/>
              <a:t>の足りない部品などはなかったでしょうか。</a:t>
            </a:r>
          </a:p>
          <a:p>
            <a:r>
              <a:rPr kumimoji="1" lang="en-US" altLang="ja-JP" dirty="0" smtClean="0"/>
              <a:t>【</a:t>
            </a:r>
            <a:r>
              <a:rPr kumimoji="1" lang="ja-JP" altLang="en-US" dirty="0" smtClean="0"/>
              <a:t>作動</a:t>
            </a:r>
            <a:r>
              <a:rPr kumimoji="1" lang="en-US" altLang="ja-JP" dirty="0" smtClean="0"/>
              <a:t>】</a:t>
            </a:r>
            <a:r>
              <a:rPr kumimoji="1" lang="ja-JP" altLang="en-US" dirty="0" smtClean="0"/>
              <a:t>・基本的な作動はしますか。動かない等の不具合がないか確認しましょう。</a:t>
            </a:r>
          </a:p>
          <a:p>
            <a:r>
              <a:rPr kumimoji="1" lang="en-US" altLang="ja-JP" dirty="0" smtClean="0"/>
              <a:t>【</a:t>
            </a:r>
            <a:r>
              <a:rPr kumimoji="1" lang="ja-JP" altLang="en-US" dirty="0" smtClean="0"/>
              <a:t>使い方</a:t>
            </a:r>
            <a:r>
              <a:rPr kumimoji="1" lang="en-US" altLang="ja-JP" dirty="0" smtClean="0"/>
              <a:t>】</a:t>
            </a:r>
            <a:r>
              <a:rPr kumimoji="1" lang="ja-JP" altLang="en-US" dirty="0" smtClean="0"/>
              <a:t>・</a:t>
            </a:r>
            <a:r>
              <a:rPr lang="ja-JP" altLang="en-US" dirty="0" smtClean="0"/>
              <a:t>取扱説明書を見ましたか。</a:t>
            </a:r>
            <a:endParaRPr lang="en-US" altLang="ja-JP" dirty="0" smtClean="0"/>
          </a:p>
          <a:p>
            <a:r>
              <a:rPr lang="ja-JP" altLang="en-US" dirty="0" smtClean="0"/>
              <a:t>　　　　　　・見た上で、正しい使い方はわかりましたか。</a:t>
            </a:r>
          </a:p>
          <a:p>
            <a:r>
              <a:rPr lang="ja-JP" altLang="en-US" dirty="0" smtClean="0"/>
              <a:t>　　　　　　・その上で、正しく使っていますか。</a:t>
            </a:r>
          </a:p>
          <a:p>
            <a:r>
              <a:rPr lang="en-US" altLang="ja-JP" dirty="0" smtClean="0"/>
              <a:t>【</a:t>
            </a:r>
            <a:r>
              <a:rPr lang="ja-JP" altLang="en-US" dirty="0" smtClean="0"/>
              <a:t>環境</a:t>
            </a:r>
            <a:r>
              <a:rPr lang="en-US" altLang="ja-JP" dirty="0" smtClean="0"/>
              <a:t>】</a:t>
            </a:r>
            <a:r>
              <a:rPr lang="ja-JP" altLang="en-US" dirty="0" smtClean="0"/>
              <a:t>・環境に負荷を与えている商品ではないですか。</a:t>
            </a:r>
          </a:p>
          <a:p>
            <a:endParaRPr lang="ja-JP" altLang="en-US" dirty="0" smtClean="0"/>
          </a:p>
          <a:p>
            <a:r>
              <a:rPr lang="ja-JP" altLang="en-US" dirty="0" smtClean="0"/>
              <a:t>買った後の消費者としての行動も大切です。</a:t>
            </a:r>
          </a:p>
          <a:p>
            <a:endParaRPr lang="en-US" altLang="ja-JP" dirty="0" smtClean="0"/>
          </a:p>
        </p:txBody>
      </p:sp>
    </p:spTree>
    <p:extLst>
      <p:ext uri="{BB962C8B-B14F-4D97-AF65-F5344CB8AC3E}">
        <p14:creationId xmlns:p14="http://schemas.microsoft.com/office/powerpoint/2010/main" val="2671185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2"/>
            <a:ext cx="1771651"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6" y="685842"/>
            <a:ext cx="5162551"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2"/>
            <a:ext cx="6858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12424"/>
            <a:ext cx="78867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9" y="4552676"/>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6"/>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1" y="1828806"/>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6" y="1681853"/>
            <a:ext cx="3867151"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6" y="2507593"/>
            <a:ext cx="386715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73" y="1681852"/>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73" y="2507593"/>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43"/>
            <a:ext cx="294894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1" y="990600"/>
            <a:ext cx="4629151"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7"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00"/>
            <a:ext cx="294894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1" y="990600"/>
            <a:ext cx="4629151"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30937"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0363"/>
            <a:ext cx="1971675" cy="5811839"/>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5" y="360404"/>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3419872" y="6496045"/>
            <a:ext cx="2895600" cy="365125"/>
          </a:xfrm>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4"/>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4" y="1535114"/>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5"/>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9"/>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a:prstGeom prst="rect">
            <a:avLst/>
          </a:prstGeom>
        </p:spPr>
        <p:txBody>
          <a:bodyPr/>
          <a:lstStyle/>
          <a:p>
            <a:endParaRPr lang="en-US" dirty="0">
              <a:solidFill>
                <a:srgbClr val="575F6D"/>
              </a:solidFill>
            </a:endParaRPr>
          </a:p>
        </p:txBody>
      </p:sp>
      <p:sp>
        <p:nvSpPr>
          <p:cNvPr id="17" name="フッター プレースホルダー 16"/>
          <p:cNvSpPr>
            <a:spLocks noGrp="1"/>
          </p:cNvSpPr>
          <p:nvPr>
            <p:ph type="ftr" sz="quarter" idx="11"/>
          </p:nvPr>
        </p:nvSpPr>
        <p:spPr bwMode="auto">
          <a:xfrm rot="5400000">
            <a:off x="7077269" y="4181669"/>
            <a:ext cx="3657600" cy="384048"/>
          </a:xfrm>
          <a:prstGeom prst="rect">
            <a:avLst/>
          </a:prstGeom>
        </p:spPr>
        <p:txBody>
          <a:bodyPr/>
          <a:lstStyle/>
          <a:p>
            <a:r>
              <a:rPr lang="en-US" altLang="ja-JP" dirty="0" smtClean="0">
                <a:solidFill>
                  <a:srgbClr val="575F6D"/>
                </a:solidFill>
              </a:rPr>
              <a:t>©2020</a:t>
            </a:r>
            <a:r>
              <a:rPr lang="ja-JP" altLang="en-US" dirty="0" smtClean="0">
                <a:solidFill>
                  <a:srgbClr val="575F6D"/>
                </a:solidFill>
              </a:rPr>
              <a:t>滋賀県消費生活センター</a:t>
            </a:r>
            <a:endParaRPr lang="en-US" dirty="0">
              <a:solidFill>
                <a:srgbClr val="575F6D"/>
              </a:solidFill>
            </a:endParaRPr>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9" name="スライド番号プレースホルダー 28"/>
          <p:cNvSpPr>
            <a:spLocks noGrp="1"/>
          </p:cNvSpPr>
          <p:nvPr>
            <p:ph type="sldNum" sz="quarter" idx="12"/>
          </p:nvPr>
        </p:nvSpPr>
        <p:spPr bwMode="auto">
          <a:xfrm>
            <a:off x="1325544" y="4928702"/>
            <a:ext cx="609600" cy="517524"/>
          </a:xfrm>
          <a:prstGeom prst="rect">
            <a:avLst/>
          </a:prstGeom>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118409746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a:xfrm rot="5400000">
            <a:off x="7589520" y="1081851"/>
            <a:ext cx="2011680" cy="384048"/>
          </a:xfrm>
          <a:prstGeom prst="rect">
            <a:avLst/>
          </a:prstGeom>
        </p:spPr>
        <p:txBody>
          <a:bodyPr rtlCol="0"/>
          <a:lstStyle/>
          <a:p>
            <a:endParaRPr lang="en-US">
              <a:solidFill>
                <a:srgbClr val="575F6D"/>
              </a:solidFill>
            </a:endParaRPr>
          </a:p>
        </p:txBody>
      </p:sp>
      <p:sp>
        <p:nvSpPr>
          <p:cNvPr id="9" name="スライド番号プレースホルダー 8"/>
          <p:cNvSpPr>
            <a:spLocks noGrp="1"/>
          </p:cNvSpPr>
          <p:nvPr>
            <p:ph type="sldNum" sz="quarter" idx="15"/>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10" name="フッター プレースホルダー 9"/>
          <p:cNvSpPr>
            <a:spLocks noGrp="1"/>
          </p:cNvSpPr>
          <p:nvPr>
            <p:ph type="ftr" sz="quarter" idx="16"/>
          </p:nvPr>
        </p:nvSpPr>
        <p:spPr>
          <a:xfrm>
            <a:off x="5292080" y="6381328"/>
            <a:ext cx="3200400" cy="365760"/>
          </a:xfrm>
          <a:prstGeom prst="rect">
            <a:avLst/>
          </a:prstGeom>
        </p:spPr>
        <p:txBody>
          <a:bodyPr rtlCol="0"/>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2280752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a:prstGeom prst="rect">
            <a:avLst/>
          </a:prstGeom>
        </p:spPr>
        <p:txBody>
          <a:bodyPr/>
          <a:lstStyle/>
          <a:p>
            <a:endParaRPr lang="en-US">
              <a:solidFill>
                <a:srgbClr val="FFF39D"/>
              </a:solidFill>
            </a:endParaRPr>
          </a:p>
        </p:txBody>
      </p:sp>
      <p:sp>
        <p:nvSpPr>
          <p:cNvPr id="5" name="フッター プレースホルダー 4"/>
          <p:cNvSpPr>
            <a:spLocks noGrp="1"/>
          </p:cNvSpPr>
          <p:nvPr>
            <p:ph type="ftr" sz="quarter" idx="11"/>
          </p:nvPr>
        </p:nvSpPr>
        <p:spPr bwMode="auto">
          <a:xfrm rot="5400000">
            <a:off x="7077456" y="4178808"/>
            <a:ext cx="3657600" cy="384048"/>
          </a:xfrm>
          <a:prstGeom prst="rect">
            <a:avLst/>
          </a:prstGeom>
        </p:spPr>
        <p:txBody>
          <a:bodyPr/>
          <a:lstStyle/>
          <a:p>
            <a:r>
              <a:rPr lang="en-US" altLang="ja-JP" smtClean="0">
                <a:solidFill>
                  <a:srgbClr val="FFF39D"/>
                </a:solidFill>
              </a:rPr>
              <a:t>©2020</a:t>
            </a:r>
            <a:r>
              <a:rPr lang="ja-JP" altLang="en-US" smtClean="0">
                <a:solidFill>
                  <a:srgbClr val="FFF39D"/>
                </a:solidFill>
              </a:rPr>
              <a:t>滋賀県消費生活センター</a:t>
            </a:r>
            <a:endParaRPr lang="en-US">
              <a:solidFill>
                <a:srgbClr val="FFF39D"/>
              </a:solidFill>
            </a:endParaRPr>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6" name="スライド番号プレースホルダー 5"/>
          <p:cNvSpPr>
            <a:spLocks noGrp="1"/>
          </p:cNvSpPr>
          <p:nvPr>
            <p:ph type="sldNum" sz="quarter" idx="12"/>
          </p:nvPr>
        </p:nvSpPr>
        <p:spPr bwMode="auto">
          <a:xfrm>
            <a:off x="1340616" y="4928702"/>
            <a:ext cx="609600" cy="517524"/>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305298092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a:xfrm rot="5400000">
            <a:off x="7589520" y="1081851"/>
            <a:ext cx="2011680" cy="384048"/>
          </a:xfrm>
          <a:prstGeom prst="rect">
            <a:avLst/>
          </a:prstGeom>
        </p:spPr>
        <p:txBody>
          <a:bodyPr/>
          <a:lstStyle/>
          <a:p>
            <a:endParaRPr lang="en-US">
              <a:solidFill>
                <a:srgbClr val="575F6D"/>
              </a:solidFill>
            </a:endParaRPr>
          </a:p>
        </p:txBody>
      </p:sp>
      <p:sp>
        <p:nvSpPr>
          <p:cNvPr id="6" name="フッター プレースホルダー 5"/>
          <p:cNvSpPr>
            <a:spLocks noGrp="1"/>
          </p:cNvSpPr>
          <p:nvPr>
            <p:ph type="ftr" sz="quarter" idx="11"/>
          </p:nvPr>
        </p:nvSpPr>
        <p:spPr>
          <a:xfrm>
            <a:off x="5292080" y="6381328"/>
            <a:ext cx="3200400" cy="365760"/>
          </a:xfrm>
          <a:prstGeom prst="rect">
            <a:avLst/>
          </a:prstGeom>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
        <p:nvSpPr>
          <p:cNvPr id="7" name="スライド番号プレースホルダー 6"/>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649674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a:xfrm rot="5400000">
            <a:off x="7589520" y="1081851"/>
            <a:ext cx="2011680" cy="384048"/>
          </a:xfrm>
          <a:prstGeom prst="rect">
            <a:avLst/>
          </a:prstGeom>
        </p:spPr>
        <p:txBody>
          <a:bodyPr/>
          <a:lstStyle/>
          <a:p>
            <a:endParaRPr lang="en-US">
              <a:solidFill>
                <a:srgbClr val="575F6D"/>
              </a:solidFill>
            </a:endParaRPr>
          </a:p>
        </p:txBody>
      </p:sp>
      <p:sp>
        <p:nvSpPr>
          <p:cNvPr id="8" name="フッター プレースホルダー 7"/>
          <p:cNvSpPr>
            <a:spLocks noGrp="1"/>
          </p:cNvSpPr>
          <p:nvPr>
            <p:ph type="ftr" sz="quarter" idx="11"/>
          </p:nvPr>
        </p:nvSpPr>
        <p:spPr>
          <a:xfrm>
            <a:off x="5292080" y="6381328"/>
            <a:ext cx="3200400" cy="365760"/>
          </a:xfrm>
          <a:prstGeom prst="rect">
            <a:avLst/>
          </a:prstGeom>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
        <p:nvSpPr>
          <p:cNvPr id="9" name="スライド番号プレースホルダー 8"/>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extLst>
      <p:ext uri="{BB962C8B-B14F-4D97-AF65-F5344CB8AC3E}">
        <p14:creationId xmlns:p14="http://schemas.microsoft.com/office/powerpoint/2010/main" val="712738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a:xfrm rot="5400000">
            <a:off x="7589520" y="1081851"/>
            <a:ext cx="2011680" cy="384048"/>
          </a:xfrm>
          <a:prstGeom prst="rect">
            <a:avLst/>
          </a:prstGeom>
        </p:spPr>
        <p:txBody>
          <a:bodyPr rtlCol="0"/>
          <a:lstStyle/>
          <a:p>
            <a:endParaRPr lang="en-US">
              <a:solidFill>
                <a:srgbClr val="575F6D"/>
              </a:solidFill>
            </a:endParaRPr>
          </a:p>
        </p:txBody>
      </p:sp>
      <p:sp>
        <p:nvSpPr>
          <p:cNvPr id="7" name="スライド番号プレースホルダー 6"/>
          <p:cNvSpPr>
            <a:spLocks noGrp="1"/>
          </p:cNvSpPr>
          <p:nvPr>
            <p:ph type="sldNum" sz="quarter" idx="11"/>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8" name="フッター プレースホルダー 7"/>
          <p:cNvSpPr>
            <a:spLocks noGrp="1"/>
          </p:cNvSpPr>
          <p:nvPr>
            <p:ph type="ftr" sz="quarter" idx="12"/>
          </p:nvPr>
        </p:nvSpPr>
        <p:spPr>
          <a:xfrm>
            <a:off x="5292080" y="6381328"/>
            <a:ext cx="3200400" cy="365760"/>
          </a:xfrm>
          <a:prstGeom prst="rect">
            <a:avLst/>
          </a:prstGeom>
        </p:spPr>
        <p:txBody>
          <a:bodyPr rtlCol="0"/>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345191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6" y="1600207"/>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6" y="1600207"/>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rot="5400000">
            <a:off x="7589520" y="1081851"/>
            <a:ext cx="2011680" cy="384048"/>
          </a:xfrm>
          <a:prstGeom prst="rect">
            <a:avLst/>
          </a:prstGeom>
        </p:spPr>
        <p:txBody>
          <a:bodyPr/>
          <a:lstStyle/>
          <a:p>
            <a:endParaRPr lang="en-US">
              <a:solidFill>
                <a:srgbClr val="575F6D"/>
              </a:solidFill>
            </a:endParaRPr>
          </a:p>
        </p:txBody>
      </p:sp>
      <p:sp>
        <p:nvSpPr>
          <p:cNvPr id="3" name="フッター プレースホルダー 2"/>
          <p:cNvSpPr>
            <a:spLocks noGrp="1"/>
          </p:cNvSpPr>
          <p:nvPr>
            <p:ph type="ftr" sz="quarter" idx="11"/>
          </p:nvPr>
        </p:nvSpPr>
        <p:spPr>
          <a:xfrm>
            <a:off x="5292080" y="6381328"/>
            <a:ext cx="3200400" cy="365760"/>
          </a:xfrm>
          <a:prstGeom prst="rect">
            <a:avLst/>
          </a:prstGeom>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
        <p:nvSpPr>
          <p:cNvPr id="4" name="スライド番号プレースホルダー 3"/>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890109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 name="タイトル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a:xfrm rot="5400000">
            <a:off x="7589520" y="1081851"/>
            <a:ext cx="2011680" cy="384048"/>
          </a:xfrm>
          <a:prstGeom prst="rect">
            <a:avLst/>
          </a:prstGeom>
        </p:spPr>
        <p:txBody>
          <a:bodyPr rtlCol="0"/>
          <a:lstStyle/>
          <a:p>
            <a:endParaRPr lang="en-US" dirty="0">
              <a:solidFill>
                <a:srgbClr val="575F6D"/>
              </a:solidFill>
            </a:endParaRPr>
          </a:p>
        </p:txBody>
      </p:sp>
      <p:sp>
        <p:nvSpPr>
          <p:cNvPr id="22" name="スライド番号プレースホルダー 21"/>
          <p:cNvSpPr>
            <a:spLocks noGrp="1"/>
          </p:cNvSpPr>
          <p:nvPr>
            <p:ph type="sldNum" sz="quarter" idx="15"/>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23" name="フッター プレースホルダー 22"/>
          <p:cNvSpPr>
            <a:spLocks noGrp="1"/>
          </p:cNvSpPr>
          <p:nvPr>
            <p:ph type="ftr" sz="quarter" idx="16"/>
          </p:nvPr>
        </p:nvSpPr>
        <p:spPr>
          <a:xfrm>
            <a:off x="5292080" y="6381328"/>
            <a:ext cx="3200400" cy="365760"/>
          </a:xfrm>
          <a:prstGeom prst="rect">
            <a:avLst/>
          </a:prstGeom>
        </p:spPr>
        <p:txBody>
          <a:bodyPr rtlCol="0"/>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266759035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7" name="日付プレースホルダー 16"/>
          <p:cNvSpPr>
            <a:spLocks noGrp="1"/>
          </p:cNvSpPr>
          <p:nvPr>
            <p:ph type="dt" sz="half" idx="10"/>
          </p:nvPr>
        </p:nvSpPr>
        <p:spPr>
          <a:xfrm rot="5400000">
            <a:off x="7589520" y="1081851"/>
            <a:ext cx="2011680" cy="384048"/>
          </a:xfrm>
          <a:prstGeom prst="rect">
            <a:avLst/>
          </a:prstGeom>
        </p:spPr>
        <p:txBody>
          <a:bodyPr rtlCol="0"/>
          <a:lstStyle/>
          <a:p>
            <a:endParaRPr lang="en-US">
              <a:solidFill>
                <a:srgbClr val="575F6D"/>
              </a:solidFill>
            </a:endParaRPr>
          </a:p>
        </p:txBody>
      </p:sp>
      <p:sp>
        <p:nvSpPr>
          <p:cNvPr id="18" name="スライド番号プレースホルダー 17"/>
          <p:cNvSpPr>
            <a:spLocks noGrp="1"/>
          </p:cNvSpPr>
          <p:nvPr>
            <p:ph type="sldNum" sz="quarter" idx="11"/>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21" name="フッター プレースホルダー 20"/>
          <p:cNvSpPr>
            <a:spLocks noGrp="1"/>
          </p:cNvSpPr>
          <p:nvPr>
            <p:ph type="ftr" sz="quarter" idx="12"/>
          </p:nvPr>
        </p:nvSpPr>
        <p:spPr>
          <a:xfrm>
            <a:off x="5292080" y="6381328"/>
            <a:ext cx="3200400" cy="365760"/>
          </a:xfrm>
          <a:prstGeom prst="rect">
            <a:avLst/>
          </a:prstGeom>
        </p:spPr>
        <p:txBody>
          <a:bodyPr rtlCol="0"/>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1850643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rot="5400000">
            <a:off x="7589520" y="1081851"/>
            <a:ext cx="2011680" cy="384048"/>
          </a:xfrm>
          <a:prstGeom prst="rect">
            <a:avLst/>
          </a:prstGeom>
        </p:spPr>
        <p:txBody>
          <a:bodyPr/>
          <a:lstStyle/>
          <a:p>
            <a:endParaRPr lang="en-US">
              <a:solidFill>
                <a:srgbClr val="575F6D"/>
              </a:solidFill>
            </a:endParaRPr>
          </a:p>
        </p:txBody>
      </p:sp>
      <p:sp>
        <p:nvSpPr>
          <p:cNvPr id="5" name="フッター プレースホルダー 4"/>
          <p:cNvSpPr>
            <a:spLocks noGrp="1"/>
          </p:cNvSpPr>
          <p:nvPr>
            <p:ph type="ftr" sz="quarter" idx="11"/>
          </p:nvPr>
        </p:nvSpPr>
        <p:spPr>
          <a:xfrm>
            <a:off x="5292080" y="6381328"/>
            <a:ext cx="3200400" cy="365760"/>
          </a:xfrm>
          <a:prstGeom prst="rect">
            <a:avLst/>
          </a:prstGeom>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
        <p:nvSpPr>
          <p:cNvPr id="6" name="スライド番号プレースホルダー 5"/>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3884574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rot="5400000">
            <a:off x="7589520" y="1081851"/>
            <a:ext cx="2011680" cy="384048"/>
          </a:xfrm>
          <a:prstGeom prst="rect">
            <a:avLst/>
          </a:prstGeom>
        </p:spPr>
        <p:txBody>
          <a:bodyPr/>
          <a:lstStyle/>
          <a:p>
            <a:endParaRPr lang="en-US">
              <a:solidFill>
                <a:srgbClr val="575F6D"/>
              </a:solidFill>
            </a:endParaRPr>
          </a:p>
        </p:txBody>
      </p:sp>
      <p:sp>
        <p:nvSpPr>
          <p:cNvPr id="5" name="フッター プレースホルダー 4"/>
          <p:cNvSpPr>
            <a:spLocks noGrp="1"/>
          </p:cNvSpPr>
          <p:nvPr>
            <p:ph type="ftr" sz="quarter" idx="11"/>
          </p:nvPr>
        </p:nvSpPr>
        <p:spPr>
          <a:xfrm>
            <a:off x="5292080" y="6381328"/>
            <a:ext cx="3200400" cy="365760"/>
          </a:xfrm>
          <a:prstGeom prst="rect">
            <a:avLst/>
          </a:prstGeom>
        </p:spPr>
        <p:txBody>
          <a:bodyPr/>
          <a:lstStyle/>
          <a:p>
            <a:r>
              <a:rPr lang="en-US" altLang="ja-JP" smtClean="0">
                <a:solidFill>
                  <a:srgbClr val="575F6D"/>
                </a:solidFill>
              </a:rPr>
              <a:t>©2020</a:t>
            </a:r>
            <a:r>
              <a:rPr lang="ja-JP" altLang="en-US" smtClean="0">
                <a:solidFill>
                  <a:srgbClr val="575F6D"/>
                </a:solidFill>
              </a:rPr>
              <a:t>滋賀県消費生活センター</a:t>
            </a:r>
            <a:endParaRPr lang="en-US">
              <a:solidFill>
                <a:srgbClr val="575F6D"/>
              </a:solidFill>
            </a:endParaRPr>
          </a:p>
        </p:txBody>
      </p:sp>
      <p:sp>
        <p:nvSpPr>
          <p:cNvPr id="6" name="スライド番号プレースホルダー 5"/>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220701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4"/>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49" y="1535114"/>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9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2"/>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7"/>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6"/>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6"/>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6"/>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6" y="365761"/>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6" y="1828806"/>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1" y="6356393"/>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1" y="6356393"/>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3"/>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5"/>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084168" y="656458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5"/>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5" name="フッター プレースホルダ 4"/>
          <p:cNvSpPr>
            <a:spLocks noGrp="1"/>
          </p:cNvSpPr>
          <p:nvPr>
            <p:ph type="ftr" sz="quarter" idx="3"/>
          </p:nvPr>
        </p:nvSpPr>
        <p:spPr>
          <a:xfrm>
            <a:off x="5292080" y="6498698"/>
            <a:ext cx="320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7715103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5736" y="1628800"/>
            <a:ext cx="6172200" cy="1800200"/>
          </a:xfrm>
        </p:spPr>
        <p:txBody>
          <a:bodyPr anchor="t">
            <a:normAutofit/>
          </a:bodyPr>
          <a:lstStyle/>
          <a:p>
            <a:r>
              <a:rPr kumimoji="1" lang="ja-JP" altLang="en-US" sz="4800" dirty="0" smtClean="0">
                <a:solidFill>
                  <a:schemeClr val="accent3"/>
                </a:solidFill>
                <a:latin typeface="HGP創英角ｺﾞｼｯｸUB" pitchFamily="50" charset="-128"/>
                <a:ea typeface="HGP創英角ｺﾞｼｯｸUB" pitchFamily="50" charset="-128"/>
              </a:rPr>
              <a:t>「未来につながる行動」</a:t>
            </a:r>
            <a:br>
              <a:rPr kumimoji="1" lang="ja-JP" altLang="en-US" sz="4800" dirty="0" smtClean="0">
                <a:solidFill>
                  <a:schemeClr val="accent3"/>
                </a:solidFill>
                <a:latin typeface="HGP創英角ｺﾞｼｯｸUB" pitchFamily="50" charset="-128"/>
                <a:ea typeface="HGP創英角ｺﾞｼｯｸUB" pitchFamily="50" charset="-128"/>
              </a:rPr>
            </a:br>
            <a:r>
              <a:rPr lang="ja-JP" altLang="en-US" sz="4800" dirty="0">
                <a:solidFill>
                  <a:schemeClr val="accent3"/>
                </a:solidFill>
                <a:latin typeface="HGP創英角ｺﾞｼｯｸUB" pitchFamily="50" charset="-128"/>
                <a:ea typeface="HGP創英角ｺﾞｼｯｸUB" pitchFamily="50" charset="-128"/>
              </a:rPr>
              <a:t>　</a:t>
            </a:r>
            <a:r>
              <a:rPr lang="ja-JP" altLang="en-US" sz="4800" dirty="0" smtClean="0">
                <a:solidFill>
                  <a:schemeClr val="accent3"/>
                </a:solidFill>
                <a:latin typeface="HGP創英角ｺﾞｼｯｸUB" pitchFamily="50" charset="-128"/>
                <a:ea typeface="HGP創英角ｺﾞｼｯｸUB" pitchFamily="50" charset="-128"/>
              </a:rPr>
              <a:t>　をとろう</a:t>
            </a:r>
            <a:r>
              <a:rPr lang="en-US" altLang="ja-JP" sz="4800" dirty="0" smtClean="0">
                <a:solidFill>
                  <a:schemeClr val="accent3"/>
                </a:solidFill>
                <a:latin typeface="HGP創英角ｺﾞｼｯｸUB" pitchFamily="50" charset="-128"/>
                <a:ea typeface="HGP創英角ｺﾞｼｯｸUB" pitchFamily="50" charset="-128"/>
              </a:rPr>
              <a:t>!</a:t>
            </a:r>
            <a:endParaRPr kumimoji="1" lang="ja-JP" altLang="en-US" sz="4800" dirty="0">
              <a:solidFill>
                <a:schemeClr val="accent3"/>
              </a:solidFill>
              <a:latin typeface="HGP創英角ｺﾞｼｯｸUB" pitchFamily="50" charset="-128"/>
              <a:ea typeface="HGP創英角ｺﾞｼｯｸUB" pitchFamily="50" charset="-128"/>
            </a:endParaRPr>
          </a:p>
        </p:txBody>
      </p:sp>
      <p:sp>
        <p:nvSpPr>
          <p:cNvPr id="4" name="角丸四角形 3"/>
          <p:cNvSpPr/>
          <p:nvPr/>
        </p:nvSpPr>
        <p:spPr>
          <a:xfrm>
            <a:off x="6300192" y="285750"/>
            <a:ext cx="2592288" cy="648072"/>
          </a:xfrm>
          <a:prstGeom prst="roundRect">
            <a:avLst/>
          </a:prstGeom>
          <a:solidFill>
            <a:srgbClr val="A379BB">
              <a:lumMod val="20000"/>
              <a:lumOff val="80000"/>
            </a:srgbClr>
          </a:solidFill>
          <a:ln w="25400" cap="flat" cmpd="sng" algn="ctr">
            <a:solidFill>
              <a:srgbClr val="6699FF">
                <a:shade val="50000"/>
              </a:srgbClr>
            </a:solidFill>
            <a:prstDash val="solid"/>
          </a:ln>
          <a:effectLst/>
        </p:spPr>
        <p:txBody>
          <a:bodyPr rtlCol="0" anchor="ctr"/>
          <a:lstStyle/>
          <a:p>
            <a:pPr algn="ctr" fontAlgn="base">
              <a:spcBef>
                <a:spcPct val="0"/>
              </a:spcBef>
              <a:spcAft>
                <a:spcPct val="0"/>
              </a:spcAft>
              <a:defRPr/>
            </a:pPr>
            <a:r>
              <a:rPr kumimoji="0" lang="ja-JP" altLang="en-US" sz="1600" kern="0" dirty="0" smtClean="0">
                <a:solidFill>
                  <a:srgbClr val="B8CAFF">
                    <a:lumMod val="10000"/>
                  </a:srgbClr>
                </a:solidFill>
                <a:latin typeface="Lucida Sans Unicode"/>
                <a:ea typeface="ＭＳ Ｐゴシック"/>
              </a:rPr>
              <a:t>滋賀県消費生活センター　消費者教育⑥</a:t>
            </a:r>
            <a:endParaRPr kumimoji="0" lang="ja-JP" altLang="en-US" sz="1600" kern="0" dirty="0">
              <a:solidFill>
                <a:srgbClr val="B8CAFF">
                  <a:lumMod val="10000"/>
                </a:srgbClr>
              </a:solidFill>
              <a:latin typeface="Lucida Sans Unicode"/>
              <a:ea typeface="ＭＳ Ｐゴシック"/>
            </a:endParaRPr>
          </a:p>
        </p:txBody>
      </p:sp>
      <p:pic>
        <p:nvPicPr>
          <p:cNvPr id="5" name="Picture 2" descr="G:\キャッフィー\caffy_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6257" y="4151618"/>
            <a:ext cx="1766396" cy="249967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75857" y="3429001"/>
            <a:ext cx="4483599" cy="461665"/>
          </a:xfrm>
          <a:prstGeom prst="rect">
            <a:avLst/>
          </a:prstGeom>
          <a:noFill/>
        </p:spPr>
        <p:txBody>
          <a:bodyPr wrap="square" rtlCol="0">
            <a:spAutoFit/>
          </a:bodyPr>
          <a:lstStyle/>
          <a:p>
            <a:r>
              <a:rPr lang="ja-JP" altLang="en-US" sz="2400" dirty="0" smtClean="0">
                <a:solidFill>
                  <a:prstClr val="black"/>
                </a:solidFill>
                <a:latin typeface="HG丸ｺﾞｼｯｸM-PRO" pitchFamily="50" charset="-128"/>
                <a:ea typeface="HG丸ｺﾞｼｯｸM-PRO" pitchFamily="50" charset="-128"/>
              </a:rPr>
              <a:t>～「消費者市民社会」　とは</a:t>
            </a:r>
            <a:endParaRPr lang="ja-JP" altLang="en-US" sz="2400" dirty="0">
              <a:solidFill>
                <a:prstClr val="black"/>
              </a:solidFill>
              <a:latin typeface="HG丸ｺﾞｼｯｸM-PRO" pitchFamily="50" charset="-128"/>
              <a:ea typeface="HG丸ｺﾞｼｯｸM-PRO" pitchFamily="50" charset="-128"/>
            </a:endParaRPr>
          </a:p>
        </p:txBody>
      </p:sp>
      <p:sp>
        <p:nvSpPr>
          <p:cNvPr id="7" name="円/楕円 6"/>
          <p:cNvSpPr/>
          <p:nvPr/>
        </p:nvSpPr>
        <p:spPr>
          <a:xfrm>
            <a:off x="1979712" y="345207"/>
            <a:ext cx="1440160" cy="529158"/>
          </a:xfrm>
          <a:prstGeom prst="ellipse">
            <a:avLst/>
          </a:prstGeom>
          <a:solidFill>
            <a:srgbClr val="7598D9">
              <a:lumMod val="40000"/>
              <a:lumOff val="60000"/>
            </a:srgbClr>
          </a:solidFill>
          <a:ln w="25400" cap="flat" cmpd="sng" algn="ctr">
            <a:solidFill>
              <a:srgbClr val="7598D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7598D9">
                    <a:lumMod val="50000"/>
                  </a:srgbClr>
                </a:solidFill>
                <a:effectLst/>
                <a:uLnTx/>
                <a:uFillTx/>
                <a:latin typeface="ＭＳ Ｐゴシック" panose="020B0600070205080204" pitchFamily="50" charset="-128"/>
                <a:ea typeface="ＭＳ Ｐゴシック" panose="020B0600070205080204" pitchFamily="50" charset="-128"/>
              </a:rPr>
              <a:t>要約版</a:t>
            </a:r>
            <a:endParaRPr kumimoji="1" lang="ja-JP" altLang="en-US" sz="1800" b="0" i="0" u="none" strike="noStrike" kern="0" cap="none" spc="0" normalizeH="0" baseline="0" noProof="0" dirty="0">
              <a:ln>
                <a:noFill/>
              </a:ln>
              <a:solidFill>
                <a:srgbClr val="7598D9">
                  <a:lumMod val="50000"/>
                </a:srgbClr>
              </a:solidFill>
              <a:effectLst/>
              <a:uLnTx/>
              <a:uFillTx/>
              <a:latin typeface="ＭＳ Ｐゴシック" panose="020B0600070205080204" pitchFamily="50" charset="-128"/>
              <a:ea typeface="ＭＳ Ｐゴシック" panose="020B0600070205080204" pitchFamily="50" charset="-128"/>
            </a:endParaRPr>
          </a:p>
        </p:txBody>
      </p:sp>
      <p:sp>
        <p:nvSpPr>
          <p:cNvPr id="3" name="フッター プレースホルダー 2"/>
          <p:cNvSpPr>
            <a:spLocks noGrp="1"/>
          </p:cNvSpPr>
          <p:nvPr>
            <p:ph type="ftr" sz="quarter" idx="11"/>
          </p:nvPr>
        </p:nvSpPr>
        <p:spPr>
          <a:xfrm>
            <a:off x="5492749" y="6528195"/>
            <a:ext cx="3657600" cy="384048"/>
          </a:xfrm>
        </p:spPr>
        <p:txBody>
          <a:bodyPr/>
          <a:lstStyle/>
          <a:p>
            <a:r>
              <a:rPr lang="en-US" altLang="ja-JP" dirty="0" smtClean="0">
                <a:solidFill>
                  <a:srgbClr val="575F6D"/>
                </a:solidFill>
              </a:rPr>
              <a:t>©2020</a:t>
            </a:r>
            <a:r>
              <a:rPr lang="ja-JP" altLang="en-US" dirty="0" smtClean="0">
                <a:solidFill>
                  <a:srgbClr val="575F6D"/>
                </a:solidFill>
              </a:rPr>
              <a:t>滋賀県消費生活センター</a:t>
            </a:r>
            <a:endParaRPr lang="en-US" dirty="0">
              <a:solidFill>
                <a:srgbClr val="575F6D"/>
              </a:solidFill>
            </a:endParaRPr>
          </a:p>
        </p:txBody>
      </p:sp>
    </p:spTree>
    <p:extLst>
      <p:ext uri="{BB962C8B-B14F-4D97-AF65-F5344CB8AC3E}">
        <p14:creationId xmlns:p14="http://schemas.microsoft.com/office/powerpoint/2010/main" val="952602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1.</a:t>
            </a:r>
            <a:r>
              <a:rPr lang="ja-JP" altLang="en-US" sz="4000" dirty="0" smtClean="0">
                <a:solidFill>
                  <a:prstClr val="black"/>
                </a:solidFill>
                <a:latin typeface="HGPｺﾞｼｯｸE" panose="020B0900000000000000" pitchFamily="50" charset="-128"/>
                <a:ea typeface="HGPｺﾞｼｯｸE" panose="020B0900000000000000" pitchFamily="50" charset="-128"/>
              </a:rPr>
              <a:t>「消費者市民社会」とは</a:t>
            </a:r>
            <a:r>
              <a:rPr lang="en-US" altLang="ja-JP" sz="4000" dirty="0" smtClean="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 name="角丸四角形 1"/>
          <p:cNvSpPr/>
          <p:nvPr/>
        </p:nvSpPr>
        <p:spPr>
          <a:xfrm>
            <a:off x="501295" y="1419618"/>
            <a:ext cx="8064896" cy="2441431"/>
          </a:xfrm>
          <a:prstGeom prst="roundRect">
            <a:avLst/>
          </a:prstGeom>
          <a:solidFill>
            <a:srgbClr val="FDFDA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924919" y="1839595"/>
            <a:ext cx="7308812" cy="1877437"/>
          </a:xfrm>
          <a:prstGeom prst="rect">
            <a:avLst/>
          </a:prstGeom>
          <a:noFill/>
        </p:spPr>
        <p:txBody>
          <a:bodyPr wrap="square" rtlCol="0">
            <a:spAutoFit/>
          </a:bodyPr>
          <a:lstStyle/>
          <a:p>
            <a:r>
              <a:rPr lang="ja-JP" altLang="en-US" sz="3200" dirty="0">
                <a:solidFill>
                  <a:prstClr val="black"/>
                </a:solidFill>
                <a:latin typeface="HGPｺﾞｼｯｸE" pitchFamily="50" charset="-128"/>
                <a:ea typeface="HGPｺﾞｼｯｸE" pitchFamily="50" charset="-128"/>
              </a:rPr>
              <a:t>「</a:t>
            </a:r>
            <a:r>
              <a:rPr lang="ja-JP" altLang="en-US" sz="3200" dirty="0" smtClean="0">
                <a:solidFill>
                  <a:prstClr val="black"/>
                </a:solidFill>
                <a:latin typeface="HGPｺﾞｼｯｸE" pitchFamily="50" charset="-128"/>
                <a:ea typeface="HGPｺﾞｼｯｸE" pitchFamily="50" charset="-128"/>
              </a:rPr>
              <a:t>消費者が、</a:t>
            </a:r>
          </a:p>
          <a:p>
            <a:r>
              <a:rPr lang="ja-JP" altLang="en-US" sz="3200" dirty="0">
                <a:solidFill>
                  <a:prstClr val="black"/>
                </a:solidFill>
                <a:latin typeface="HGPｺﾞｼｯｸE" pitchFamily="50" charset="-128"/>
                <a:ea typeface="HGPｺﾞｼｯｸE" pitchFamily="50" charset="-128"/>
              </a:rPr>
              <a:t>　</a:t>
            </a:r>
            <a:r>
              <a:rPr lang="ja-JP" altLang="en-US" sz="3200" dirty="0" smtClean="0">
                <a:solidFill>
                  <a:prstClr val="black"/>
                </a:solidFill>
                <a:latin typeface="HGPｺﾞｼｯｸE" pitchFamily="50" charset="-128"/>
                <a:ea typeface="HGPｺﾞｼｯｸE" pitchFamily="50" charset="-128"/>
              </a:rPr>
              <a:t>　公正かつ　　　　　　　な社会の形成に</a:t>
            </a:r>
          </a:p>
          <a:p>
            <a:r>
              <a:rPr lang="ja-JP" altLang="en-US" sz="3200" dirty="0">
                <a:solidFill>
                  <a:prstClr val="black"/>
                </a:solidFill>
                <a:latin typeface="HGPｺﾞｼｯｸE" pitchFamily="50" charset="-128"/>
                <a:ea typeface="HGPｺﾞｼｯｸE" pitchFamily="50" charset="-128"/>
              </a:rPr>
              <a:t>　</a:t>
            </a:r>
            <a:r>
              <a:rPr lang="ja-JP" altLang="en-US" sz="3200" dirty="0" smtClean="0">
                <a:solidFill>
                  <a:prstClr val="black"/>
                </a:solidFill>
                <a:latin typeface="HGPｺﾞｼｯｸE" pitchFamily="50" charset="-128"/>
                <a:ea typeface="HGPｺﾞｼｯｸE" pitchFamily="50" charset="-128"/>
              </a:rPr>
              <a:t>　</a:t>
            </a:r>
            <a:r>
              <a:rPr lang="ja-JP" altLang="en-US" sz="3200" dirty="0">
                <a:solidFill>
                  <a:prstClr val="black"/>
                </a:solidFill>
                <a:latin typeface="HGPｺﾞｼｯｸE" pitchFamily="50" charset="-128"/>
                <a:ea typeface="HGPｺﾞｼｯｸE" pitchFamily="50" charset="-128"/>
              </a:rPr>
              <a:t>　</a:t>
            </a:r>
            <a:r>
              <a:rPr lang="ja-JP" altLang="en-US" sz="3200" dirty="0" smtClean="0">
                <a:solidFill>
                  <a:prstClr val="black"/>
                </a:solidFill>
                <a:latin typeface="HGPｺﾞｼｯｸE" pitchFamily="50" charset="-128"/>
                <a:ea typeface="HGPｺﾞｼｯｸE" pitchFamily="50" charset="-128"/>
              </a:rPr>
              <a:t>　　　　　に参画する社会」　</a:t>
            </a:r>
          </a:p>
          <a:p>
            <a:r>
              <a:rPr lang="ja-JP" altLang="en-US" sz="2000" dirty="0">
                <a:solidFill>
                  <a:prstClr val="black"/>
                </a:solidFill>
                <a:latin typeface="HG丸ｺﾞｼｯｸM-PRO" pitchFamily="50" charset="-128"/>
                <a:ea typeface="HG丸ｺﾞｼｯｸM-PRO" pitchFamily="50" charset="-128"/>
              </a:rPr>
              <a:t>　</a:t>
            </a:r>
            <a:r>
              <a:rPr lang="ja-JP" altLang="en-US" sz="2000" dirty="0" smtClean="0">
                <a:solidFill>
                  <a:prstClr val="black"/>
                </a:solidFill>
                <a:latin typeface="HG丸ｺﾞｼｯｸM-PRO" pitchFamily="50" charset="-128"/>
                <a:ea typeface="HG丸ｺﾞｼｯｸM-PRO" pitchFamily="50" charset="-128"/>
              </a:rPr>
              <a:t>　　　　　　　　　　　　　</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消費者教育推進法第</a:t>
            </a:r>
            <a:r>
              <a:rPr lang="en-US" altLang="ja-JP" dirty="0" smtClean="0">
                <a:solidFill>
                  <a:prstClr val="black"/>
                </a:solidFill>
                <a:latin typeface="HG丸ｺﾞｼｯｸM-PRO" pitchFamily="50" charset="-128"/>
                <a:ea typeface="HG丸ｺﾞｼｯｸM-PRO" pitchFamily="50" charset="-128"/>
              </a:rPr>
              <a:t>2</a:t>
            </a:r>
            <a:r>
              <a:rPr lang="ja-JP" altLang="en-US" dirty="0" smtClean="0">
                <a:solidFill>
                  <a:prstClr val="black"/>
                </a:solidFill>
                <a:latin typeface="HG丸ｺﾞｼｯｸM-PRO" pitchFamily="50" charset="-128"/>
                <a:ea typeface="HG丸ｺﾞｼｯｸM-PRO" pitchFamily="50" charset="-128"/>
              </a:rPr>
              <a:t>条第</a:t>
            </a:r>
            <a:r>
              <a:rPr lang="en-US" altLang="ja-JP" dirty="0" smtClean="0">
                <a:solidFill>
                  <a:prstClr val="black"/>
                </a:solidFill>
                <a:latin typeface="HG丸ｺﾞｼｯｸM-PRO" pitchFamily="50" charset="-128"/>
                <a:ea typeface="HG丸ｺﾞｼｯｸM-PRO" pitchFamily="50" charset="-128"/>
              </a:rPr>
              <a:t>2</a:t>
            </a:r>
            <a:r>
              <a:rPr lang="ja-JP" altLang="en-US" dirty="0" smtClean="0">
                <a:solidFill>
                  <a:prstClr val="black"/>
                </a:solidFill>
                <a:latin typeface="HG丸ｺﾞｼｯｸM-PRO" pitchFamily="50" charset="-128"/>
                <a:ea typeface="HG丸ｺﾞｼｯｸM-PRO" pitchFamily="50" charset="-128"/>
              </a:rPr>
              <a:t>項</a:t>
            </a:r>
            <a:r>
              <a:rPr lang="en-US" altLang="ja-JP" dirty="0" smtClean="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sp>
        <p:nvSpPr>
          <p:cNvPr id="16" name="角丸四角形 15"/>
          <p:cNvSpPr/>
          <p:nvPr/>
        </p:nvSpPr>
        <p:spPr>
          <a:xfrm>
            <a:off x="789325" y="1183978"/>
            <a:ext cx="3744416" cy="660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prstClr val="white"/>
                </a:solidFill>
              </a:rPr>
              <a:t>「消費者市民社会」</a:t>
            </a:r>
            <a:endParaRPr lang="ja-JP" altLang="en-US" sz="2800" dirty="0">
              <a:solidFill>
                <a:prstClr val="white"/>
              </a:solidFill>
            </a:endParaRPr>
          </a:p>
        </p:txBody>
      </p:sp>
      <p:pic>
        <p:nvPicPr>
          <p:cNvPr id="10" name="Picture 2" descr="G:\消費生活センター　消費者教育\イラストいろいろ\syourai_sekkei_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16267" y="4345168"/>
            <a:ext cx="1363059" cy="13630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KINGSTON\くらしの一日講座\イラストいろいろ\group_hogosya_kyoushi_seit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9" y="4188472"/>
            <a:ext cx="1977967" cy="1618335"/>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3279" y="3955134"/>
            <a:ext cx="1012912" cy="1071563"/>
          </a:xfrm>
          <a:prstGeom prst="rect">
            <a:avLst/>
          </a:prstGeom>
        </p:spPr>
      </p:pic>
      <p:sp>
        <p:nvSpPr>
          <p:cNvPr id="5" name="テキスト ボックス 4"/>
          <p:cNvSpPr txBox="1"/>
          <p:nvPr/>
        </p:nvSpPr>
        <p:spPr>
          <a:xfrm>
            <a:off x="7553279" y="5039026"/>
            <a:ext cx="1406411" cy="369332"/>
          </a:xfrm>
          <a:prstGeom prst="rect">
            <a:avLst/>
          </a:prstGeom>
          <a:noFill/>
        </p:spPr>
        <p:txBody>
          <a:bodyPr wrap="square" rtlCol="0">
            <a:spAutoFit/>
          </a:bodyPr>
          <a:lstStyle/>
          <a:p>
            <a:r>
              <a:rPr kumimoji="1" lang="ja-JP" altLang="en-US" dirty="0" smtClean="0"/>
              <a:t>地球環境</a:t>
            </a:r>
            <a:endParaRPr kumimoji="1" lang="ja-JP" altLang="en-US" dirty="0"/>
          </a:p>
        </p:txBody>
      </p:sp>
      <p:sp>
        <p:nvSpPr>
          <p:cNvPr id="13" name="テキスト ボックス 12"/>
          <p:cNvSpPr txBox="1"/>
          <p:nvPr/>
        </p:nvSpPr>
        <p:spPr>
          <a:xfrm>
            <a:off x="5225936" y="5253759"/>
            <a:ext cx="1406411" cy="369332"/>
          </a:xfrm>
          <a:prstGeom prst="rect">
            <a:avLst/>
          </a:prstGeom>
          <a:noFill/>
        </p:spPr>
        <p:txBody>
          <a:bodyPr wrap="square" rtlCol="0">
            <a:spAutoFit/>
          </a:bodyPr>
          <a:lstStyle/>
          <a:p>
            <a:r>
              <a:rPr kumimoji="1" lang="ja-JP" altLang="en-US" dirty="0" smtClean="0"/>
              <a:t>社会情勢</a:t>
            </a:r>
            <a:endParaRPr kumimoji="1" lang="ja-JP" altLang="en-US" dirty="0"/>
          </a:p>
        </p:txBody>
      </p:sp>
      <p:sp>
        <p:nvSpPr>
          <p:cNvPr id="14" name="テキスト ボックス 13"/>
          <p:cNvSpPr txBox="1"/>
          <p:nvPr/>
        </p:nvSpPr>
        <p:spPr>
          <a:xfrm>
            <a:off x="2803221" y="6061335"/>
            <a:ext cx="3143025" cy="461665"/>
          </a:xfrm>
          <a:prstGeom prst="rect">
            <a:avLst/>
          </a:prstGeom>
          <a:noFill/>
        </p:spPr>
        <p:txBody>
          <a:bodyPr wrap="square" rtlCol="0">
            <a:spAutoFit/>
          </a:bodyPr>
          <a:lstStyle/>
          <a:p>
            <a:r>
              <a:rPr kumimoji="1" lang="ja-JP" altLang="en-US" sz="2400" dirty="0" smtClean="0">
                <a:latin typeface="HGS創英角ﾎﾟｯﾌﾟ体" pitchFamily="50" charset="-128"/>
                <a:ea typeface="HGS創英角ﾎﾟｯﾌﾟ体" pitchFamily="50" charset="-128"/>
              </a:rPr>
              <a:t>社会の発展と改善</a:t>
            </a:r>
            <a:endParaRPr kumimoji="1" lang="ja-JP" altLang="en-US" sz="2400" dirty="0">
              <a:latin typeface="HGS創英角ﾎﾟｯﾌﾟ体" pitchFamily="50" charset="-128"/>
              <a:ea typeface="HGS創英角ﾎﾟｯﾌﾟ体" pitchFamily="50" charset="-128"/>
            </a:endParaRPr>
          </a:p>
        </p:txBody>
      </p:sp>
      <p:pic>
        <p:nvPicPr>
          <p:cNvPr id="1028" name="Picture 4" descr="F:\消費生活センター　消費者教育\イラストいろいろ\businesswoman5_ureshii.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61277" y="5199325"/>
            <a:ext cx="1299309" cy="1299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石油プラントのイラスト"/>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37684" y="5308917"/>
            <a:ext cx="1122006" cy="9957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労働組合のイラスト（真剣）"/>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25936" y="4232643"/>
            <a:ext cx="1146034" cy="114603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206250" y="2402427"/>
            <a:ext cx="1797798"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547664" y="2881202"/>
            <a:ext cx="1509766"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ッター プレースホルダー 7"/>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47266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1487" y="1"/>
            <a:ext cx="9144000" cy="7223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smtClean="0">
                <a:solidFill>
                  <a:prstClr val="black"/>
                </a:solidFill>
                <a:latin typeface="HGPｺﾞｼｯｸE" panose="020B0900000000000000" pitchFamily="50" charset="-128"/>
                <a:ea typeface="HGPｺﾞｼｯｸE" panose="020B0900000000000000" pitchFamily="50" charset="-128"/>
              </a:rPr>
              <a:t>1-</a:t>
            </a:r>
            <a:r>
              <a:rPr lang="ja-JP" altLang="en-US" sz="3200" dirty="0" smtClean="0">
                <a:solidFill>
                  <a:prstClr val="black"/>
                </a:solidFill>
                <a:latin typeface="HGPｺﾞｼｯｸE" panose="020B0900000000000000" pitchFamily="50" charset="-128"/>
                <a:ea typeface="HGPｺﾞｼｯｸE" panose="020B0900000000000000" pitchFamily="50" charset="-128"/>
              </a:rPr>
              <a:t>②</a:t>
            </a:r>
            <a:r>
              <a:rPr lang="en-US" altLang="ja-JP" sz="3200" dirty="0" smtClean="0">
                <a:solidFill>
                  <a:prstClr val="black"/>
                </a:solidFill>
                <a:latin typeface="HGPｺﾞｼｯｸE" panose="020B0900000000000000" pitchFamily="50" charset="-128"/>
                <a:ea typeface="HGPｺﾞｼｯｸE" panose="020B0900000000000000" pitchFamily="50" charset="-128"/>
              </a:rPr>
              <a:t>.【</a:t>
            </a:r>
            <a:r>
              <a:rPr lang="ja-JP" altLang="en-US" sz="3200" dirty="0" smtClean="0">
                <a:solidFill>
                  <a:prstClr val="black"/>
                </a:solidFill>
                <a:latin typeface="HGPｺﾞｼｯｸE" panose="020B0900000000000000" pitchFamily="50" charset="-128"/>
                <a:ea typeface="HGPｺﾞｼｯｸE" panose="020B0900000000000000" pitchFamily="50" charset="-128"/>
              </a:rPr>
              <a:t>事例</a:t>
            </a:r>
            <a:r>
              <a:rPr lang="en-US" altLang="ja-JP" sz="3200" dirty="0" smtClean="0">
                <a:solidFill>
                  <a:prstClr val="black"/>
                </a:solidFill>
                <a:latin typeface="HGPｺﾞｼｯｸE" panose="020B0900000000000000" pitchFamily="50" charset="-128"/>
                <a:ea typeface="HGPｺﾞｼｯｸE" panose="020B0900000000000000" pitchFamily="50" charset="-128"/>
              </a:rPr>
              <a:t>】</a:t>
            </a:r>
            <a:r>
              <a:rPr lang="ja-JP" altLang="en-US" sz="3200" dirty="0" smtClean="0">
                <a:solidFill>
                  <a:prstClr val="black"/>
                </a:solidFill>
                <a:latin typeface="HGPｺﾞｼｯｸE" panose="020B0900000000000000" pitchFamily="50" charset="-128"/>
                <a:ea typeface="HGPｺﾞｼｯｸE" panose="020B0900000000000000" pitchFamily="50" charset="-128"/>
              </a:rPr>
              <a:t>　自転車が壊れ、事故が発生した場合</a:t>
            </a:r>
            <a:endParaRPr lang="en-US" altLang="ja-JP" sz="3200" dirty="0" smtClean="0">
              <a:solidFill>
                <a:prstClr val="black"/>
              </a:solidFill>
              <a:latin typeface="HGPｺﾞｼｯｸE" panose="020B0900000000000000" pitchFamily="50" charset="-128"/>
              <a:ea typeface="HGPｺﾞｼｯｸE" panose="020B0900000000000000" pitchFamily="50" charset="-128"/>
            </a:endParaRPr>
          </a:p>
        </p:txBody>
      </p:sp>
      <p:grpSp>
        <p:nvGrpSpPr>
          <p:cNvPr id="31" name="グループ化 30"/>
          <p:cNvGrpSpPr/>
          <p:nvPr/>
        </p:nvGrpSpPr>
        <p:grpSpPr>
          <a:xfrm>
            <a:off x="827584" y="843816"/>
            <a:ext cx="3312368" cy="1458793"/>
            <a:chOff x="827584" y="1178119"/>
            <a:chExt cx="3312368" cy="1458793"/>
          </a:xfrm>
        </p:grpSpPr>
        <p:sp>
          <p:nvSpPr>
            <p:cNvPr id="8" name="正方形/長方形 7"/>
            <p:cNvSpPr/>
            <p:nvPr/>
          </p:nvSpPr>
          <p:spPr>
            <a:xfrm>
              <a:off x="827584" y="1183978"/>
              <a:ext cx="3312368" cy="1452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827584" y="1178119"/>
              <a:ext cx="3312368" cy="56967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1475656" y="1202031"/>
              <a:ext cx="2376264" cy="523220"/>
            </a:xfrm>
            <a:prstGeom prst="rect">
              <a:avLst/>
            </a:prstGeom>
            <a:noFill/>
          </p:spPr>
          <p:txBody>
            <a:bodyPr wrap="square" rtlCol="0">
              <a:spAutoFit/>
            </a:bodyPr>
            <a:lstStyle/>
            <a:p>
              <a:r>
                <a:rPr lang="ja-JP" altLang="en-US" sz="1400" dirty="0" smtClean="0">
                  <a:solidFill>
                    <a:prstClr val="black"/>
                  </a:solidFill>
                </a:rPr>
                <a:t>スタート①</a:t>
              </a:r>
            </a:p>
            <a:p>
              <a:r>
                <a:rPr lang="ja-JP" altLang="en-US" sz="1400" dirty="0" smtClean="0">
                  <a:solidFill>
                    <a:prstClr val="black"/>
                  </a:solidFill>
                </a:rPr>
                <a:t>あきらめず、事業者に連絡</a:t>
              </a:r>
              <a:endParaRPr lang="ja-JP" altLang="en-US" sz="1400" dirty="0">
                <a:solidFill>
                  <a:prstClr val="black"/>
                </a:solidFill>
              </a:endParaRPr>
            </a:p>
          </p:txBody>
        </p:sp>
        <p:pic>
          <p:nvPicPr>
            <p:cNvPr id="18" name="Picture 2" descr="F:\消費生活センター　消費者教育\イラストいろいろ\phone_woman3_cr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71850" y="1546687"/>
              <a:ext cx="733538" cy="1018803"/>
            </a:xfrm>
            <a:prstGeom prst="rect">
              <a:avLst/>
            </a:prstGeom>
            <a:noFill/>
            <a:extLst>
              <a:ext uri="{909E8E84-426E-40DD-AFC4-6F175D3DCCD1}">
                <a14:hiddenFill xmlns:a14="http://schemas.microsoft.com/office/drawing/2010/main">
                  <a:solidFill>
                    <a:srgbClr val="FFFFFF"/>
                  </a:solidFill>
                </a14:hiddenFill>
              </a:ext>
            </a:extLst>
          </p:spPr>
        </p:pic>
        <p:sp>
          <p:nvSpPr>
            <p:cNvPr id="19" name="円形吹き出し 18"/>
            <p:cNvSpPr/>
            <p:nvPr/>
          </p:nvSpPr>
          <p:spPr>
            <a:xfrm>
              <a:off x="989602" y="1895435"/>
              <a:ext cx="2124236" cy="576064"/>
            </a:xfrm>
            <a:prstGeom prst="wedgeEllipseCallout">
              <a:avLst>
                <a:gd name="adj1" fmla="val 59110"/>
                <a:gd name="adj2" fmla="val -1812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1" name="テキスト ボックス 20"/>
            <p:cNvSpPr txBox="1"/>
            <p:nvPr/>
          </p:nvSpPr>
          <p:spPr>
            <a:xfrm>
              <a:off x="1187624" y="1952634"/>
              <a:ext cx="1728192" cy="461665"/>
            </a:xfrm>
            <a:prstGeom prst="rect">
              <a:avLst/>
            </a:prstGeom>
            <a:noFill/>
          </p:spPr>
          <p:txBody>
            <a:bodyPr wrap="square" rtlCol="0">
              <a:spAutoFit/>
            </a:bodyPr>
            <a:lstStyle/>
            <a:p>
              <a:r>
                <a:rPr lang="ja-JP" altLang="en-US" sz="1200" dirty="0" smtClean="0">
                  <a:solidFill>
                    <a:prstClr val="black"/>
                  </a:solidFill>
                </a:rPr>
                <a:t>乗ったら突然フレームが壊れたんです</a:t>
              </a:r>
              <a:r>
                <a:rPr lang="en-US" altLang="ja-JP" sz="1200" dirty="0" smtClean="0">
                  <a:solidFill>
                    <a:prstClr val="black"/>
                  </a:solidFill>
                </a:rPr>
                <a:t>!</a:t>
              </a:r>
              <a:endParaRPr lang="ja-JP" altLang="en-US" sz="1200" dirty="0">
                <a:solidFill>
                  <a:prstClr val="black"/>
                </a:solidFill>
              </a:endParaRPr>
            </a:p>
          </p:txBody>
        </p:sp>
      </p:grpSp>
      <p:grpSp>
        <p:nvGrpSpPr>
          <p:cNvPr id="60" name="グループ化 59"/>
          <p:cNvGrpSpPr/>
          <p:nvPr/>
        </p:nvGrpSpPr>
        <p:grpSpPr>
          <a:xfrm>
            <a:off x="5076056" y="880762"/>
            <a:ext cx="3312368" cy="1464036"/>
            <a:chOff x="827584" y="1172876"/>
            <a:chExt cx="3312368" cy="1464036"/>
          </a:xfrm>
        </p:grpSpPr>
        <p:sp>
          <p:nvSpPr>
            <p:cNvPr id="61" name="正方形/長方形 60"/>
            <p:cNvSpPr/>
            <p:nvPr/>
          </p:nvSpPr>
          <p:spPr>
            <a:xfrm>
              <a:off x="827584" y="1183978"/>
              <a:ext cx="3312368" cy="145293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正方形/長方形 61"/>
            <p:cNvSpPr/>
            <p:nvPr/>
          </p:nvSpPr>
          <p:spPr>
            <a:xfrm>
              <a:off x="827584" y="1172876"/>
              <a:ext cx="3312368" cy="56967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テキスト ボックス 62"/>
            <p:cNvSpPr txBox="1"/>
            <p:nvPr/>
          </p:nvSpPr>
          <p:spPr>
            <a:xfrm>
              <a:off x="1475656" y="1202031"/>
              <a:ext cx="2376264" cy="523220"/>
            </a:xfrm>
            <a:prstGeom prst="rect">
              <a:avLst/>
            </a:prstGeom>
            <a:noFill/>
          </p:spPr>
          <p:txBody>
            <a:bodyPr wrap="square" rtlCol="0">
              <a:spAutoFit/>
            </a:bodyPr>
            <a:lstStyle/>
            <a:p>
              <a:r>
                <a:rPr lang="ja-JP" altLang="en-US" sz="1400" dirty="0" smtClean="0">
                  <a:solidFill>
                    <a:prstClr val="black"/>
                  </a:solidFill>
                </a:rPr>
                <a:t>スタート</a:t>
              </a:r>
              <a:r>
                <a:rPr lang="ja-JP" altLang="en-US" sz="1400" dirty="0">
                  <a:solidFill>
                    <a:prstClr val="black"/>
                  </a:solidFill>
                </a:rPr>
                <a:t>②</a:t>
              </a:r>
              <a:endParaRPr lang="ja-JP" altLang="en-US" sz="1400" dirty="0" smtClean="0">
                <a:solidFill>
                  <a:prstClr val="black"/>
                </a:solidFill>
              </a:endParaRPr>
            </a:p>
            <a:p>
              <a:r>
                <a:rPr lang="ja-JP" altLang="en-US" sz="1400" dirty="0" smtClean="0">
                  <a:solidFill>
                    <a:prstClr val="black"/>
                  </a:solidFill>
                </a:rPr>
                <a:t>あきらめる・・・</a:t>
              </a:r>
              <a:endParaRPr lang="ja-JP" altLang="en-US" sz="1400" dirty="0">
                <a:solidFill>
                  <a:prstClr val="black"/>
                </a:solidFill>
              </a:endParaRPr>
            </a:p>
          </p:txBody>
        </p:sp>
        <p:sp>
          <p:nvSpPr>
            <p:cNvPr id="65" name="円形吹き出し 64"/>
            <p:cNvSpPr/>
            <p:nvPr/>
          </p:nvSpPr>
          <p:spPr>
            <a:xfrm>
              <a:off x="989602" y="1895435"/>
              <a:ext cx="2124236" cy="576064"/>
            </a:xfrm>
            <a:prstGeom prst="wedgeEllipseCallout">
              <a:avLst>
                <a:gd name="adj1" fmla="val 59110"/>
                <a:gd name="adj2" fmla="val -181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6" name="テキスト ボックス 65"/>
            <p:cNvSpPr txBox="1"/>
            <p:nvPr/>
          </p:nvSpPr>
          <p:spPr>
            <a:xfrm>
              <a:off x="1187624" y="1952634"/>
              <a:ext cx="1728192" cy="461665"/>
            </a:xfrm>
            <a:prstGeom prst="rect">
              <a:avLst/>
            </a:prstGeom>
            <a:noFill/>
          </p:spPr>
          <p:txBody>
            <a:bodyPr wrap="square" rtlCol="0">
              <a:spAutoFit/>
            </a:bodyPr>
            <a:lstStyle/>
            <a:p>
              <a:r>
                <a:rPr lang="ja-JP" altLang="en-US" sz="1200" dirty="0">
                  <a:solidFill>
                    <a:prstClr val="black"/>
                  </a:solidFill>
                </a:rPr>
                <a:t>私</a:t>
              </a:r>
              <a:r>
                <a:rPr lang="ja-JP" altLang="en-US" sz="1200" dirty="0" smtClean="0">
                  <a:solidFill>
                    <a:prstClr val="black"/>
                  </a:solidFill>
                </a:rPr>
                <a:t>の使い方が</a:t>
              </a:r>
            </a:p>
            <a:p>
              <a:r>
                <a:rPr lang="ja-JP" altLang="en-US" sz="1200" dirty="0">
                  <a:solidFill>
                    <a:prstClr val="black"/>
                  </a:solidFill>
                </a:rPr>
                <a:t>　</a:t>
              </a:r>
              <a:r>
                <a:rPr lang="ja-JP" altLang="en-US" sz="1200" dirty="0" smtClean="0">
                  <a:solidFill>
                    <a:prstClr val="black"/>
                  </a:solidFill>
                </a:rPr>
                <a:t>　　悪かったのかも</a:t>
              </a:r>
              <a:r>
                <a:rPr lang="en-US" altLang="ja-JP" sz="1200" dirty="0" smtClean="0">
                  <a:solidFill>
                    <a:prstClr val="black"/>
                  </a:solidFill>
                </a:rPr>
                <a:t>…</a:t>
              </a:r>
              <a:endParaRPr lang="ja-JP" altLang="en-US" sz="1200" dirty="0">
                <a:solidFill>
                  <a:prstClr val="black"/>
                </a:solidFill>
              </a:endParaRPr>
            </a:p>
          </p:txBody>
        </p:sp>
      </p:grpSp>
      <p:pic>
        <p:nvPicPr>
          <p:cNvPr id="2048" name="Picture 3" descr="F:\消費生活センター　消費者教育\イラストいろいろ\woman04_cr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38395" y="1311298"/>
            <a:ext cx="725239" cy="895357"/>
          </a:xfrm>
          <a:prstGeom prst="rect">
            <a:avLst/>
          </a:prstGeom>
          <a:noFill/>
          <a:extLst>
            <a:ext uri="{909E8E84-426E-40DD-AFC4-6F175D3DCCD1}">
              <a14:hiddenFill xmlns:a14="http://schemas.microsoft.com/office/drawing/2010/main">
                <a:solidFill>
                  <a:srgbClr val="FFFFFF"/>
                </a:solidFill>
              </a14:hiddenFill>
            </a:ext>
          </a:extLst>
        </p:spPr>
      </p:pic>
      <p:sp>
        <p:nvSpPr>
          <p:cNvPr id="93" name="角丸四角形 92"/>
          <p:cNvSpPr/>
          <p:nvPr/>
        </p:nvSpPr>
        <p:spPr>
          <a:xfrm>
            <a:off x="791580" y="6381328"/>
            <a:ext cx="3313808" cy="36524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　</a:t>
            </a:r>
            <a:r>
              <a:rPr lang="ja-JP" altLang="en-US" b="1" dirty="0" smtClean="0">
                <a:solidFill>
                  <a:prstClr val="white"/>
                </a:solidFill>
              </a:rPr>
              <a:t>　　　の防止</a:t>
            </a:r>
            <a:endParaRPr lang="ja-JP" altLang="en-US" b="1" dirty="0">
              <a:solidFill>
                <a:prstClr val="white"/>
              </a:solidFill>
            </a:endParaRPr>
          </a:p>
        </p:txBody>
      </p:sp>
      <p:sp>
        <p:nvSpPr>
          <p:cNvPr id="115" name="正方形/長方形 114"/>
          <p:cNvSpPr/>
          <p:nvPr/>
        </p:nvSpPr>
        <p:spPr>
          <a:xfrm>
            <a:off x="5051265" y="3162237"/>
            <a:ext cx="3312368" cy="145293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6" name="正方形/長方形 115"/>
          <p:cNvSpPr/>
          <p:nvPr/>
        </p:nvSpPr>
        <p:spPr>
          <a:xfrm>
            <a:off x="5048350" y="3150054"/>
            <a:ext cx="3312368" cy="322736"/>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7" name="テキスト ボックス 116"/>
          <p:cNvSpPr txBox="1"/>
          <p:nvPr/>
        </p:nvSpPr>
        <p:spPr>
          <a:xfrm>
            <a:off x="5519317" y="3189971"/>
            <a:ext cx="2376264" cy="307777"/>
          </a:xfrm>
          <a:prstGeom prst="rect">
            <a:avLst/>
          </a:prstGeom>
          <a:noFill/>
        </p:spPr>
        <p:txBody>
          <a:bodyPr wrap="square" rtlCol="0">
            <a:spAutoFit/>
          </a:bodyPr>
          <a:lstStyle/>
          <a:p>
            <a:r>
              <a:rPr lang="ja-JP" altLang="en-US" sz="1400" dirty="0" smtClean="0">
                <a:solidFill>
                  <a:prstClr val="black"/>
                </a:solidFill>
              </a:rPr>
              <a:t>他の人にも被害が続いていく</a:t>
            </a:r>
            <a:endParaRPr lang="ja-JP" altLang="en-US" sz="1400" dirty="0">
              <a:solidFill>
                <a:prstClr val="black"/>
              </a:solidFill>
            </a:endParaRPr>
          </a:p>
        </p:txBody>
      </p:sp>
      <p:sp>
        <p:nvSpPr>
          <p:cNvPr id="118" name="円形吹き出し 117"/>
          <p:cNvSpPr/>
          <p:nvPr/>
        </p:nvSpPr>
        <p:spPr>
          <a:xfrm>
            <a:off x="5213283" y="3591653"/>
            <a:ext cx="1782199" cy="680800"/>
          </a:xfrm>
          <a:prstGeom prst="wedgeEllipseCallout">
            <a:avLst>
              <a:gd name="adj1" fmla="val 59110"/>
              <a:gd name="adj2" fmla="val -181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9" name="テキスト ボックス 118"/>
          <p:cNvSpPr txBox="1"/>
          <p:nvPr/>
        </p:nvSpPr>
        <p:spPr>
          <a:xfrm>
            <a:off x="5445519" y="3701220"/>
            <a:ext cx="1728192" cy="461665"/>
          </a:xfrm>
          <a:prstGeom prst="rect">
            <a:avLst/>
          </a:prstGeom>
          <a:noFill/>
        </p:spPr>
        <p:txBody>
          <a:bodyPr wrap="square" rtlCol="0">
            <a:spAutoFit/>
          </a:bodyPr>
          <a:lstStyle/>
          <a:p>
            <a:r>
              <a:rPr lang="ja-JP" altLang="en-US" sz="1200" dirty="0" smtClean="0">
                <a:solidFill>
                  <a:prstClr val="black"/>
                </a:solidFill>
              </a:rPr>
              <a:t>フレームが壊れて</a:t>
            </a:r>
          </a:p>
          <a:p>
            <a:r>
              <a:rPr lang="ja-JP" altLang="en-US" sz="1200" dirty="0" smtClean="0">
                <a:solidFill>
                  <a:prstClr val="black"/>
                </a:solidFill>
              </a:rPr>
              <a:t>ケガしてしまった</a:t>
            </a:r>
            <a:r>
              <a:rPr lang="en-US" altLang="ja-JP" sz="1200" dirty="0" smtClean="0">
                <a:solidFill>
                  <a:prstClr val="black"/>
                </a:solidFill>
              </a:rPr>
              <a:t>…</a:t>
            </a:r>
            <a:endParaRPr lang="ja-JP" altLang="en-US" sz="1200" dirty="0">
              <a:solidFill>
                <a:prstClr val="black"/>
              </a:solidFill>
            </a:endParaRPr>
          </a:p>
        </p:txBody>
      </p:sp>
      <p:sp>
        <p:nvSpPr>
          <p:cNvPr id="121" name="円形吹き出し 120"/>
          <p:cNvSpPr/>
          <p:nvPr/>
        </p:nvSpPr>
        <p:spPr>
          <a:xfrm>
            <a:off x="5238075" y="5840503"/>
            <a:ext cx="2214245" cy="906071"/>
          </a:xfrm>
          <a:prstGeom prst="wedgeEllipseCallout">
            <a:avLst>
              <a:gd name="adj1" fmla="val 59110"/>
              <a:gd name="adj2" fmla="val -181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2" name="テキスト ボックス 121"/>
          <p:cNvSpPr txBox="1"/>
          <p:nvPr/>
        </p:nvSpPr>
        <p:spPr>
          <a:xfrm>
            <a:off x="5355298" y="5970372"/>
            <a:ext cx="2097023" cy="646331"/>
          </a:xfrm>
          <a:prstGeom prst="rect">
            <a:avLst/>
          </a:prstGeom>
          <a:noFill/>
        </p:spPr>
        <p:txBody>
          <a:bodyPr wrap="square" rtlCol="0">
            <a:spAutoFit/>
          </a:bodyPr>
          <a:lstStyle/>
          <a:p>
            <a:r>
              <a:rPr lang="ja-JP" altLang="en-US" sz="1200" dirty="0">
                <a:solidFill>
                  <a:prstClr val="black"/>
                </a:solidFill>
              </a:rPr>
              <a:t>どう</a:t>
            </a:r>
            <a:r>
              <a:rPr lang="ja-JP" altLang="en-US" sz="1200" dirty="0" smtClean="0">
                <a:solidFill>
                  <a:prstClr val="black"/>
                </a:solidFill>
              </a:rPr>
              <a:t>しよう。困ったな、</a:t>
            </a:r>
            <a:endParaRPr lang="en-US" altLang="ja-JP" sz="1200" dirty="0" smtClean="0">
              <a:solidFill>
                <a:prstClr val="black"/>
              </a:solidFill>
            </a:endParaRPr>
          </a:p>
          <a:p>
            <a:r>
              <a:rPr lang="ja-JP" altLang="en-US" sz="1200" dirty="0" smtClean="0">
                <a:solidFill>
                  <a:prstClr val="black"/>
                </a:solidFill>
              </a:rPr>
              <a:t>と思ったら、消費生活センターへ相談しよう</a:t>
            </a:r>
            <a:r>
              <a:rPr lang="en-US" altLang="ja-JP" sz="1200" dirty="0" smtClean="0">
                <a:solidFill>
                  <a:prstClr val="black"/>
                </a:solidFill>
              </a:rPr>
              <a:t>!</a:t>
            </a:r>
            <a:endParaRPr lang="ja-JP" altLang="en-US" sz="1200" dirty="0">
              <a:solidFill>
                <a:prstClr val="black"/>
              </a:solidFill>
            </a:endParaRPr>
          </a:p>
        </p:txBody>
      </p:sp>
      <p:sp>
        <p:nvSpPr>
          <p:cNvPr id="2065" name="円/楕円 2064"/>
          <p:cNvSpPr/>
          <p:nvPr/>
        </p:nvSpPr>
        <p:spPr>
          <a:xfrm>
            <a:off x="5076056" y="5066070"/>
            <a:ext cx="3456384" cy="5389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困った時は・・・</a:t>
            </a:r>
            <a:endParaRPr lang="ja-JP" altLang="en-US" dirty="0">
              <a:solidFill>
                <a:prstClr val="black"/>
              </a:solidFill>
            </a:endParaRPr>
          </a:p>
        </p:txBody>
      </p:sp>
      <p:sp>
        <p:nvSpPr>
          <p:cNvPr id="2" name="下矢印 1"/>
          <p:cNvSpPr/>
          <p:nvPr/>
        </p:nvSpPr>
        <p:spPr>
          <a:xfrm>
            <a:off x="989603" y="2318169"/>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1" name="下矢印 90"/>
          <p:cNvSpPr/>
          <p:nvPr/>
        </p:nvSpPr>
        <p:spPr>
          <a:xfrm>
            <a:off x="989602" y="4801953"/>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2" name="グループ化 91"/>
          <p:cNvGrpSpPr/>
          <p:nvPr/>
        </p:nvGrpSpPr>
        <p:grpSpPr>
          <a:xfrm>
            <a:off x="251520" y="2435250"/>
            <a:ext cx="1872208" cy="3600076"/>
            <a:chOff x="179512" y="2493220"/>
            <a:chExt cx="1872208" cy="3600076"/>
          </a:xfrm>
        </p:grpSpPr>
        <p:grpSp>
          <p:nvGrpSpPr>
            <p:cNvPr id="99" name="グループ化 98"/>
            <p:cNvGrpSpPr/>
            <p:nvPr/>
          </p:nvGrpSpPr>
          <p:grpSpPr>
            <a:xfrm>
              <a:off x="302013" y="2493220"/>
              <a:ext cx="1633055" cy="807806"/>
              <a:chOff x="827584" y="1173388"/>
              <a:chExt cx="2264113" cy="807806"/>
            </a:xfrm>
          </p:grpSpPr>
          <p:sp>
            <p:nvSpPr>
              <p:cNvPr id="123" name="正方形/長方形 122"/>
              <p:cNvSpPr/>
              <p:nvPr/>
            </p:nvSpPr>
            <p:spPr>
              <a:xfrm>
                <a:off x="827584" y="1183978"/>
                <a:ext cx="2264113" cy="797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827584" y="1173388"/>
                <a:ext cx="2264112" cy="31305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テキスト ボックス 124"/>
              <p:cNvSpPr txBox="1"/>
              <p:nvPr/>
            </p:nvSpPr>
            <p:spPr>
              <a:xfrm>
                <a:off x="863585" y="1186542"/>
                <a:ext cx="2228110" cy="307777"/>
              </a:xfrm>
              <a:prstGeom prst="rect">
                <a:avLst/>
              </a:prstGeom>
              <a:noFill/>
            </p:spPr>
            <p:txBody>
              <a:bodyPr wrap="square" rtlCol="0">
                <a:spAutoFit/>
              </a:bodyPr>
              <a:lstStyle/>
              <a:p>
                <a:r>
                  <a:rPr lang="ja-JP" altLang="en-US" sz="1400" dirty="0" smtClean="0">
                    <a:solidFill>
                      <a:prstClr val="black"/>
                    </a:solidFill>
                  </a:rPr>
                  <a:t>事業者が対応する</a:t>
                </a:r>
                <a:endParaRPr lang="ja-JP" altLang="en-US" sz="1400" dirty="0">
                  <a:solidFill>
                    <a:prstClr val="black"/>
                  </a:solidFill>
                </a:endParaRPr>
              </a:p>
            </p:txBody>
          </p:sp>
          <p:sp>
            <p:nvSpPr>
              <p:cNvPr id="126" name="テキスト ボックス 125"/>
              <p:cNvSpPr txBox="1"/>
              <p:nvPr/>
            </p:nvSpPr>
            <p:spPr>
              <a:xfrm>
                <a:off x="865522" y="1519529"/>
                <a:ext cx="2226175" cy="461665"/>
              </a:xfrm>
              <a:prstGeom prst="rect">
                <a:avLst/>
              </a:prstGeom>
              <a:noFill/>
            </p:spPr>
            <p:txBody>
              <a:bodyPr wrap="square" rtlCol="0">
                <a:spAutoFit/>
              </a:bodyPr>
              <a:lstStyle/>
              <a:p>
                <a:r>
                  <a:rPr lang="ja-JP" altLang="en-US" sz="1200" dirty="0" smtClean="0">
                    <a:solidFill>
                      <a:prstClr val="black"/>
                    </a:solidFill>
                  </a:rPr>
                  <a:t>原因が究明されて、再発防止が図られる</a:t>
                </a:r>
                <a:endParaRPr lang="ja-JP" altLang="en-US" sz="1200" dirty="0">
                  <a:solidFill>
                    <a:prstClr val="black"/>
                  </a:solidFill>
                </a:endParaRPr>
              </a:p>
            </p:txBody>
          </p:sp>
        </p:grpSp>
        <p:sp>
          <p:nvSpPr>
            <p:cNvPr id="100" name="角丸四角形 99"/>
            <p:cNvSpPr/>
            <p:nvPr/>
          </p:nvSpPr>
          <p:spPr>
            <a:xfrm>
              <a:off x="318216" y="3448041"/>
              <a:ext cx="1633054" cy="287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white"/>
                  </a:solidFill>
                </a:rPr>
                <a:t>　　商品の</a:t>
              </a:r>
              <a:endParaRPr lang="ja-JP" altLang="en-US" sz="1400" dirty="0">
                <a:solidFill>
                  <a:prstClr val="white"/>
                </a:solidFill>
              </a:endParaRPr>
            </a:p>
          </p:txBody>
        </p:sp>
        <p:grpSp>
          <p:nvGrpSpPr>
            <p:cNvPr id="101" name="グループ化 100"/>
            <p:cNvGrpSpPr/>
            <p:nvPr/>
          </p:nvGrpSpPr>
          <p:grpSpPr>
            <a:xfrm>
              <a:off x="303970" y="3953131"/>
              <a:ext cx="1641030" cy="1458006"/>
              <a:chOff x="303970" y="3953131"/>
              <a:chExt cx="1641030" cy="1458006"/>
            </a:xfrm>
          </p:grpSpPr>
          <p:sp>
            <p:nvSpPr>
              <p:cNvPr id="103" name="正方形/長方形 102"/>
              <p:cNvSpPr/>
              <p:nvPr/>
            </p:nvSpPr>
            <p:spPr>
              <a:xfrm>
                <a:off x="303970" y="3965698"/>
                <a:ext cx="1633055" cy="14444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正方形/長方形 103"/>
              <p:cNvSpPr/>
              <p:nvPr/>
            </p:nvSpPr>
            <p:spPr>
              <a:xfrm>
                <a:off x="303970" y="3953131"/>
                <a:ext cx="1633054" cy="5672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337912" y="4004437"/>
                <a:ext cx="1607088" cy="523220"/>
              </a:xfrm>
              <a:prstGeom prst="rect">
                <a:avLst/>
              </a:prstGeom>
              <a:noFill/>
            </p:spPr>
            <p:txBody>
              <a:bodyPr wrap="square" rtlCol="0">
                <a:spAutoFit/>
              </a:bodyPr>
              <a:lstStyle/>
              <a:p>
                <a:r>
                  <a:rPr lang="ja-JP" altLang="en-US" sz="1400" dirty="0" smtClean="0">
                    <a:solidFill>
                      <a:prstClr val="black"/>
                    </a:solidFill>
                  </a:rPr>
                  <a:t>よりよい商品が</a:t>
                </a:r>
              </a:p>
              <a:p>
                <a:r>
                  <a:rPr lang="ja-JP" altLang="en-US" sz="1400" dirty="0">
                    <a:solidFill>
                      <a:prstClr val="black"/>
                    </a:solidFill>
                  </a:rPr>
                  <a:t>　</a:t>
                </a:r>
                <a:r>
                  <a:rPr lang="ja-JP" altLang="en-US" sz="1400" dirty="0" smtClean="0">
                    <a:solidFill>
                      <a:prstClr val="black"/>
                    </a:solidFill>
                  </a:rPr>
                  <a:t>　　　生まれる</a:t>
                </a:r>
                <a:endParaRPr lang="ja-JP" altLang="en-US" sz="1400" dirty="0">
                  <a:solidFill>
                    <a:prstClr val="black"/>
                  </a:solidFill>
                </a:endParaRPr>
              </a:p>
            </p:txBody>
          </p:sp>
          <p:sp>
            <p:nvSpPr>
              <p:cNvPr id="106" name="テキスト ボックス 105"/>
              <p:cNvSpPr txBox="1"/>
              <p:nvPr/>
            </p:nvSpPr>
            <p:spPr>
              <a:xfrm>
                <a:off x="1082053" y="4580830"/>
                <a:ext cx="787205" cy="415499"/>
              </a:xfrm>
              <a:prstGeom prst="rect">
                <a:avLst/>
              </a:prstGeom>
              <a:noFill/>
            </p:spPr>
            <p:txBody>
              <a:bodyPr wrap="square" rtlCol="0">
                <a:spAutoFit/>
              </a:bodyPr>
              <a:lstStyle/>
              <a:p>
                <a:r>
                  <a:rPr lang="ja-JP" altLang="en-US" sz="1000" dirty="0" smtClean="0">
                    <a:solidFill>
                      <a:prstClr val="black"/>
                    </a:solidFill>
                  </a:rPr>
                  <a:t>安全点検</a:t>
                </a:r>
              </a:p>
              <a:p>
                <a:r>
                  <a:rPr lang="ja-JP" altLang="en-US" sz="1000" dirty="0" smtClean="0">
                    <a:solidFill>
                      <a:prstClr val="black"/>
                    </a:solidFill>
                  </a:rPr>
                  <a:t>確認済</a:t>
                </a:r>
                <a:endParaRPr lang="ja-JP" altLang="en-US" sz="1000" dirty="0">
                  <a:solidFill>
                    <a:prstClr val="black"/>
                  </a:solidFill>
                </a:endParaRPr>
              </a:p>
            </p:txBody>
          </p:sp>
          <p:pic>
            <p:nvPicPr>
              <p:cNvPr id="111" name="Picture 4" descr="F:\消費生活センター　消費者教育\イラストいろいろ\bicycle_re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775" y="4721004"/>
                <a:ext cx="883108" cy="690133"/>
              </a:xfrm>
              <a:prstGeom prst="rect">
                <a:avLst/>
              </a:prstGeom>
              <a:noFill/>
              <a:extLst>
                <a:ext uri="{909E8E84-426E-40DD-AFC4-6F175D3DCCD1}">
                  <a14:hiddenFill xmlns:a14="http://schemas.microsoft.com/office/drawing/2010/main">
                    <a:solidFill>
                      <a:srgbClr val="FFFFFF"/>
                    </a:solidFill>
                  </a14:hiddenFill>
                </a:ext>
              </a:extLst>
            </p:spPr>
          </p:pic>
          <p:sp>
            <p:nvSpPr>
              <p:cNvPr id="114" name="星 4 113"/>
              <p:cNvSpPr/>
              <p:nvPr/>
            </p:nvSpPr>
            <p:spPr>
              <a:xfrm>
                <a:off x="356891" y="4594953"/>
                <a:ext cx="216024" cy="252101"/>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星 4 119"/>
              <p:cNvSpPr/>
              <p:nvPr/>
            </p:nvSpPr>
            <p:spPr>
              <a:xfrm>
                <a:off x="810707" y="4654833"/>
                <a:ext cx="216024" cy="252101"/>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2" name="角丸四角形 101"/>
            <p:cNvSpPr/>
            <p:nvPr/>
          </p:nvSpPr>
          <p:spPr>
            <a:xfrm>
              <a:off x="179512" y="5589240"/>
              <a:ext cx="187220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消費者の声が商品</a:t>
              </a:r>
            </a:p>
            <a:p>
              <a:pPr algn="ctr"/>
              <a:r>
                <a:rPr lang="ja-JP" altLang="en-US" sz="1400" dirty="0" smtClean="0">
                  <a:solidFill>
                    <a:prstClr val="white"/>
                  </a:solidFill>
                </a:rPr>
                <a:t>開発に活かされる</a:t>
              </a:r>
              <a:endParaRPr lang="ja-JP" altLang="en-US" sz="1400" dirty="0">
                <a:solidFill>
                  <a:prstClr val="white"/>
                </a:solidFill>
              </a:endParaRPr>
            </a:p>
          </p:txBody>
        </p:sp>
      </p:grpSp>
      <p:sp>
        <p:nvSpPr>
          <p:cNvPr id="127" name="下矢印 126"/>
          <p:cNvSpPr/>
          <p:nvPr/>
        </p:nvSpPr>
        <p:spPr>
          <a:xfrm>
            <a:off x="3326283" y="2327657"/>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8" name="下矢印 127"/>
          <p:cNvSpPr/>
          <p:nvPr/>
        </p:nvSpPr>
        <p:spPr>
          <a:xfrm>
            <a:off x="3306902" y="4801953"/>
            <a:ext cx="91135" cy="154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45" name="グループ化 144"/>
          <p:cNvGrpSpPr/>
          <p:nvPr/>
        </p:nvGrpSpPr>
        <p:grpSpPr>
          <a:xfrm>
            <a:off x="2241910" y="2484890"/>
            <a:ext cx="2034039" cy="3584244"/>
            <a:chOff x="2267744" y="2524806"/>
            <a:chExt cx="2034038" cy="3584244"/>
          </a:xfrm>
        </p:grpSpPr>
        <p:sp>
          <p:nvSpPr>
            <p:cNvPr id="146" name="角丸四角形 145"/>
            <p:cNvSpPr/>
            <p:nvPr/>
          </p:nvSpPr>
          <p:spPr>
            <a:xfrm>
              <a:off x="2267744" y="5604994"/>
              <a:ext cx="187220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white"/>
                  </a:solidFill>
                </a:rPr>
                <a:t>消費者へ</a:t>
              </a:r>
              <a:endParaRPr lang="ja-JP" altLang="en-US" sz="1400" dirty="0">
                <a:solidFill>
                  <a:prstClr val="white"/>
                </a:solidFill>
              </a:endParaRPr>
            </a:p>
          </p:txBody>
        </p:sp>
        <p:grpSp>
          <p:nvGrpSpPr>
            <p:cNvPr id="147" name="グループ化 146"/>
            <p:cNvGrpSpPr/>
            <p:nvPr/>
          </p:nvGrpSpPr>
          <p:grpSpPr>
            <a:xfrm>
              <a:off x="2335759" y="3961763"/>
              <a:ext cx="1946302" cy="1448379"/>
              <a:chOff x="252409" y="3961763"/>
              <a:chExt cx="1946302" cy="1448379"/>
            </a:xfrm>
          </p:grpSpPr>
          <p:sp>
            <p:nvSpPr>
              <p:cNvPr id="158" name="正方形/長方形 157"/>
              <p:cNvSpPr/>
              <p:nvPr/>
            </p:nvSpPr>
            <p:spPr>
              <a:xfrm>
                <a:off x="252409" y="3965698"/>
                <a:ext cx="1795464" cy="14444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9" name="正方形/長方形 158"/>
              <p:cNvSpPr/>
              <p:nvPr/>
            </p:nvSpPr>
            <p:spPr>
              <a:xfrm>
                <a:off x="261079" y="3961763"/>
                <a:ext cx="1778123" cy="5672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0" name="テキスト ボックス 159"/>
              <p:cNvSpPr txBox="1"/>
              <p:nvPr/>
            </p:nvSpPr>
            <p:spPr>
              <a:xfrm>
                <a:off x="329936" y="3998408"/>
                <a:ext cx="1868775" cy="523220"/>
              </a:xfrm>
              <a:prstGeom prst="rect">
                <a:avLst/>
              </a:prstGeom>
              <a:noFill/>
            </p:spPr>
            <p:txBody>
              <a:bodyPr wrap="square" rtlCol="0">
                <a:spAutoFit/>
              </a:bodyPr>
              <a:lstStyle/>
              <a:p>
                <a:r>
                  <a:rPr lang="ja-JP" altLang="en-US" sz="1400" dirty="0">
                    <a:solidFill>
                      <a:prstClr val="black"/>
                    </a:solidFill>
                  </a:rPr>
                  <a:t>消費</a:t>
                </a:r>
                <a:r>
                  <a:rPr lang="ja-JP" altLang="en-US" sz="1400" dirty="0" smtClean="0">
                    <a:solidFill>
                      <a:prstClr val="black"/>
                    </a:solidFill>
                  </a:rPr>
                  <a:t>生活センターへ</a:t>
                </a:r>
              </a:p>
              <a:p>
                <a:r>
                  <a:rPr lang="ja-JP" altLang="en-US" sz="1400" dirty="0">
                    <a:solidFill>
                      <a:prstClr val="black"/>
                    </a:solidFill>
                  </a:rPr>
                  <a:t>　</a:t>
                </a:r>
                <a:r>
                  <a:rPr lang="ja-JP" altLang="en-US" sz="1400" dirty="0" smtClean="0">
                    <a:solidFill>
                      <a:prstClr val="black"/>
                    </a:solidFill>
                  </a:rPr>
                  <a:t>　　　相談</a:t>
                </a:r>
                <a:endParaRPr lang="ja-JP" altLang="en-US" sz="1400" dirty="0">
                  <a:solidFill>
                    <a:prstClr val="black"/>
                  </a:solidFill>
                </a:endParaRPr>
              </a:p>
            </p:txBody>
          </p:sp>
        </p:grpSp>
        <p:pic>
          <p:nvPicPr>
            <p:cNvPr id="148" name="Picture 5" descr="F:\消費生活センター　消費者教育\イラストいろいろ\kaisya_soudan_woman_man_smil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10074" y="4719782"/>
              <a:ext cx="584225" cy="614974"/>
            </a:xfrm>
            <a:prstGeom prst="rect">
              <a:avLst/>
            </a:prstGeom>
            <a:noFill/>
            <a:extLst>
              <a:ext uri="{909E8E84-426E-40DD-AFC4-6F175D3DCCD1}">
                <a14:hiddenFill xmlns:a14="http://schemas.microsoft.com/office/drawing/2010/main">
                  <a:solidFill>
                    <a:srgbClr val="FFFFFF"/>
                  </a:solidFill>
                </a14:hiddenFill>
              </a:ext>
            </a:extLst>
          </p:spPr>
        </p:pic>
        <p:sp>
          <p:nvSpPr>
            <p:cNvPr id="149" name="円形吹き出し 148"/>
            <p:cNvSpPr/>
            <p:nvPr/>
          </p:nvSpPr>
          <p:spPr>
            <a:xfrm>
              <a:off x="2994300" y="4594953"/>
              <a:ext cx="958310" cy="741024"/>
            </a:xfrm>
            <a:prstGeom prst="wedgeEllipseCallout">
              <a:avLst>
                <a:gd name="adj1" fmla="val -68362"/>
                <a:gd name="adj2" fmla="val 3295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0" name="テキスト ボックス 149"/>
            <p:cNvSpPr txBox="1"/>
            <p:nvPr/>
          </p:nvSpPr>
          <p:spPr>
            <a:xfrm>
              <a:off x="3087432" y="4673211"/>
              <a:ext cx="1008112" cy="646331"/>
            </a:xfrm>
            <a:prstGeom prst="rect">
              <a:avLst/>
            </a:prstGeom>
            <a:noFill/>
          </p:spPr>
          <p:txBody>
            <a:bodyPr wrap="square" rtlCol="0">
              <a:spAutoFit/>
            </a:bodyPr>
            <a:lstStyle/>
            <a:p>
              <a:r>
                <a:rPr lang="ja-JP" altLang="en-US" sz="900" dirty="0" smtClean="0">
                  <a:solidFill>
                    <a:prstClr val="black"/>
                  </a:solidFill>
                </a:rPr>
                <a:t>乗ったら突然</a:t>
              </a:r>
            </a:p>
            <a:p>
              <a:r>
                <a:rPr lang="ja-JP" altLang="en-US" sz="900" dirty="0" smtClean="0">
                  <a:solidFill>
                    <a:prstClr val="black"/>
                  </a:solidFill>
                </a:rPr>
                <a:t>フレームが</a:t>
              </a:r>
            </a:p>
            <a:p>
              <a:r>
                <a:rPr lang="ja-JP" altLang="en-US" sz="900" dirty="0" smtClean="0">
                  <a:solidFill>
                    <a:prstClr val="black"/>
                  </a:solidFill>
                </a:rPr>
                <a:t>壊れてケガ</a:t>
              </a:r>
            </a:p>
            <a:p>
              <a:r>
                <a:rPr lang="ja-JP" altLang="en-US" sz="900" dirty="0" smtClean="0">
                  <a:solidFill>
                    <a:prstClr val="black"/>
                  </a:solidFill>
                </a:rPr>
                <a:t>したんです</a:t>
              </a:r>
              <a:endParaRPr lang="ja-JP" altLang="en-US" sz="900" dirty="0">
                <a:solidFill>
                  <a:prstClr val="black"/>
                </a:solidFill>
              </a:endParaRPr>
            </a:p>
          </p:txBody>
        </p:sp>
        <p:grpSp>
          <p:nvGrpSpPr>
            <p:cNvPr id="151" name="グループ化 150"/>
            <p:cNvGrpSpPr/>
            <p:nvPr/>
          </p:nvGrpSpPr>
          <p:grpSpPr>
            <a:xfrm>
              <a:off x="2430516" y="2524806"/>
              <a:ext cx="1871266" cy="952413"/>
              <a:chOff x="314343" y="3989237"/>
              <a:chExt cx="1871266" cy="1067595"/>
            </a:xfrm>
          </p:grpSpPr>
          <p:sp>
            <p:nvSpPr>
              <p:cNvPr id="155" name="正方形/長方形 154"/>
              <p:cNvSpPr/>
              <p:nvPr/>
            </p:nvSpPr>
            <p:spPr>
              <a:xfrm>
                <a:off x="314343" y="3998408"/>
                <a:ext cx="1745644" cy="1058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6" name="正方形/長方形 155"/>
              <p:cNvSpPr/>
              <p:nvPr/>
            </p:nvSpPr>
            <p:spPr>
              <a:xfrm>
                <a:off x="314343" y="3989237"/>
                <a:ext cx="1752266" cy="33274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7" name="テキスト ボックス 156"/>
              <p:cNvSpPr txBox="1"/>
              <p:nvPr/>
            </p:nvSpPr>
            <p:spPr>
              <a:xfrm>
                <a:off x="349657" y="4001273"/>
                <a:ext cx="1835952" cy="344999"/>
              </a:xfrm>
              <a:prstGeom prst="rect">
                <a:avLst/>
              </a:prstGeom>
              <a:noFill/>
            </p:spPr>
            <p:txBody>
              <a:bodyPr wrap="square" rtlCol="0">
                <a:spAutoFit/>
              </a:bodyPr>
              <a:lstStyle/>
              <a:p>
                <a:r>
                  <a:rPr lang="ja-JP" altLang="en-US" sz="1400" dirty="0">
                    <a:solidFill>
                      <a:prstClr val="black"/>
                    </a:solidFill>
                  </a:rPr>
                  <a:t>事</a:t>
                </a:r>
                <a:r>
                  <a:rPr lang="ja-JP" altLang="en-US" sz="1400" dirty="0" smtClean="0">
                    <a:solidFill>
                      <a:prstClr val="black"/>
                    </a:solidFill>
                  </a:rPr>
                  <a:t>業者が対応しない</a:t>
                </a:r>
                <a:endParaRPr lang="ja-JP" altLang="en-US" sz="1400" dirty="0">
                  <a:solidFill>
                    <a:prstClr val="black"/>
                  </a:solidFill>
                </a:endParaRPr>
              </a:p>
            </p:txBody>
          </p:sp>
        </p:grpSp>
        <p:pic>
          <p:nvPicPr>
            <p:cNvPr id="152" name="Picture 6" descr="F:\消費生活センター　消費者教育\イラストいろいろ\kibishii_kewashii_man (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31197" y="2902418"/>
              <a:ext cx="497210" cy="497210"/>
            </a:xfrm>
            <a:prstGeom prst="rect">
              <a:avLst/>
            </a:prstGeom>
            <a:noFill/>
            <a:extLst>
              <a:ext uri="{909E8E84-426E-40DD-AFC4-6F175D3DCCD1}">
                <a14:hiddenFill xmlns:a14="http://schemas.microsoft.com/office/drawing/2010/main">
                  <a:solidFill>
                    <a:srgbClr val="FFFFFF"/>
                  </a:solidFill>
                </a14:hiddenFill>
              </a:ext>
            </a:extLst>
          </p:spPr>
        </p:pic>
        <p:sp>
          <p:nvSpPr>
            <p:cNvPr id="153" name="円形吹き出し 152"/>
            <p:cNvSpPr/>
            <p:nvPr/>
          </p:nvSpPr>
          <p:spPr>
            <a:xfrm>
              <a:off x="2483767" y="2911306"/>
              <a:ext cx="1047429" cy="501862"/>
            </a:xfrm>
            <a:prstGeom prst="wedgeEllipseCallout">
              <a:avLst>
                <a:gd name="adj1" fmla="val 58595"/>
                <a:gd name="adj2" fmla="val 3512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4" name="テキスト ボックス 153"/>
            <p:cNvSpPr txBox="1"/>
            <p:nvPr/>
          </p:nvSpPr>
          <p:spPr>
            <a:xfrm>
              <a:off x="2523085" y="2936055"/>
              <a:ext cx="1008112" cy="507831"/>
            </a:xfrm>
            <a:prstGeom prst="rect">
              <a:avLst/>
            </a:prstGeom>
            <a:noFill/>
          </p:spPr>
          <p:txBody>
            <a:bodyPr wrap="square" rtlCol="0">
              <a:spAutoFit/>
            </a:bodyPr>
            <a:lstStyle/>
            <a:p>
              <a:r>
                <a:rPr lang="ja-JP" altLang="en-US" sz="900" dirty="0" smtClean="0">
                  <a:solidFill>
                    <a:prstClr val="black"/>
                  </a:solidFill>
                </a:rPr>
                <a:t>使い方が問題なのでは</a:t>
              </a:r>
              <a:r>
                <a:rPr lang="en-US" altLang="ja-JP" sz="900" dirty="0" smtClean="0">
                  <a:solidFill>
                    <a:prstClr val="black"/>
                  </a:solidFill>
                </a:rPr>
                <a:t>?   </a:t>
              </a:r>
              <a:r>
                <a:rPr lang="ja-JP" altLang="en-US" sz="900" dirty="0">
                  <a:solidFill>
                    <a:prstClr val="black"/>
                  </a:solidFill>
                </a:rPr>
                <a:t>うち</a:t>
              </a:r>
              <a:r>
                <a:rPr lang="ja-JP" altLang="en-US" sz="900" dirty="0" smtClean="0">
                  <a:solidFill>
                    <a:prstClr val="black"/>
                  </a:solidFill>
                </a:rPr>
                <a:t>は</a:t>
              </a:r>
            </a:p>
            <a:p>
              <a:r>
                <a:rPr lang="ja-JP" altLang="en-US" sz="900" dirty="0" smtClean="0">
                  <a:solidFill>
                    <a:prstClr val="black"/>
                  </a:solidFill>
                </a:rPr>
                <a:t>    責任なし</a:t>
              </a:r>
              <a:r>
                <a:rPr lang="en-US" altLang="ja-JP" sz="900" dirty="0" smtClean="0">
                  <a:solidFill>
                    <a:prstClr val="black"/>
                  </a:solidFill>
                </a:rPr>
                <a:t>!</a:t>
              </a:r>
              <a:endParaRPr lang="ja-JP" altLang="en-US" sz="900" dirty="0">
                <a:solidFill>
                  <a:prstClr val="black"/>
                </a:solidFill>
              </a:endParaRPr>
            </a:p>
          </p:txBody>
        </p:sp>
      </p:grpSp>
      <p:sp>
        <p:nvSpPr>
          <p:cNvPr id="5" name="上矢印 4"/>
          <p:cNvSpPr/>
          <p:nvPr/>
        </p:nvSpPr>
        <p:spPr>
          <a:xfrm>
            <a:off x="3746037" y="3654043"/>
            <a:ext cx="180739" cy="250074"/>
          </a:xfrm>
          <a:prstGeom prst="upArrow">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円/楕円 5"/>
          <p:cNvSpPr/>
          <p:nvPr/>
        </p:nvSpPr>
        <p:spPr>
          <a:xfrm>
            <a:off x="3515864" y="3373251"/>
            <a:ext cx="641085" cy="245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solidFill>
                <a:prstClr val="white"/>
              </a:solidFill>
            </a:endParaRPr>
          </a:p>
        </p:txBody>
      </p:sp>
      <p:sp>
        <p:nvSpPr>
          <p:cNvPr id="7" name="テキスト ボックス 6"/>
          <p:cNvSpPr txBox="1"/>
          <p:nvPr/>
        </p:nvSpPr>
        <p:spPr>
          <a:xfrm>
            <a:off x="3553145" y="3392668"/>
            <a:ext cx="703083" cy="230832"/>
          </a:xfrm>
          <a:prstGeom prst="rect">
            <a:avLst/>
          </a:prstGeom>
          <a:noFill/>
        </p:spPr>
        <p:txBody>
          <a:bodyPr wrap="square" rtlCol="0">
            <a:spAutoFit/>
          </a:bodyPr>
          <a:lstStyle/>
          <a:p>
            <a:r>
              <a:rPr lang="ja-JP" altLang="en-US" sz="900" dirty="0" smtClean="0">
                <a:solidFill>
                  <a:prstClr val="black"/>
                </a:solidFill>
              </a:rPr>
              <a:t>あっせん</a:t>
            </a:r>
            <a:endParaRPr lang="ja-JP" altLang="en-US" sz="900" dirty="0">
              <a:solidFill>
                <a:prstClr val="black"/>
              </a:solidFill>
            </a:endParaRPr>
          </a:p>
        </p:txBody>
      </p:sp>
      <p:sp>
        <p:nvSpPr>
          <p:cNvPr id="67" name="下矢印 66"/>
          <p:cNvSpPr/>
          <p:nvPr/>
        </p:nvSpPr>
        <p:spPr>
          <a:xfrm>
            <a:off x="6383414" y="2348880"/>
            <a:ext cx="648071" cy="773440"/>
          </a:xfrm>
          <a:prstGeom prst="downArrow">
            <a:avLst/>
          </a:prstGeom>
          <a:solidFill>
            <a:schemeClr val="accent6">
              <a:lumMod val="60000"/>
              <a:lumOff val="40000"/>
            </a:schemeClr>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050" name="Picture 2" descr="F:\消費生活センター　消費者教育\イラストいろいろ\business_woman1_3_cry.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38395" y="5565679"/>
            <a:ext cx="1060127" cy="1191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三角巾で腕をつる人のイラスト（男性）"/>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51141" y="3591653"/>
            <a:ext cx="949251" cy="972536"/>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p:cNvSpPr/>
          <p:nvPr/>
        </p:nvSpPr>
        <p:spPr>
          <a:xfrm>
            <a:off x="1281757" y="3411897"/>
            <a:ext cx="659726" cy="24540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3113838" y="5661248"/>
            <a:ext cx="888736" cy="309124"/>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1459891" y="6436045"/>
            <a:ext cx="850034" cy="305323"/>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33223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smtClean="0">
                <a:solidFill>
                  <a:prstClr val="black"/>
                </a:solidFill>
                <a:latin typeface="HGPｺﾞｼｯｸE" panose="020B0900000000000000" pitchFamily="50" charset="-128"/>
                <a:ea typeface="HGPｺﾞｼｯｸE" panose="020B0900000000000000" pitchFamily="50" charset="-128"/>
              </a:rPr>
              <a:t>2-</a:t>
            </a:r>
            <a:r>
              <a:rPr lang="ja-JP" altLang="en-US" sz="4000" dirty="0" smtClean="0">
                <a:solidFill>
                  <a:prstClr val="black"/>
                </a:solidFill>
                <a:latin typeface="HGPｺﾞｼｯｸE" panose="020B0900000000000000" pitchFamily="50" charset="-128"/>
                <a:ea typeface="HGPｺﾞｼｯｸE" panose="020B0900000000000000" pitchFamily="50" charset="-128"/>
              </a:rPr>
              <a:t>①</a:t>
            </a:r>
            <a:r>
              <a:rPr lang="en-US" altLang="ja-JP" sz="4000" dirty="0" smtClean="0">
                <a:solidFill>
                  <a:prstClr val="black"/>
                </a:solidFill>
                <a:latin typeface="HGPｺﾞｼｯｸE" panose="020B0900000000000000" pitchFamily="50" charset="-128"/>
                <a:ea typeface="HGPｺﾞｼｯｸE" panose="020B0900000000000000" pitchFamily="50" charset="-128"/>
              </a:rPr>
              <a:t>.</a:t>
            </a:r>
            <a:r>
              <a:rPr lang="ja-JP" altLang="en-US" sz="4000" dirty="0" smtClean="0">
                <a:solidFill>
                  <a:prstClr val="black"/>
                </a:solidFill>
                <a:latin typeface="HGPｺﾞｼｯｸE" panose="020B0900000000000000" pitchFamily="50" charset="-128"/>
                <a:ea typeface="HGPｺﾞｼｯｸE" panose="020B0900000000000000" pitchFamily="50" charset="-128"/>
              </a:rPr>
              <a:t>「買い物は投票」</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5" name="角丸四角形 4"/>
          <p:cNvSpPr/>
          <p:nvPr/>
        </p:nvSpPr>
        <p:spPr>
          <a:xfrm>
            <a:off x="251521" y="1203182"/>
            <a:ext cx="3672409" cy="17303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93537" y="1278891"/>
            <a:ext cx="4055009" cy="1415772"/>
          </a:xfrm>
          <a:prstGeom prst="rect">
            <a:avLst/>
          </a:prstGeom>
          <a:noFill/>
        </p:spPr>
        <p:txBody>
          <a:bodyPr wrap="square" rtlCol="0">
            <a:spAutoFit/>
          </a:bodyPr>
          <a:lstStyle/>
          <a:p>
            <a:r>
              <a:rPr kumimoji="1" lang="ja-JP" altLang="en-US" sz="2800" dirty="0" smtClean="0"/>
              <a:t>●商品を買う</a:t>
            </a:r>
            <a:endParaRPr kumimoji="1" lang="en-US" altLang="ja-JP" sz="2800" dirty="0" smtClean="0"/>
          </a:p>
          <a:p>
            <a:r>
              <a:rPr lang="en-US" altLang="ja-JP" sz="2000" dirty="0" smtClean="0"/>
              <a:t>   </a:t>
            </a:r>
            <a:endParaRPr lang="ja-JP" altLang="en-US" sz="2000" dirty="0" smtClean="0"/>
          </a:p>
          <a:p>
            <a:r>
              <a:rPr lang="en-US" altLang="ja-JP" sz="2000" dirty="0" smtClean="0"/>
              <a:t> </a:t>
            </a:r>
            <a:r>
              <a:rPr kumimoji="1" lang="en-US" altLang="ja-JP" dirty="0" smtClean="0"/>
              <a:t>=</a:t>
            </a:r>
            <a:r>
              <a:rPr kumimoji="1" lang="ja-JP" altLang="en-US" dirty="0" smtClean="0"/>
              <a:t>商品を作った事業者を</a:t>
            </a:r>
            <a:endParaRPr kumimoji="1" lang="en-US" altLang="ja-JP" dirty="0" smtClean="0"/>
          </a:p>
          <a:p>
            <a:r>
              <a:rPr lang="en-US" altLang="ja-JP" dirty="0"/>
              <a:t> </a:t>
            </a:r>
            <a:r>
              <a:rPr lang="en-US" altLang="ja-JP" dirty="0" smtClean="0"/>
              <a:t> </a:t>
            </a:r>
            <a:r>
              <a:rPr lang="ja-JP" altLang="en-US" dirty="0" smtClean="0"/>
              <a:t>　</a:t>
            </a:r>
            <a:r>
              <a:rPr lang="en-US" altLang="ja-JP" dirty="0" smtClean="0"/>
              <a:t>   </a:t>
            </a:r>
            <a:r>
              <a:rPr kumimoji="1" lang="ja-JP" altLang="en-US" dirty="0" smtClean="0"/>
              <a:t>支持する</a:t>
            </a:r>
            <a:endParaRPr kumimoji="1" lang="ja-JP" altLang="en-US" dirty="0"/>
          </a:p>
        </p:txBody>
      </p:sp>
      <p:sp>
        <p:nvSpPr>
          <p:cNvPr id="23" name="角丸四角形 22"/>
          <p:cNvSpPr/>
          <p:nvPr/>
        </p:nvSpPr>
        <p:spPr>
          <a:xfrm>
            <a:off x="4559200" y="1203182"/>
            <a:ext cx="4409256" cy="173035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593165" y="1278892"/>
            <a:ext cx="4375291" cy="1508105"/>
          </a:xfrm>
          <a:prstGeom prst="rect">
            <a:avLst/>
          </a:prstGeom>
          <a:noFill/>
        </p:spPr>
        <p:txBody>
          <a:bodyPr wrap="square" rtlCol="0">
            <a:spAutoFit/>
          </a:bodyPr>
          <a:lstStyle/>
          <a:p>
            <a:r>
              <a:rPr lang="ja-JP" altLang="en-US" sz="2800" dirty="0" smtClean="0"/>
              <a:t>■問題がある</a:t>
            </a:r>
          </a:p>
          <a:p>
            <a:r>
              <a:rPr lang="ja-JP" altLang="en-US" sz="2800" dirty="0" smtClean="0"/>
              <a:t>     商品を</a:t>
            </a:r>
          </a:p>
          <a:p>
            <a:r>
              <a:rPr lang="en-US" altLang="ja-JP" dirty="0" smtClean="0"/>
              <a:t>   </a:t>
            </a:r>
            <a:r>
              <a:rPr lang="ja-JP" altLang="en-US" dirty="0"/>
              <a:t>　</a:t>
            </a:r>
            <a:r>
              <a:rPr lang="en-US" altLang="ja-JP" dirty="0" smtClean="0"/>
              <a:t>  =</a:t>
            </a:r>
            <a:r>
              <a:rPr lang="ja-JP" altLang="en-US" dirty="0" smtClean="0"/>
              <a:t>商品を作った事業者を</a:t>
            </a:r>
            <a:endParaRPr lang="en-US" altLang="ja-JP" dirty="0" smtClean="0"/>
          </a:p>
          <a:p>
            <a:r>
              <a:rPr lang="en-US" altLang="ja-JP" dirty="0"/>
              <a:t> </a:t>
            </a:r>
            <a:r>
              <a:rPr lang="en-US" altLang="ja-JP" dirty="0" smtClean="0"/>
              <a:t>  </a:t>
            </a:r>
            <a:r>
              <a:rPr lang="ja-JP" altLang="en-US" dirty="0" smtClean="0"/>
              <a:t>　</a:t>
            </a:r>
            <a:r>
              <a:rPr lang="en-US" altLang="ja-JP" dirty="0" smtClean="0"/>
              <a:t>    </a:t>
            </a:r>
            <a:r>
              <a:rPr lang="ja-JP" altLang="en-US" dirty="0" smtClean="0"/>
              <a:t>支持しない</a:t>
            </a:r>
            <a:endParaRPr kumimoji="1" lang="ja-JP" altLang="en-US" dirty="0"/>
          </a:p>
        </p:txBody>
      </p:sp>
      <p:sp>
        <p:nvSpPr>
          <p:cNvPr id="13" name="フローチャート : 書類 12"/>
          <p:cNvSpPr/>
          <p:nvPr/>
        </p:nvSpPr>
        <p:spPr>
          <a:xfrm>
            <a:off x="2483769" y="5517233"/>
            <a:ext cx="6090028" cy="1017112"/>
          </a:xfrm>
          <a:prstGeom prst="flowChartDocumen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G:\KINGSTON\くらしの一日講座\イラストいろいろ\reji_kaiinsyou_smartphon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5082" y="1888607"/>
            <a:ext cx="748305" cy="748305"/>
          </a:xfrm>
          <a:prstGeom prst="rect">
            <a:avLst/>
          </a:prstGeom>
          <a:noFill/>
          <a:extLst>
            <a:ext uri="{909E8E84-426E-40DD-AFC4-6F175D3DCCD1}">
              <a14:hiddenFill xmlns:a14="http://schemas.microsoft.com/office/drawing/2010/main">
                <a:solidFill>
                  <a:srgbClr val="FFFFFF"/>
                </a:solidFill>
              </a14:hiddenFill>
            </a:ext>
          </a:extLst>
        </p:spPr>
      </p:pic>
      <p:sp>
        <p:nvSpPr>
          <p:cNvPr id="14" name="下矢印 13"/>
          <p:cNvSpPr/>
          <p:nvPr/>
        </p:nvSpPr>
        <p:spPr>
          <a:xfrm>
            <a:off x="6660232" y="2933541"/>
            <a:ext cx="1656184" cy="2743553"/>
          </a:xfrm>
          <a:prstGeom prst="downArrow">
            <a:avLst>
              <a:gd name="adj1" fmla="val 50000"/>
              <a:gd name="adj2" fmla="val 43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30613" y="3212977"/>
            <a:ext cx="8350704" cy="11322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　</a:t>
            </a:r>
            <a:r>
              <a:rPr lang="ja-JP" altLang="en-US" sz="2800" dirty="0" smtClean="0">
                <a:solidFill>
                  <a:schemeClr val="tx1"/>
                </a:solidFill>
              </a:rPr>
              <a:t>　</a:t>
            </a:r>
            <a:r>
              <a:rPr kumimoji="1" lang="ja-JP" altLang="en-US" sz="2800" dirty="0" smtClean="0">
                <a:solidFill>
                  <a:schemeClr val="tx1"/>
                </a:solidFill>
              </a:rPr>
              <a:t>と同じ</a:t>
            </a:r>
            <a:endParaRPr kumimoji="1" lang="en-US" altLang="ja-JP" sz="2800" dirty="0" smtClean="0">
              <a:solidFill>
                <a:schemeClr val="tx1"/>
              </a:solidFill>
            </a:endParaRPr>
          </a:p>
          <a:p>
            <a:pPr algn="ctr"/>
            <a:r>
              <a:rPr lang="en-US" altLang="ja-JP" sz="2000" dirty="0" smtClean="0">
                <a:solidFill>
                  <a:schemeClr val="tx1"/>
                </a:solidFill>
              </a:rPr>
              <a:t>(</a:t>
            </a:r>
            <a:r>
              <a:rPr lang="ja-JP" altLang="en-US" sz="2000" dirty="0" smtClean="0">
                <a:solidFill>
                  <a:schemeClr val="tx1"/>
                </a:solidFill>
              </a:rPr>
              <a:t>私たちの貴重な一票を投票することと同じ意味</a:t>
            </a:r>
            <a:r>
              <a:rPr lang="en-US" altLang="ja-JP" sz="2000" dirty="0" smtClean="0">
                <a:solidFill>
                  <a:schemeClr val="tx1"/>
                </a:solidFill>
              </a:rPr>
              <a:t>)</a:t>
            </a:r>
          </a:p>
        </p:txBody>
      </p:sp>
      <p:sp>
        <p:nvSpPr>
          <p:cNvPr id="15" name="テキスト ボックス 14"/>
          <p:cNvSpPr txBox="1"/>
          <p:nvPr/>
        </p:nvSpPr>
        <p:spPr>
          <a:xfrm>
            <a:off x="2483769" y="5726272"/>
            <a:ext cx="6717979" cy="523220"/>
          </a:xfrm>
          <a:prstGeom prst="rect">
            <a:avLst/>
          </a:prstGeom>
          <a:noFill/>
        </p:spPr>
        <p:txBody>
          <a:bodyPr wrap="square" rtlCol="0">
            <a:spAutoFit/>
          </a:bodyPr>
          <a:lstStyle/>
          <a:p>
            <a:r>
              <a:rPr lang="ja-JP" altLang="en-US" sz="2800" dirty="0" smtClean="0"/>
              <a:t>商品の</a:t>
            </a:r>
            <a:r>
              <a:rPr lang="ja-JP" altLang="en-US" sz="2800" dirty="0"/>
              <a:t>　</a:t>
            </a:r>
            <a:r>
              <a:rPr lang="ja-JP" altLang="en-US" sz="2800" dirty="0" smtClean="0"/>
              <a:t>　　　　・</a:t>
            </a:r>
            <a:r>
              <a:rPr kumimoji="1" lang="ja-JP" altLang="en-US" sz="2800" dirty="0" smtClean="0"/>
              <a:t>事業者の姿勢を変える</a:t>
            </a:r>
            <a:endParaRPr kumimoji="1" lang="ja-JP" altLang="en-US" sz="2800" dirty="0"/>
          </a:p>
        </p:txBody>
      </p:sp>
      <p:pic>
        <p:nvPicPr>
          <p:cNvPr id="1029" name="Picture 5" descr="G:\KINGSTON\くらしの一日講座\イラストいろいろ\pose_udemakuri_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0931" y="4847551"/>
            <a:ext cx="1686793" cy="1686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消費生活センター　消費者教育\イラストいろいろ\no_man.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39453" y="1447429"/>
            <a:ext cx="1241864" cy="1241864"/>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2483768" y="4653136"/>
            <a:ext cx="3888432" cy="648072"/>
          </a:xfrm>
          <a:prstGeom prst="ellips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075541" y="4705853"/>
            <a:ext cx="3060848" cy="461665"/>
          </a:xfrm>
          <a:prstGeom prst="rect">
            <a:avLst/>
          </a:prstGeom>
          <a:noFill/>
        </p:spPr>
        <p:txBody>
          <a:bodyPr wrap="square" rtlCol="0">
            <a:spAutoFit/>
          </a:bodyPr>
          <a:lstStyle/>
          <a:p>
            <a:r>
              <a:rPr kumimoji="1" lang="ja-JP" altLang="en-US" sz="2400" dirty="0" smtClean="0">
                <a:latin typeface="HG丸ｺﾞｼｯｸM-PRO" pitchFamily="50" charset="-128"/>
                <a:ea typeface="HG丸ｺﾞｼｯｸM-PRO" pitchFamily="50" charset="-128"/>
              </a:rPr>
              <a:t>誰に投票するか</a:t>
            </a:r>
            <a:r>
              <a:rPr kumimoji="1" lang="en-US" altLang="ja-JP" sz="2400" dirty="0" smtClean="0">
                <a:latin typeface="HG丸ｺﾞｼｯｸM-PRO" pitchFamily="50" charset="-128"/>
                <a:ea typeface="HG丸ｺﾞｼｯｸM-PRO" pitchFamily="50" charset="-128"/>
              </a:rPr>
              <a:t>?!</a:t>
            </a:r>
            <a:endParaRPr kumimoji="1" lang="ja-JP" altLang="en-US" sz="2400" dirty="0">
              <a:latin typeface="HG丸ｺﾞｼｯｸM-PRO" pitchFamily="50" charset="-128"/>
              <a:ea typeface="HG丸ｺﾞｼｯｸM-PRO" pitchFamily="50" charset="-128"/>
            </a:endParaRPr>
          </a:p>
        </p:txBody>
      </p:sp>
      <p:sp>
        <p:nvSpPr>
          <p:cNvPr id="16" name="正方形/長方形 15"/>
          <p:cNvSpPr/>
          <p:nvPr/>
        </p:nvSpPr>
        <p:spPr>
          <a:xfrm>
            <a:off x="6148909" y="1772816"/>
            <a:ext cx="1286867" cy="35176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059832" y="3427316"/>
            <a:ext cx="1286867" cy="35176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736490" y="5726272"/>
            <a:ext cx="1051534" cy="52322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039465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HGPｺﾞｼｯｸE" panose="020B0900000000000000" pitchFamily="50" charset="-128"/>
                <a:ea typeface="HGPｺﾞｼｯｸE" panose="020B0900000000000000" pitchFamily="50" charset="-128"/>
              </a:rPr>
              <a:t>                                                                                                   </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a:solidFill>
                  <a:prstClr val="black"/>
                </a:solidFill>
                <a:latin typeface="HGPｺﾞｼｯｸE" panose="020B0900000000000000" pitchFamily="50" charset="-128"/>
                <a:ea typeface="HGPｺﾞｼｯｸE" panose="020B0900000000000000" pitchFamily="50" charset="-128"/>
              </a:rPr>
              <a:t>2</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③</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暮らしの安全</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grpSp>
        <p:nvGrpSpPr>
          <p:cNvPr id="9" name="グループ化 8"/>
          <p:cNvGrpSpPr/>
          <p:nvPr/>
        </p:nvGrpSpPr>
        <p:grpSpPr>
          <a:xfrm>
            <a:off x="611562" y="1192626"/>
            <a:ext cx="8150309" cy="745079"/>
            <a:chOff x="899591" y="1268760"/>
            <a:chExt cx="9065111" cy="1008112"/>
          </a:xfrm>
        </p:grpSpPr>
        <p:sp>
          <p:nvSpPr>
            <p:cNvPr id="8" name="角丸四角形 7"/>
            <p:cNvSpPr/>
            <p:nvPr/>
          </p:nvSpPr>
          <p:spPr>
            <a:xfrm>
              <a:off x="899591" y="1268760"/>
              <a:ext cx="7768757" cy="10081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1458969" y="1457486"/>
              <a:ext cx="8505733" cy="630659"/>
            </a:xfrm>
            <a:prstGeom prst="rect">
              <a:avLst/>
            </a:prstGeom>
          </p:spPr>
          <p:txBody>
            <a:bodyPr wrap="square">
              <a:spAutoFit/>
            </a:bodyPr>
            <a:lstStyle/>
            <a:p>
              <a:r>
                <a:rPr lang="ja-JP" altLang="en-US" sz="3200" dirty="0" smtClean="0">
                  <a:solidFill>
                    <a:prstClr val="black"/>
                  </a:solidFill>
                  <a:latin typeface="HG丸ｺﾞｼｯｸM-PRO" pitchFamily="50" charset="-128"/>
                  <a:ea typeface="HG丸ｺﾞｼｯｸM-PRO" pitchFamily="50" charset="-128"/>
                </a:rPr>
                <a:t>製品やサービスによる事故</a:t>
              </a:r>
              <a:endParaRPr lang="en-US" altLang="ja-JP" sz="3200" dirty="0" smtClean="0">
                <a:solidFill>
                  <a:prstClr val="black"/>
                </a:solidFill>
                <a:latin typeface="HG丸ｺﾞｼｯｸM-PRO" pitchFamily="50" charset="-128"/>
                <a:ea typeface="HG丸ｺﾞｼｯｸM-PRO" pitchFamily="50" charset="-128"/>
              </a:endParaRPr>
            </a:p>
          </p:txBody>
        </p:sp>
      </p:grpSp>
      <p:pic>
        <p:nvPicPr>
          <p:cNvPr id="4" name="Picture 2" descr="G:\KINGSTON\くらしの一日講座\イラストいろいろ\困り顔.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5271" y="1160727"/>
            <a:ext cx="1077145" cy="1200161"/>
          </a:xfrm>
          <a:prstGeom prst="rect">
            <a:avLst/>
          </a:prstGeom>
          <a:noFill/>
          <a:extLst>
            <a:ext uri="{909E8E84-426E-40DD-AFC4-6F175D3DCCD1}">
              <a14:hiddenFill xmlns:a14="http://schemas.microsoft.com/office/drawing/2010/main">
                <a:solidFill>
                  <a:srgbClr val="FFFFFF"/>
                </a:solidFill>
              </a14:hiddenFill>
            </a:ext>
          </a:extLst>
        </p:spPr>
      </p:pic>
      <p:sp>
        <p:nvSpPr>
          <p:cNvPr id="2" name="下矢印 1"/>
          <p:cNvSpPr/>
          <p:nvPr/>
        </p:nvSpPr>
        <p:spPr>
          <a:xfrm>
            <a:off x="4128981" y="2073131"/>
            <a:ext cx="1099673"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195737" y="2564904"/>
            <a:ext cx="6352140" cy="108012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暮らし</a:t>
            </a:r>
            <a:r>
              <a:rPr lang="ja-JP" altLang="en-US" sz="2800" dirty="0" smtClean="0">
                <a:solidFill>
                  <a:srgbClr val="FF0000"/>
                </a:solidFill>
              </a:rPr>
              <a:t>の安全の為には、いろいろな</a:t>
            </a:r>
          </a:p>
          <a:p>
            <a:pPr algn="ctr"/>
            <a:r>
              <a:rPr kumimoji="1" lang="ja-JP" altLang="en-US" sz="2800" dirty="0" smtClean="0">
                <a:solidFill>
                  <a:srgbClr val="FF0000"/>
                </a:solidFill>
              </a:rPr>
              <a:t>対策が取られています</a:t>
            </a:r>
            <a:r>
              <a:rPr kumimoji="1" lang="en-US" altLang="ja-JP" sz="2800" dirty="0" smtClean="0">
                <a:solidFill>
                  <a:srgbClr val="FF0000"/>
                </a:solidFill>
              </a:rPr>
              <a:t>!</a:t>
            </a:r>
          </a:p>
        </p:txBody>
      </p:sp>
      <p:pic>
        <p:nvPicPr>
          <p:cNvPr id="3074" name="Picture 2" descr="F:\消費生活センター　消費者教育\イラストいろいろ\hirameki_wo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654" y="2235480"/>
            <a:ext cx="1505673" cy="1505673"/>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361654" y="3876318"/>
            <a:ext cx="4039400" cy="1476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2">
                    <a:lumMod val="75000"/>
                  </a:schemeClr>
                </a:solidFill>
              </a:rPr>
              <a:t>製造物責任法</a:t>
            </a:r>
            <a:r>
              <a:rPr kumimoji="1" lang="en-US" altLang="ja-JP" sz="2800" dirty="0" smtClean="0">
                <a:solidFill>
                  <a:schemeClr val="tx2">
                    <a:lumMod val="75000"/>
                  </a:schemeClr>
                </a:solidFill>
              </a:rPr>
              <a:t>(PL</a:t>
            </a:r>
            <a:r>
              <a:rPr kumimoji="1" lang="ja-JP" altLang="en-US" sz="2800" dirty="0" smtClean="0">
                <a:solidFill>
                  <a:schemeClr val="tx2">
                    <a:lumMod val="75000"/>
                  </a:schemeClr>
                </a:solidFill>
              </a:rPr>
              <a:t>法</a:t>
            </a:r>
            <a:r>
              <a:rPr kumimoji="1" lang="en-US" altLang="ja-JP" sz="2800" dirty="0" smtClean="0">
                <a:solidFill>
                  <a:schemeClr val="tx2">
                    <a:lumMod val="75000"/>
                  </a:schemeClr>
                </a:solidFill>
              </a:rPr>
              <a:t>)</a:t>
            </a:r>
            <a:endParaRPr kumimoji="1" lang="ja-JP" altLang="en-US" sz="2800" dirty="0" smtClean="0">
              <a:solidFill>
                <a:schemeClr val="tx2">
                  <a:lumMod val="75000"/>
                </a:schemeClr>
              </a:solidFill>
            </a:endParaRPr>
          </a:p>
          <a:p>
            <a:pPr algn="ctr"/>
            <a:r>
              <a:rPr lang="ja-JP" altLang="en-US" sz="2800" dirty="0" smtClean="0">
                <a:solidFill>
                  <a:schemeClr val="tx2">
                    <a:lumMod val="75000"/>
                  </a:schemeClr>
                </a:solidFill>
              </a:rPr>
              <a:t>↓</a:t>
            </a:r>
          </a:p>
          <a:p>
            <a:pPr algn="ctr"/>
            <a:r>
              <a:rPr kumimoji="1" lang="ja-JP" altLang="en-US" sz="2800" dirty="0" smtClean="0">
                <a:solidFill>
                  <a:schemeClr val="tx2">
                    <a:lumMod val="75000"/>
                  </a:schemeClr>
                </a:solidFill>
              </a:rPr>
              <a:t>損害賠償請求</a:t>
            </a:r>
            <a:endParaRPr lang="en-US" altLang="ja-JP" sz="2400" dirty="0">
              <a:solidFill>
                <a:schemeClr val="tx2">
                  <a:lumMod val="75000"/>
                </a:schemeClr>
              </a:solidFill>
            </a:endParaRPr>
          </a:p>
        </p:txBody>
      </p:sp>
      <p:sp>
        <p:nvSpPr>
          <p:cNvPr id="17" name="角丸四角形 16"/>
          <p:cNvSpPr/>
          <p:nvPr/>
        </p:nvSpPr>
        <p:spPr>
          <a:xfrm>
            <a:off x="4905471" y="3876318"/>
            <a:ext cx="3856400" cy="281823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2">
                    <a:lumMod val="75000"/>
                  </a:schemeClr>
                </a:solidFill>
              </a:rPr>
              <a:t>消費者の</a:t>
            </a:r>
          </a:p>
          <a:p>
            <a:pPr algn="ctr"/>
            <a:r>
              <a:rPr lang="ja-JP" altLang="en-US" sz="3200" dirty="0">
                <a:solidFill>
                  <a:srgbClr val="FF0000"/>
                </a:solidFill>
              </a:rPr>
              <a:t>　</a:t>
            </a:r>
            <a:r>
              <a:rPr kumimoji="1" lang="ja-JP" altLang="en-US" sz="3200" dirty="0" err="1" smtClean="0">
                <a:solidFill>
                  <a:schemeClr val="tx2">
                    <a:lumMod val="75000"/>
                  </a:schemeClr>
                </a:solidFill>
              </a:rPr>
              <a:t>つの</a:t>
            </a:r>
            <a:r>
              <a:rPr kumimoji="1" lang="ja-JP" altLang="en-US" sz="3200" dirty="0" smtClean="0">
                <a:solidFill>
                  <a:schemeClr val="tx2">
                    <a:lumMod val="75000"/>
                  </a:schemeClr>
                </a:solidFill>
              </a:rPr>
              <a:t>権利</a:t>
            </a:r>
          </a:p>
          <a:p>
            <a:pPr algn="ctr"/>
            <a:r>
              <a:rPr lang="ja-JP" altLang="en-US" sz="3200" dirty="0">
                <a:solidFill>
                  <a:srgbClr val="FF0000"/>
                </a:solidFill>
              </a:rPr>
              <a:t>　</a:t>
            </a:r>
            <a:r>
              <a:rPr lang="ja-JP" altLang="en-US" sz="3200" dirty="0" err="1" smtClean="0">
                <a:solidFill>
                  <a:schemeClr val="tx2">
                    <a:lumMod val="75000"/>
                  </a:schemeClr>
                </a:solidFill>
              </a:rPr>
              <a:t>つの</a:t>
            </a:r>
            <a:r>
              <a:rPr lang="ja-JP" altLang="en-US" sz="3200" dirty="0" smtClean="0">
                <a:solidFill>
                  <a:schemeClr val="tx2">
                    <a:lumMod val="75000"/>
                  </a:schemeClr>
                </a:solidFill>
              </a:rPr>
              <a:t>責任</a:t>
            </a:r>
            <a:endParaRPr lang="en-US" altLang="ja-JP" sz="3200" dirty="0" smtClean="0">
              <a:solidFill>
                <a:schemeClr val="tx2">
                  <a:lumMod val="75000"/>
                </a:schemeClr>
              </a:solidFill>
            </a:endParaRPr>
          </a:p>
          <a:p>
            <a:pPr algn="ctr"/>
            <a:endParaRPr kumimoji="1" lang="en-US" altLang="ja-JP" sz="2400" dirty="0" smtClean="0">
              <a:solidFill>
                <a:schemeClr val="tx2">
                  <a:lumMod val="75000"/>
                </a:schemeClr>
              </a:solidFill>
            </a:endParaRPr>
          </a:p>
          <a:p>
            <a:pPr algn="ctr"/>
            <a:r>
              <a:rPr kumimoji="1" lang="en-US" altLang="ja-JP" sz="2400" b="1" dirty="0" smtClean="0">
                <a:solidFill>
                  <a:schemeClr val="tx2">
                    <a:lumMod val="75000"/>
                  </a:schemeClr>
                </a:solidFill>
              </a:rPr>
              <a:t>【</a:t>
            </a:r>
            <a:r>
              <a:rPr kumimoji="1" lang="ja-JP" altLang="en-US" sz="2400" b="1" dirty="0" smtClean="0">
                <a:solidFill>
                  <a:schemeClr val="tx2">
                    <a:lumMod val="75000"/>
                  </a:schemeClr>
                </a:solidFill>
              </a:rPr>
              <a:t>国際消費者機構</a:t>
            </a:r>
            <a:r>
              <a:rPr lang="en-US" altLang="ja-JP" sz="2400" b="1" dirty="0" smtClean="0">
                <a:solidFill>
                  <a:schemeClr val="tx2">
                    <a:lumMod val="75000"/>
                  </a:schemeClr>
                </a:solidFill>
              </a:rPr>
              <a:t>(CI)</a:t>
            </a:r>
            <a:r>
              <a:rPr kumimoji="1" lang="en-US" altLang="ja-JP" sz="2400" b="1" dirty="0" smtClean="0">
                <a:solidFill>
                  <a:schemeClr val="tx2">
                    <a:lumMod val="75000"/>
                  </a:schemeClr>
                </a:solidFill>
              </a:rPr>
              <a:t>】</a:t>
            </a:r>
            <a:endParaRPr kumimoji="1" lang="ja-JP" altLang="en-US" sz="2400" b="1" dirty="0">
              <a:solidFill>
                <a:schemeClr val="tx2">
                  <a:lumMod val="75000"/>
                </a:schemeClr>
              </a:solidFill>
            </a:endParaRPr>
          </a:p>
        </p:txBody>
      </p:sp>
      <p:grpSp>
        <p:nvGrpSpPr>
          <p:cNvPr id="7" name="グループ化 6"/>
          <p:cNvGrpSpPr/>
          <p:nvPr/>
        </p:nvGrpSpPr>
        <p:grpSpPr>
          <a:xfrm>
            <a:off x="364796" y="5614436"/>
            <a:ext cx="4039402" cy="1080120"/>
            <a:chOff x="-2663819" y="2852936"/>
            <a:chExt cx="2856200" cy="1080120"/>
          </a:xfrm>
        </p:grpSpPr>
        <p:sp>
          <p:nvSpPr>
            <p:cNvPr id="3" name="角丸四角形 2"/>
            <p:cNvSpPr/>
            <p:nvPr/>
          </p:nvSpPr>
          <p:spPr>
            <a:xfrm>
              <a:off x="-2663819" y="2852936"/>
              <a:ext cx="2856200" cy="10801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Banner)リコール情報サイト"/>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81283" y="3040570"/>
              <a:ext cx="1012095" cy="7048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Banner)事故情報データバンクシステム"/>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12389" y="3040570"/>
              <a:ext cx="916485" cy="70485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正方形/長方形 15"/>
          <p:cNvSpPr/>
          <p:nvPr/>
        </p:nvSpPr>
        <p:spPr>
          <a:xfrm>
            <a:off x="5553236" y="4725144"/>
            <a:ext cx="535885"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553235" y="5234643"/>
            <a:ext cx="535885"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ッター プレースホルダー 9"/>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695847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HGPｺﾞｼｯｸE" panose="020B0900000000000000" pitchFamily="50" charset="-128"/>
                <a:ea typeface="HGPｺﾞｼｯｸE" panose="020B0900000000000000" pitchFamily="50" charset="-128"/>
              </a:rPr>
              <a:t>                                                                                                   </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買い物の流れ</a:t>
            </a:r>
            <a:endParaRPr lang="en-US" altLang="ja-JP" sz="3200" dirty="0" smtClean="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6" name="図表 5"/>
          <p:cNvGraphicFramePr/>
          <p:nvPr>
            <p:extLst>
              <p:ext uri="{D42A27DB-BD31-4B8C-83A1-F6EECF244321}">
                <p14:modId xmlns:p14="http://schemas.microsoft.com/office/powerpoint/2010/main" val="686465705"/>
              </p:ext>
            </p:extLst>
          </p:nvPr>
        </p:nvGraphicFramePr>
        <p:xfrm>
          <a:off x="755576" y="1268760"/>
          <a:ext cx="7632848" cy="4752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5796136" y="1489140"/>
            <a:ext cx="2232248" cy="584775"/>
          </a:xfrm>
          <a:prstGeom prst="rect">
            <a:avLst/>
          </a:prstGeom>
          <a:noFill/>
        </p:spPr>
        <p:txBody>
          <a:bodyPr wrap="square" rtlCol="0">
            <a:spAutoFit/>
          </a:bodyPr>
          <a:lstStyle/>
          <a:p>
            <a:r>
              <a:rPr lang="ja-JP" altLang="en-US" sz="1600" dirty="0" smtClean="0">
                <a:solidFill>
                  <a:srgbClr val="FF0000"/>
                </a:solidFill>
              </a:rPr>
              <a:t>誰のモノ・商品・</a:t>
            </a:r>
          </a:p>
          <a:p>
            <a:r>
              <a:rPr lang="ja-JP" altLang="en-US" sz="1600" dirty="0" smtClean="0">
                <a:solidFill>
                  <a:srgbClr val="FF0000"/>
                </a:solidFill>
              </a:rPr>
              <a:t>購入理由</a:t>
            </a:r>
            <a:endParaRPr lang="ja-JP" altLang="en-US" sz="1600" dirty="0">
              <a:solidFill>
                <a:srgbClr val="FF0000"/>
              </a:solidFill>
            </a:endParaRPr>
          </a:p>
        </p:txBody>
      </p:sp>
      <p:sp>
        <p:nvSpPr>
          <p:cNvPr id="25" name="テキスト ボックス 24"/>
          <p:cNvSpPr txBox="1"/>
          <p:nvPr/>
        </p:nvSpPr>
        <p:spPr>
          <a:xfrm>
            <a:off x="6767197" y="3760824"/>
            <a:ext cx="2232248" cy="1361912"/>
          </a:xfrm>
          <a:prstGeom prst="rect">
            <a:avLst/>
          </a:prstGeom>
          <a:noFill/>
        </p:spPr>
        <p:txBody>
          <a:bodyPr wrap="square" rtlCol="0">
            <a:spAutoFit/>
          </a:bodyPr>
          <a:lstStyle/>
          <a:p>
            <a:r>
              <a:rPr lang="ja-JP" altLang="en-US" sz="1600" dirty="0" smtClean="0">
                <a:solidFill>
                  <a:srgbClr val="FF0000"/>
                </a:solidFill>
              </a:rPr>
              <a:t>・先輩・友人に聞く</a:t>
            </a:r>
          </a:p>
          <a:p>
            <a:r>
              <a:rPr lang="ja-JP" altLang="en-US" sz="1600" dirty="0" smtClean="0">
                <a:solidFill>
                  <a:srgbClr val="FF0000"/>
                </a:solidFill>
              </a:rPr>
              <a:t>・店で店員に聞く</a:t>
            </a:r>
          </a:p>
          <a:p>
            <a:r>
              <a:rPr lang="ja-JP" altLang="en-US" sz="1600" dirty="0" smtClean="0">
                <a:solidFill>
                  <a:srgbClr val="FF0000"/>
                </a:solidFill>
              </a:rPr>
              <a:t>・カタログを見る</a:t>
            </a:r>
          </a:p>
          <a:p>
            <a:r>
              <a:rPr lang="ja-JP" altLang="en-US" sz="1600" dirty="0" smtClean="0">
                <a:solidFill>
                  <a:srgbClr val="FF0000"/>
                </a:solidFill>
              </a:rPr>
              <a:t>・インターネットで</a:t>
            </a:r>
          </a:p>
          <a:p>
            <a:r>
              <a:rPr lang="ja-JP" altLang="en-US" sz="1600" dirty="0">
                <a:solidFill>
                  <a:srgbClr val="FF0000"/>
                </a:solidFill>
              </a:rPr>
              <a:t>　</a:t>
            </a:r>
            <a:r>
              <a:rPr lang="ja-JP" altLang="en-US" sz="1600" dirty="0" smtClean="0">
                <a:solidFill>
                  <a:srgbClr val="FF0000"/>
                </a:solidFill>
              </a:rPr>
              <a:t>　　　調べる　　等</a:t>
            </a:r>
            <a:endParaRPr lang="ja-JP" altLang="en-US" sz="1600" dirty="0">
              <a:solidFill>
                <a:srgbClr val="FF0000"/>
              </a:solidFill>
            </a:endParaRPr>
          </a:p>
        </p:txBody>
      </p:sp>
      <p:sp>
        <p:nvSpPr>
          <p:cNvPr id="29" name="テキスト ボックス 28"/>
          <p:cNvSpPr txBox="1"/>
          <p:nvPr/>
        </p:nvSpPr>
        <p:spPr>
          <a:xfrm>
            <a:off x="611560" y="3724964"/>
            <a:ext cx="2232248" cy="830997"/>
          </a:xfrm>
          <a:prstGeom prst="rect">
            <a:avLst/>
          </a:prstGeom>
          <a:noFill/>
        </p:spPr>
        <p:txBody>
          <a:bodyPr wrap="square" rtlCol="0">
            <a:spAutoFit/>
          </a:bodyPr>
          <a:lstStyle/>
          <a:p>
            <a:r>
              <a:rPr lang="ja-JP" altLang="en-US" sz="1600" dirty="0" smtClean="0">
                <a:solidFill>
                  <a:srgbClr val="FF0000"/>
                </a:solidFill>
              </a:rPr>
              <a:t>・使い心地</a:t>
            </a:r>
          </a:p>
          <a:p>
            <a:r>
              <a:rPr lang="ja-JP" altLang="en-US" sz="1600" dirty="0" smtClean="0">
                <a:solidFill>
                  <a:srgbClr val="FF0000"/>
                </a:solidFill>
              </a:rPr>
              <a:t>・目的の達成</a:t>
            </a:r>
          </a:p>
          <a:p>
            <a:r>
              <a:rPr lang="ja-JP" altLang="en-US" sz="1600" dirty="0" smtClean="0">
                <a:solidFill>
                  <a:srgbClr val="FF0000"/>
                </a:solidFill>
              </a:rPr>
              <a:t>・問題点確認、反省</a:t>
            </a:r>
          </a:p>
        </p:txBody>
      </p:sp>
      <p:sp>
        <p:nvSpPr>
          <p:cNvPr id="30" name="テキスト ボックス 29"/>
          <p:cNvSpPr txBox="1"/>
          <p:nvPr/>
        </p:nvSpPr>
        <p:spPr>
          <a:xfrm>
            <a:off x="6300192" y="6021289"/>
            <a:ext cx="2448272" cy="830997"/>
          </a:xfrm>
          <a:prstGeom prst="rect">
            <a:avLst/>
          </a:prstGeom>
          <a:noFill/>
        </p:spPr>
        <p:txBody>
          <a:bodyPr wrap="square" rtlCol="0">
            <a:spAutoFit/>
          </a:bodyPr>
          <a:lstStyle/>
          <a:p>
            <a:r>
              <a:rPr lang="ja-JP" altLang="en-US" sz="1600" dirty="0" smtClean="0">
                <a:solidFill>
                  <a:srgbClr val="FF0000"/>
                </a:solidFill>
              </a:rPr>
              <a:t>・環境・まわりへの配慮</a:t>
            </a:r>
          </a:p>
          <a:p>
            <a:r>
              <a:rPr lang="ja-JP" altLang="en-US" sz="1600" dirty="0" smtClean="0">
                <a:solidFill>
                  <a:srgbClr val="FF0000"/>
                </a:solidFill>
              </a:rPr>
              <a:t>・支払い方法の確認</a:t>
            </a:r>
          </a:p>
          <a:p>
            <a:r>
              <a:rPr lang="ja-JP" altLang="en-US" sz="1600" dirty="0" smtClean="0">
                <a:solidFill>
                  <a:srgbClr val="FF0000"/>
                </a:solidFill>
              </a:rPr>
              <a:t>・必要性</a:t>
            </a:r>
            <a:endParaRPr lang="ja-JP" altLang="en-US" sz="1600" dirty="0">
              <a:solidFill>
                <a:srgbClr val="FF0000"/>
              </a:solidFill>
            </a:endParaRPr>
          </a:p>
        </p:txBody>
      </p:sp>
      <p:sp>
        <p:nvSpPr>
          <p:cNvPr id="31" name="テキスト ボックス 30"/>
          <p:cNvSpPr txBox="1"/>
          <p:nvPr/>
        </p:nvSpPr>
        <p:spPr>
          <a:xfrm>
            <a:off x="1308730" y="6021289"/>
            <a:ext cx="2543191" cy="584775"/>
          </a:xfrm>
          <a:prstGeom prst="rect">
            <a:avLst/>
          </a:prstGeom>
          <a:noFill/>
        </p:spPr>
        <p:txBody>
          <a:bodyPr wrap="square" rtlCol="0">
            <a:spAutoFit/>
          </a:bodyPr>
          <a:lstStyle/>
          <a:p>
            <a:r>
              <a:rPr lang="ja-JP" altLang="en-US" sz="1600" dirty="0" smtClean="0">
                <a:solidFill>
                  <a:srgbClr val="FF0000"/>
                </a:solidFill>
              </a:rPr>
              <a:t>・商品内容、品質の確認</a:t>
            </a:r>
          </a:p>
          <a:p>
            <a:endParaRPr lang="ja-JP" altLang="en-US" sz="1600" dirty="0">
              <a:solidFill>
                <a:prstClr val="black"/>
              </a:solidFill>
            </a:endParaRPr>
          </a:p>
        </p:txBody>
      </p:sp>
      <p:pic>
        <p:nvPicPr>
          <p:cNvPr id="11" name="Picture 3" descr="F:\消費生活センター　消費者教育\イラストいろいろ\pose_necchuu_computer_man.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82817" y="2735014"/>
            <a:ext cx="921008" cy="9210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KINGSTON\くらしの一日講座\イラストいろいろ\イラスト\「買物 イラスト」.files\yjimage(4).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69490" y="4912569"/>
            <a:ext cx="910779" cy="9616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消費生活センター　消費者教育\イラストいろいろ\magnifier6_girl.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2961" y="2824047"/>
            <a:ext cx="742943" cy="742942"/>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697199" y="1489140"/>
            <a:ext cx="2077381" cy="837635"/>
          </a:xfrm>
          <a:prstGeom prst="wedgeEllipseCallout">
            <a:avLst>
              <a:gd name="adj1" fmla="val 27693"/>
              <a:gd name="adj2" fmla="val 741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ysClr val="windowText" lastClr="000000"/>
                </a:solidFill>
                <a:latin typeface="HG丸ｺﾞｼｯｸM-PRO" panose="020F0600000000000000" pitchFamily="50" charset="-128"/>
                <a:ea typeface="HG丸ｺﾞｼｯｸM-PRO" panose="020F0600000000000000" pitchFamily="50" charset="-128"/>
              </a:rPr>
              <a:t>ふり返ってみよう</a:t>
            </a:r>
            <a:r>
              <a:rPr lang="en-US" altLang="ja-JP" b="1"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2059347" y="2979494"/>
            <a:ext cx="766205"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724128" y="2735014"/>
            <a:ext cx="720080" cy="41999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479439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HGPｺﾞｼｯｸE" panose="020B0900000000000000" pitchFamily="50" charset="-128"/>
                <a:ea typeface="HGPｺﾞｼｯｸE" panose="020B0900000000000000" pitchFamily="50" charset="-128"/>
              </a:rPr>
              <a:t>                                                                                                   </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smtClean="0">
                <a:solidFill>
                  <a:prstClr val="black"/>
                </a:solidFill>
                <a:latin typeface="HGPｺﾞｼｯｸE" panose="020B0900000000000000" pitchFamily="50" charset="-128"/>
                <a:ea typeface="HGPｺﾞｼｯｸE" panose="020B0900000000000000" pitchFamily="50" charset="-128"/>
              </a:rPr>
              <a:t>3-</a:t>
            </a:r>
            <a:r>
              <a:rPr lang="ja-JP" altLang="en-US" sz="4400" dirty="0">
                <a:solidFill>
                  <a:prstClr val="black"/>
                </a:solidFill>
                <a:latin typeface="HGPｺﾞｼｯｸE" panose="020B0900000000000000" pitchFamily="50" charset="-128"/>
                <a:ea typeface="HGPｺﾞｼｯｸE" panose="020B0900000000000000" pitchFamily="50" charset="-128"/>
              </a:rPr>
              <a:t>①</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情報の収集・方法の検討</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sp>
        <p:nvSpPr>
          <p:cNvPr id="6" name="角丸四角形 5"/>
          <p:cNvSpPr/>
          <p:nvPr/>
        </p:nvSpPr>
        <p:spPr>
          <a:xfrm>
            <a:off x="224644" y="1307024"/>
            <a:ext cx="8694712" cy="2376264"/>
          </a:xfrm>
          <a:prstGeom prst="roundRect">
            <a:avLst/>
          </a:prstGeom>
          <a:solidFill>
            <a:schemeClr val="tx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00" dirty="0">
              <a:solidFill>
                <a:schemeClr val="tx1"/>
              </a:solidFill>
              <a:latin typeface="HG丸ｺﾞｼｯｸM-PRO" pitchFamily="50" charset="-128"/>
              <a:ea typeface="HG丸ｺﾞｼｯｸM-PRO" pitchFamily="50" charset="-128"/>
            </a:endParaRPr>
          </a:p>
        </p:txBody>
      </p:sp>
      <p:sp>
        <p:nvSpPr>
          <p:cNvPr id="7" name="テキスト ボックス 6"/>
          <p:cNvSpPr txBox="1"/>
          <p:nvPr/>
        </p:nvSpPr>
        <p:spPr>
          <a:xfrm>
            <a:off x="251520" y="1460082"/>
            <a:ext cx="8694712" cy="1046440"/>
          </a:xfrm>
          <a:prstGeom prst="rect">
            <a:avLst/>
          </a:prstGeom>
          <a:noFill/>
        </p:spPr>
        <p:txBody>
          <a:bodyPr wrap="square" rtlCol="0">
            <a:spAutoFit/>
          </a:bodyPr>
          <a:lstStyle/>
          <a:p>
            <a:r>
              <a:rPr lang="ja-JP" altLang="en-US" sz="2200" b="1" dirty="0" smtClean="0">
                <a:solidFill>
                  <a:schemeClr val="bg1"/>
                </a:solidFill>
                <a:latin typeface="HG丸ｺﾞｼｯｸM-PRO" pitchFamily="50" charset="-128"/>
                <a:ea typeface="HG丸ｺﾞｼｯｸM-PRO" pitchFamily="50" charset="-128"/>
              </a:rPr>
              <a:t>目的</a:t>
            </a:r>
            <a:r>
              <a:rPr lang="ja-JP" altLang="en-US" sz="2200" b="1" dirty="0">
                <a:solidFill>
                  <a:schemeClr val="bg1"/>
                </a:solidFill>
                <a:latin typeface="HG丸ｺﾞｼｯｸM-PRO" pitchFamily="50" charset="-128"/>
                <a:ea typeface="HG丸ｺﾞｼｯｸM-PRO" pitchFamily="50" charset="-128"/>
              </a:rPr>
              <a:t>に</a:t>
            </a:r>
            <a:r>
              <a:rPr lang="ja-JP" altLang="en-US" sz="2200" b="1" dirty="0" smtClean="0">
                <a:solidFill>
                  <a:schemeClr val="bg1"/>
                </a:solidFill>
                <a:latin typeface="HG丸ｺﾞｼｯｸM-PRO" pitchFamily="50" charset="-128"/>
                <a:ea typeface="HG丸ｺﾞｼｯｸM-PRO" pitchFamily="50" charset="-128"/>
              </a:rPr>
              <a:t>あったモノ・</a:t>
            </a:r>
            <a:r>
              <a:rPr lang="ja-JP" altLang="en-US" sz="2200" b="1" dirty="0">
                <a:solidFill>
                  <a:schemeClr val="bg1"/>
                </a:solidFill>
                <a:latin typeface="HG丸ｺﾞｼｯｸM-PRO" pitchFamily="50" charset="-128"/>
                <a:ea typeface="HG丸ｺﾞｼｯｸM-PRO" pitchFamily="50" charset="-128"/>
              </a:rPr>
              <a:t>サービスの購入</a:t>
            </a:r>
            <a:r>
              <a:rPr lang="ja-JP" altLang="en-US" sz="2200" b="1">
                <a:solidFill>
                  <a:schemeClr val="bg1"/>
                </a:solidFill>
                <a:latin typeface="HG丸ｺﾞｼｯｸM-PRO" pitchFamily="50" charset="-128"/>
                <a:ea typeface="HG丸ｺﾞｼｯｸM-PRO" pitchFamily="50" charset="-128"/>
              </a:rPr>
              <a:t>に</a:t>
            </a:r>
            <a:r>
              <a:rPr lang="ja-JP" altLang="en-US" sz="2200" b="1" smtClean="0">
                <a:solidFill>
                  <a:schemeClr val="bg1"/>
                </a:solidFill>
                <a:latin typeface="HG丸ｺﾞｼｯｸM-PRO" pitchFamily="50" charset="-128"/>
                <a:ea typeface="HG丸ｺﾞｼｯｸM-PRO" pitchFamily="50" charset="-128"/>
              </a:rPr>
              <a:t>は、情報の</a:t>
            </a:r>
            <a:r>
              <a:rPr lang="ja-JP" altLang="en-US" sz="2200" b="1" dirty="0">
                <a:solidFill>
                  <a:schemeClr val="bg1"/>
                </a:solidFill>
                <a:latin typeface="HG丸ｺﾞｼｯｸM-PRO" pitchFamily="50" charset="-128"/>
                <a:ea typeface="HG丸ｺﾞｼｯｸM-PRO" pitchFamily="50" charset="-128"/>
              </a:rPr>
              <a:t>収集・整理が</a:t>
            </a:r>
            <a:r>
              <a:rPr lang="ja-JP" altLang="en-US" sz="2200" b="1" dirty="0" smtClean="0">
                <a:solidFill>
                  <a:schemeClr val="bg1"/>
                </a:solidFill>
                <a:latin typeface="HG丸ｺﾞｼｯｸM-PRO" pitchFamily="50" charset="-128"/>
                <a:ea typeface="HG丸ｺﾞｼｯｸM-PRO" pitchFamily="50" charset="-128"/>
              </a:rPr>
              <a:t>必要</a:t>
            </a:r>
          </a:p>
          <a:p>
            <a:r>
              <a:rPr lang="ja-JP" altLang="en-US" sz="2200" b="1" dirty="0">
                <a:solidFill>
                  <a:schemeClr val="bg1"/>
                </a:solidFill>
                <a:latin typeface="HG丸ｺﾞｼｯｸM-PRO" pitchFamily="50" charset="-128"/>
                <a:ea typeface="HG丸ｺﾞｼｯｸM-PRO" pitchFamily="50" charset="-128"/>
              </a:rPr>
              <a:t>　</a:t>
            </a:r>
            <a:r>
              <a:rPr lang="ja-JP" altLang="en-US" sz="2200" b="1" dirty="0" smtClean="0">
                <a:solidFill>
                  <a:schemeClr val="bg1"/>
                </a:solidFill>
                <a:latin typeface="HG丸ｺﾞｼｯｸM-PRO" pitchFamily="50" charset="-128"/>
                <a:ea typeface="HG丸ｺﾞｼｯｸM-PRO" pitchFamily="50" charset="-128"/>
              </a:rPr>
              <a:t>　</a:t>
            </a:r>
            <a:r>
              <a:rPr lang="ja-JP" altLang="en-US" sz="4000" b="1" dirty="0" smtClean="0">
                <a:solidFill>
                  <a:schemeClr val="bg1"/>
                </a:solidFill>
                <a:latin typeface="HG丸ｺﾞｼｯｸM-PRO" pitchFamily="50" charset="-128"/>
                <a:ea typeface="HG丸ｺﾞｼｯｸM-PRO" pitchFamily="50" charset="-128"/>
              </a:rPr>
              <a:t>⇓</a:t>
            </a:r>
            <a:r>
              <a:rPr lang="ja-JP" altLang="en-US" sz="2200" b="1" dirty="0" smtClean="0">
                <a:solidFill>
                  <a:schemeClr val="bg1"/>
                </a:solidFill>
                <a:latin typeface="HG丸ｺﾞｼｯｸM-PRO" pitchFamily="50" charset="-128"/>
                <a:ea typeface="HG丸ｺﾞｼｯｸM-PRO" pitchFamily="50" charset="-128"/>
              </a:rPr>
              <a:t>　　</a:t>
            </a:r>
            <a:r>
              <a:rPr lang="ja-JP" altLang="en-US" sz="2800" b="1" dirty="0" smtClean="0">
                <a:solidFill>
                  <a:srgbClr val="FFFF00"/>
                </a:solidFill>
                <a:latin typeface="HG丸ｺﾞｼｯｸM-PRO" pitchFamily="50" charset="-128"/>
                <a:ea typeface="HG丸ｺﾞｼｯｸM-PRO" pitchFamily="50" charset="-128"/>
              </a:rPr>
              <a:t>集めたい情報</a:t>
            </a:r>
            <a:endParaRPr lang="ja-JP" altLang="en-US" sz="2800" b="1" dirty="0">
              <a:solidFill>
                <a:srgbClr val="FFFF00"/>
              </a:solidFill>
              <a:latin typeface="HG丸ｺﾞｼｯｸM-PRO" pitchFamily="50" charset="-128"/>
              <a:ea typeface="HG丸ｺﾞｼｯｸM-PRO" pitchFamily="50" charset="-128"/>
            </a:endParaRPr>
          </a:p>
        </p:txBody>
      </p:sp>
      <p:grpSp>
        <p:nvGrpSpPr>
          <p:cNvPr id="16" name="グループ化 15"/>
          <p:cNvGrpSpPr/>
          <p:nvPr/>
        </p:nvGrpSpPr>
        <p:grpSpPr>
          <a:xfrm>
            <a:off x="308605" y="2478290"/>
            <a:ext cx="1702283" cy="1085899"/>
            <a:chOff x="474440" y="2506480"/>
            <a:chExt cx="1387071" cy="792089"/>
          </a:xfrm>
        </p:grpSpPr>
        <p:sp>
          <p:nvSpPr>
            <p:cNvPr id="10" name="円/楕円 9"/>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13" name="テキスト ボックス 12"/>
            <p:cNvSpPr txBox="1"/>
            <p:nvPr/>
          </p:nvSpPr>
          <p:spPr>
            <a:xfrm>
              <a:off x="781391" y="2691146"/>
              <a:ext cx="1080120" cy="336753"/>
            </a:xfrm>
            <a:prstGeom prst="rect">
              <a:avLst/>
            </a:prstGeom>
            <a:noFill/>
            <a:ln w="9525">
              <a:noFill/>
            </a:ln>
          </p:spPr>
          <p:txBody>
            <a:bodyPr wrap="square" rtlCol="0">
              <a:spAutoFit/>
            </a:bodyPr>
            <a:lstStyle/>
            <a:p>
              <a:endParaRPr kumimoji="1" lang="ja-JP" altLang="en-US" sz="2400" dirty="0">
                <a:latin typeface="HGP創英角ｺﾞｼｯｸUB" pitchFamily="50" charset="-128"/>
                <a:ea typeface="HGP創英角ｺﾞｼｯｸUB" pitchFamily="50" charset="-128"/>
              </a:endParaRPr>
            </a:p>
          </p:txBody>
        </p:sp>
      </p:grpSp>
      <p:grpSp>
        <p:nvGrpSpPr>
          <p:cNvPr id="20" name="グループ化 19"/>
          <p:cNvGrpSpPr/>
          <p:nvPr/>
        </p:nvGrpSpPr>
        <p:grpSpPr>
          <a:xfrm>
            <a:off x="1960645" y="2469768"/>
            <a:ext cx="1613939" cy="1085899"/>
            <a:chOff x="474440" y="2506480"/>
            <a:chExt cx="1315086" cy="792089"/>
          </a:xfrm>
        </p:grpSpPr>
        <p:sp>
          <p:nvSpPr>
            <p:cNvPr id="21" name="円/楕円 20"/>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22" name="テキスト ボックス 21"/>
            <p:cNvSpPr txBox="1"/>
            <p:nvPr/>
          </p:nvSpPr>
          <p:spPr>
            <a:xfrm>
              <a:off x="709406" y="2691146"/>
              <a:ext cx="1080120" cy="336753"/>
            </a:xfrm>
            <a:prstGeom prst="rect">
              <a:avLst/>
            </a:prstGeom>
            <a:noFill/>
            <a:ln w="9525">
              <a:noFill/>
            </a:ln>
          </p:spPr>
          <p:txBody>
            <a:bodyPr wrap="square" rtlCol="0">
              <a:spAutoFit/>
            </a:bodyPr>
            <a:lstStyle/>
            <a:p>
              <a:r>
                <a:rPr lang="ja-JP" altLang="en-US" sz="2400" dirty="0" smtClean="0">
                  <a:latin typeface="HGP創英角ｺﾞｼｯｸUB" pitchFamily="50" charset="-128"/>
                  <a:ea typeface="HGP創英角ｺﾞｼｯｸUB" pitchFamily="50" charset="-128"/>
                </a:rPr>
                <a:t>機能</a:t>
              </a:r>
              <a:endParaRPr kumimoji="1" lang="ja-JP" altLang="en-US" sz="2400" dirty="0">
                <a:latin typeface="HGP創英角ｺﾞｼｯｸUB" pitchFamily="50" charset="-128"/>
                <a:ea typeface="HGP創英角ｺﾞｼｯｸUB" pitchFamily="50" charset="-128"/>
              </a:endParaRPr>
            </a:p>
          </p:txBody>
        </p:sp>
      </p:grpSp>
      <p:grpSp>
        <p:nvGrpSpPr>
          <p:cNvPr id="23" name="グループ化 22"/>
          <p:cNvGrpSpPr/>
          <p:nvPr/>
        </p:nvGrpSpPr>
        <p:grpSpPr>
          <a:xfrm>
            <a:off x="5249445" y="2472976"/>
            <a:ext cx="1493857" cy="1085899"/>
            <a:chOff x="474440" y="2506480"/>
            <a:chExt cx="1217240" cy="792089"/>
          </a:xfrm>
        </p:grpSpPr>
        <p:sp>
          <p:nvSpPr>
            <p:cNvPr id="24" name="円/楕円 23"/>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25" name="テキスト ボックス 24"/>
            <p:cNvSpPr txBox="1"/>
            <p:nvPr/>
          </p:nvSpPr>
          <p:spPr>
            <a:xfrm>
              <a:off x="611560" y="2637344"/>
              <a:ext cx="1080120" cy="516354"/>
            </a:xfrm>
            <a:prstGeom prst="rect">
              <a:avLst/>
            </a:prstGeom>
            <a:noFill/>
            <a:ln w="9525">
              <a:noFill/>
            </a:ln>
          </p:spPr>
          <p:txBody>
            <a:bodyPr wrap="square" rtlCol="0">
              <a:spAutoFit/>
            </a:bodyPr>
            <a:lstStyle/>
            <a:p>
              <a:r>
                <a:rPr lang="ja-JP" altLang="en-US" sz="2000" dirty="0" smtClean="0">
                  <a:latin typeface="HGP創英角ｺﾞｼｯｸUB" pitchFamily="50" charset="-128"/>
                  <a:ea typeface="HGP創英角ｺﾞｼｯｸUB" pitchFamily="50" charset="-128"/>
                </a:rPr>
                <a:t>アフター</a:t>
              </a:r>
            </a:p>
            <a:p>
              <a:r>
                <a:rPr lang="ja-JP" altLang="en-US" sz="2000" dirty="0" smtClean="0">
                  <a:latin typeface="HGP創英角ｺﾞｼｯｸUB" pitchFamily="50" charset="-128"/>
                  <a:ea typeface="HGP創英角ｺﾞｼｯｸUB" pitchFamily="50" charset="-128"/>
                </a:rPr>
                <a:t>サービス</a:t>
              </a:r>
              <a:endParaRPr kumimoji="1" lang="ja-JP" altLang="en-US" sz="2000" dirty="0">
                <a:latin typeface="HGP創英角ｺﾞｼｯｸUB" pitchFamily="50" charset="-128"/>
                <a:ea typeface="HGP創英角ｺﾞｼｯｸUB" pitchFamily="50" charset="-128"/>
              </a:endParaRPr>
            </a:p>
          </p:txBody>
        </p:sp>
      </p:grpSp>
      <p:grpSp>
        <p:nvGrpSpPr>
          <p:cNvPr id="26" name="グループ化 25"/>
          <p:cNvGrpSpPr/>
          <p:nvPr/>
        </p:nvGrpSpPr>
        <p:grpSpPr>
          <a:xfrm>
            <a:off x="3574585" y="2504959"/>
            <a:ext cx="1593505" cy="1085899"/>
            <a:chOff x="585703" y="2464868"/>
            <a:chExt cx="1298436" cy="792089"/>
          </a:xfrm>
        </p:grpSpPr>
        <p:sp>
          <p:nvSpPr>
            <p:cNvPr id="27" name="円/楕円 26"/>
            <p:cNvSpPr/>
            <p:nvPr/>
          </p:nvSpPr>
          <p:spPr>
            <a:xfrm>
              <a:off x="585703" y="2464868"/>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28" name="テキスト ボックス 27"/>
            <p:cNvSpPr txBox="1"/>
            <p:nvPr/>
          </p:nvSpPr>
          <p:spPr>
            <a:xfrm>
              <a:off x="804019" y="2691146"/>
              <a:ext cx="1080120" cy="336753"/>
            </a:xfrm>
            <a:prstGeom prst="rect">
              <a:avLst/>
            </a:prstGeom>
            <a:noFill/>
            <a:ln w="9525">
              <a:noFill/>
            </a:ln>
          </p:spPr>
          <p:txBody>
            <a:bodyPr wrap="square" rtlCol="0">
              <a:spAutoFit/>
            </a:bodyPr>
            <a:lstStyle/>
            <a:p>
              <a:endParaRPr kumimoji="1" lang="ja-JP" altLang="en-US" sz="2400" dirty="0">
                <a:latin typeface="HGP創英角ｺﾞｼｯｸUB" pitchFamily="50" charset="-128"/>
                <a:ea typeface="HGP創英角ｺﾞｼｯｸUB" pitchFamily="50" charset="-128"/>
              </a:endParaRPr>
            </a:p>
          </p:txBody>
        </p:sp>
      </p:grpSp>
      <p:grpSp>
        <p:nvGrpSpPr>
          <p:cNvPr id="29" name="グループ化 28"/>
          <p:cNvGrpSpPr/>
          <p:nvPr/>
        </p:nvGrpSpPr>
        <p:grpSpPr>
          <a:xfrm>
            <a:off x="6897261" y="2458545"/>
            <a:ext cx="1496267" cy="1085899"/>
            <a:chOff x="474440" y="2506480"/>
            <a:chExt cx="1219203" cy="792089"/>
          </a:xfrm>
        </p:grpSpPr>
        <p:sp>
          <p:nvSpPr>
            <p:cNvPr id="30" name="円/楕円 29"/>
            <p:cNvSpPr/>
            <p:nvPr/>
          </p:nvSpPr>
          <p:spPr>
            <a:xfrm>
              <a:off x="474440" y="2506480"/>
              <a:ext cx="1217240" cy="792089"/>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角ｺﾞｼｯｸUB" pitchFamily="50" charset="-128"/>
                <a:ea typeface="HGP創英角ｺﾞｼｯｸUB" pitchFamily="50" charset="-128"/>
              </a:endParaRPr>
            </a:p>
          </p:txBody>
        </p:sp>
        <p:sp>
          <p:nvSpPr>
            <p:cNvPr id="31" name="テキスト ボックス 30"/>
            <p:cNvSpPr txBox="1"/>
            <p:nvPr/>
          </p:nvSpPr>
          <p:spPr>
            <a:xfrm>
              <a:off x="613523" y="2637344"/>
              <a:ext cx="1080120" cy="516354"/>
            </a:xfrm>
            <a:prstGeom prst="rect">
              <a:avLst/>
            </a:prstGeom>
            <a:noFill/>
            <a:ln w="9525">
              <a:noFill/>
            </a:ln>
          </p:spPr>
          <p:txBody>
            <a:bodyPr wrap="square" rtlCol="0">
              <a:spAutoFit/>
            </a:bodyPr>
            <a:lstStyle/>
            <a:p>
              <a:r>
                <a:rPr lang="ja-JP" altLang="en-US" sz="2000" dirty="0">
                  <a:latin typeface="HGP創英角ｺﾞｼｯｸUB" pitchFamily="50" charset="-128"/>
                  <a:ea typeface="HGP創英角ｺﾞｼｯｸUB" pitchFamily="50" charset="-128"/>
                </a:rPr>
                <a:t>　</a:t>
              </a:r>
              <a:r>
                <a:rPr lang="ja-JP" altLang="en-US" sz="2000" dirty="0" smtClean="0">
                  <a:latin typeface="HGP創英角ｺﾞｼｯｸUB" pitchFamily="50" charset="-128"/>
                  <a:ea typeface="HGP創英角ｺﾞｼｯｸUB" pitchFamily="50" charset="-128"/>
                </a:rPr>
                <a:t>　   </a:t>
              </a:r>
              <a:r>
                <a:rPr lang="ja-JP" altLang="en-US" sz="2000" dirty="0" err="1" smtClean="0">
                  <a:latin typeface="HGP創英角ｺﾞｼｯｸUB" pitchFamily="50" charset="-128"/>
                  <a:ea typeface="HGP創英角ｺﾞｼｯｸUB" pitchFamily="50" charset="-128"/>
                </a:rPr>
                <a:t>への</a:t>
              </a:r>
              <a:endParaRPr lang="ja-JP" altLang="en-US" sz="2000" dirty="0" smtClean="0">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　</a:t>
              </a:r>
              <a:r>
                <a:rPr lang="ja-JP" altLang="en-US" sz="2000" dirty="0" smtClean="0">
                  <a:latin typeface="HGP創英角ｺﾞｼｯｸUB" pitchFamily="50" charset="-128"/>
                  <a:ea typeface="HGP創英角ｺﾞｼｯｸUB" pitchFamily="50" charset="-128"/>
                </a:rPr>
                <a:t>配慮</a:t>
              </a:r>
              <a:endParaRPr kumimoji="1" lang="ja-JP" altLang="en-US" sz="2000" dirty="0">
                <a:latin typeface="HGP創英角ｺﾞｼｯｸUB" pitchFamily="50" charset="-128"/>
                <a:ea typeface="HGP創英角ｺﾞｼｯｸUB" pitchFamily="50" charset="-128"/>
              </a:endParaRPr>
            </a:p>
          </p:txBody>
        </p:sp>
      </p:grpSp>
      <p:sp>
        <p:nvSpPr>
          <p:cNvPr id="17" name="テキスト ボックス 16"/>
          <p:cNvSpPr txBox="1"/>
          <p:nvPr/>
        </p:nvSpPr>
        <p:spPr>
          <a:xfrm>
            <a:off x="8451136" y="2980838"/>
            <a:ext cx="792088" cy="461665"/>
          </a:xfrm>
          <a:prstGeom prst="rect">
            <a:avLst/>
          </a:prstGeom>
          <a:noFill/>
          <a:ln>
            <a:noFill/>
          </a:ln>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等</a:t>
            </a:r>
            <a:endParaRPr kumimoji="1" lang="ja-JP" altLang="en-US" sz="2400" dirty="0">
              <a:latin typeface="HGP創英角ｺﾞｼｯｸUB" pitchFamily="50" charset="-128"/>
              <a:ea typeface="HGP創英角ｺﾞｼｯｸUB" pitchFamily="50" charset="-128"/>
            </a:endParaRPr>
          </a:p>
        </p:txBody>
      </p:sp>
      <p:sp>
        <p:nvSpPr>
          <p:cNvPr id="19" name="角丸四角形 18"/>
          <p:cNvSpPr/>
          <p:nvPr/>
        </p:nvSpPr>
        <p:spPr>
          <a:xfrm>
            <a:off x="539386" y="3940850"/>
            <a:ext cx="8262997" cy="2664295"/>
          </a:xfrm>
          <a:prstGeom prst="roundRect">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円/楕円 1023"/>
          <p:cNvSpPr/>
          <p:nvPr/>
        </p:nvSpPr>
        <p:spPr>
          <a:xfrm>
            <a:off x="323529" y="3933057"/>
            <a:ext cx="708889" cy="26798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ysClr val="windowText" lastClr="000000"/>
                </a:solidFill>
                <a:latin typeface="HG丸ｺﾞｼｯｸM-PRO" pitchFamily="50" charset="-128"/>
                <a:ea typeface="HG丸ｺﾞｼｯｸM-PRO" pitchFamily="50" charset="-128"/>
              </a:rPr>
              <a:t>情報</a:t>
            </a:r>
            <a:endParaRPr kumimoji="1" lang="ja-JP" altLang="en-US" sz="2800" dirty="0">
              <a:solidFill>
                <a:sysClr val="windowText" lastClr="000000"/>
              </a:solidFill>
              <a:latin typeface="HG丸ｺﾞｼｯｸM-PRO" pitchFamily="50" charset="-128"/>
              <a:ea typeface="HG丸ｺﾞｼｯｸM-PRO" pitchFamily="50" charset="-128"/>
            </a:endParaRPr>
          </a:p>
        </p:txBody>
      </p:sp>
      <p:sp>
        <p:nvSpPr>
          <p:cNvPr id="1025" name="テキスト ボックス 1024"/>
          <p:cNvSpPr txBox="1"/>
          <p:nvPr/>
        </p:nvSpPr>
        <p:spPr>
          <a:xfrm>
            <a:off x="1087864" y="4056643"/>
            <a:ext cx="2005971" cy="307777"/>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友達や家族からの情報</a:t>
            </a:r>
            <a:endParaRPr kumimoji="1" lang="ja-JP" altLang="en-US" sz="1400" dirty="0">
              <a:latin typeface="HG丸ｺﾞｼｯｸM-PRO" pitchFamily="50" charset="-128"/>
              <a:ea typeface="HG丸ｺﾞｼｯｸM-PRO" pitchFamily="50" charset="-128"/>
            </a:endParaRPr>
          </a:p>
        </p:txBody>
      </p:sp>
      <p:sp>
        <p:nvSpPr>
          <p:cNvPr id="36" name="テキスト ボックス 35"/>
          <p:cNvSpPr txBox="1"/>
          <p:nvPr/>
        </p:nvSpPr>
        <p:spPr>
          <a:xfrm>
            <a:off x="3000564" y="4653246"/>
            <a:ext cx="1668187" cy="523220"/>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テレビ</a:t>
            </a:r>
          </a:p>
          <a:p>
            <a:r>
              <a:rPr lang="ja-JP" altLang="en-US" sz="1400" dirty="0" smtClean="0">
                <a:latin typeface="HG丸ｺﾞｼｯｸM-PRO" pitchFamily="50" charset="-128"/>
                <a:ea typeface="HG丸ｺﾞｼｯｸM-PRO" pitchFamily="50" charset="-128"/>
              </a:rPr>
              <a:t>コマーシャル</a:t>
            </a:r>
            <a:endParaRPr kumimoji="1" lang="ja-JP" altLang="en-US" sz="1400" dirty="0">
              <a:latin typeface="HG丸ｺﾞｼｯｸM-PRO" pitchFamily="50" charset="-128"/>
              <a:ea typeface="HG丸ｺﾞｼｯｸM-PRO" pitchFamily="50" charset="-128"/>
            </a:endParaRPr>
          </a:p>
        </p:txBody>
      </p:sp>
      <p:sp>
        <p:nvSpPr>
          <p:cNvPr id="37" name="テキスト ボックス 36"/>
          <p:cNvSpPr txBox="1"/>
          <p:nvPr/>
        </p:nvSpPr>
        <p:spPr>
          <a:xfrm>
            <a:off x="1246023" y="5272998"/>
            <a:ext cx="2005971" cy="307777"/>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販売員の説明</a:t>
            </a:r>
            <a:endParaRPr kumimoji="1" lang="ja-JP" altLang="en-US" sz="1400" dirty="0">
              <a:latin typeface="HG丸ｺﾞｼｯｸM-PRO" pitchFamily="50" charset="-128"/>
              <a:ea typeface="HG丸ｺﾞｼｯｸM-PRO" pitchFamily="50" charset="-128"/>
            </a:endParaRPr>
          </a:p>
        </p:txBody>
      </p:sp>
      <p:sp>
        <p:nvSpPr>
          <p:cNvPr id="38" name="テキスト ボックス 37"/>
          <p:cNvSpPr txBox="1"/>
          <p:nvPr/>
        </p:nvSpPr>
        <p:spPr>
          <a:xfrm>
            <a:off x="4388824" y="5378557"/>
            <a:ext cx="2005971" cy="523220"/>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インターネットを</a:t>
            </a:r>
          </a:p>
          <a:p>
            <a:r>
              <a:rPr lang="ja-JP" altLang="en-US" sz="1400" dirty="0" smtClean="0">
                <a:latin typeface="HG丸ｺﾞｼｯｸM-PRO" pitchFamily="50" charset="-128"/>
                <a:ea typeface="HG丸ｺﾞｼｯｸM-PRO" pitchFamily="50" charset="-128"/>
              </a:rPr>
              <a:t>利用した情報検索</a:t>
            </a:r>
            <a:endParaRPr kumimoji="1" lang="ja-JP" altLang="en-US" sz="1400" dirty="0">
              <a:latin typeface="HG丸ｺﾞｼｯｸM-PRO" pitchFamily="50" charset="-128"/>
              <a:ea typeface="HG丸ｺﾞｼｯｸM-PRO" pitchFamily="50" charset="-128"/>
            </a:endParaRPr>
          </a:p>
        </p:txBody>
      </p:sp>
      <p:sp>
        <p:nvSpPr>
          <p:cNvPr id="41" name="テキスト ボックス 40"/>
          <p:cNvSpPr txBox="1"/>
          <p:nvPr/>
        </p:nvSpPr>
        <p:spPr>
          <a:xfrm>
            <a:off x="4608873" y="4045631"/>
            <a:ext cx="2005971" cy="523220"/>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商品についている</a:t>
            </a:r>
          </a:p>
          <a:p>
            <a:r>
              <a:rPr lang="ja-JP" altLang="en-US" sz="1400" dirty="0" smtClean="0">
                <a:latin typeface="HG丸ｺﾞｼｯｸM-PRO" pitchFamily="50" charset="-128"/>
                <a:ea typeface="HG丸ｺﾞｼｯｸM-PRO" pitchFamily="50" charset="-128"/>
              </a:rPr>
              <a:t>表示やマーク</a:t>
            </a:r>
            <a:endParaRPr kumimoji="1" lang="ja-JP" altLang="en-US" sz="1400" dirty="0">
              <a:latin typeface="HG丸ｺﾞｼｯｸM-PRO" pitchFamily="50" charset="-128"/>
              <a:ea typeface="HG丸ｺﾞｼｯｸM-PRO" pitchFamily="50" charset="-128"/>
            </a:endParaRPr>
          </a:p>
        </p:txBody>
      </p:sp>
      <p:sp>
        <p:nvSpPr>
          <p:cNvPr id="42" name="テキスト ボックス 41"/>
          <p:cNvSpPr txBox="1"/>
          <p:nvPr/>
        </p:nvSpPr>
        <p:spPr>
          <a:xfrm>
            <a:off x="7205476" y="5563108"/>
            <a:ext cx="2005971" cy="307777"/>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公的機関の情報誌</a:t>
            </a:r>
            <a:endParaRPr kumimoji="1" lang="ja-JP" altLang="en-US" sz="1400" dirty="0">
              <a:latin typeface="HG丸ｺﾞｼｯｸM-PRO" pitchFamily="50" charset="-128"/>
              <a:ea typeface="HG丸ｺﾞｼｯｸM-PRO" pitchFamily="50" charset="-128"/>
            </a:endParaRPr>
          </a:p>
        </p:txBody>
      </p:sp>
      <p:sp>
        <p:nvSpPr>
          <p:cNvPr id="43" name="テキスト ボックス 42"/>
          <p:cNvSpPr txBox="1"/>
          <p:nvPr/>
        </p:nvSpPr>
        <p:spPr>
          <a:xfrm>
            <a:off x="7205477" y="6012695"/>
            <a:ext cx="1553345" cy="523220"/>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パンフレットや</a:t>
            </a:r>
          </a:p>
          <a:p>
            <a:r>
              <a:rPr lang="ja-JP" altLang="en-US" sz="1400" dirty="0" smtClean="0">
                <a:latin typeface="HG丸ｺﾞｼｯｸM-PRO" pitchFamily="50" charset="-128"/>
                <a:ea typeface="HG丸ｺﾞｼｯｸM-PRO" pitchFamily="50" charset="-128"/>
              </a:rPr>
              <a:t>カタログ</a:t>
            </a:r>
            <a:endParaRPr kumimoji="1" lang="ja-JP" altLang="en-US" sz="1400" dirty="0">
              <a:latin typeface="HG丸ｺﾞｼｯｸM-PRO" pitchFamily="50" charset="-128"/>
              <a:ea typeface="HG丸ｺﾞｼｯｸM-PRO" pitchFamily="50" charset="-128"/>
            </a:endParaRPr>
          </a:p>
        </p:txBody>
      </p:sp>
      <p:sp>
        <p:nvSpPr>
          <p:cNvPr id="44" name="テキスト ボックス 43"/>
          <p:cNvSpPr txBox="1"/>
          <p:nvPr/>
        </p:nvSpPr>
        <p:spPr>
          <a:xfrm>
            <a:off x="7324638" y="4042915"/>
            <a:ext cx="1285084"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雑誌</a:t>
            </a:r>
            <a:r>
              <a:rPr lang="ja-JP" altLang="en-US" sz="1400" dirty="0" smtClean="0">
                <a:latin typeface="HG丸ｺﾞｼｯｸM-PRO" pitchFamily="50" charset="-128"/>
                <a:ea typeface="HG丸ｺﾞｼｯｸM-PRO" pitchFamily="50" charset="-128"/>
              </a:rPr>
              <a:t>や新聞の</a:t>
            </a:r>
          </a:p>
          <a:p>
            <a:r>
              <a:rPr lang="ja-JP" altLang="en-US" sz="1400" dirty="0" smtClean="0">
                <a:latin typeface="HG丸ｺﾞｼｯｸM-PRO" pitchFamily="50" charset="-128"/>
                <a:ea typeface="HG丸ｺﾞｼｯｸM-PRO" pitchFamily="50" charset="-128"/>
              </a:rPr>
              <a:t>記事や広告</a:t>
            </a:r>
            <a:endParaRPr kumimoji="1" lang="ja-JP" altLang="en-US" sz="1400" dirty="0">
              <a:latin typeface="HG丸ｺﾞｼｯｸM-PRO" pitchFamily="50" charset="-128"/>
              <a:ea typeface="HG丸ｺﾞｼｯｸM-PRO" pitchFamily="50" charset="-128"/>
            </a:endParaRPr>
          </a:p>
        </p:txBody>
      </p:sp>
      <p:pic>
        <p:nvPicPr>
          <p:cNvPr id="2050" name="Picture 2" descr="F:\消費生活センター　消費者教育\イラストいろいろ\book_catalo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4398" y="5850774"/>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消費生活センター　消費者教育\イラストいろいろ\tv_shopping_tsuuhan_foreig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3000565" y="5130950"/>
            <a:ext cx="1015820" cy="10816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消費生活センター　消費者教育\イラストいろいろ\computer_server_base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20938" y="5855122"/>
            <a:ext cx="741743" cy="6650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descr="鉱工業品のＪＩＳマークを表示"/>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2086" y="4606191"/>
            <a:ext cx="477703" cy="47770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0" descr="プラマーク画像"/>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17725" y="4568852"/>
            <a:ext cx="643697" cy="61757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消費生活センター　消費者教育\イラストいろいろ\jikosyoukai_boy.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67215" y="4379670"/>
            <a:ext cx="704224" cy="7042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消費生活センター　消費者教育\イラストいろいろ\shop_tenin_tokei (1).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95159" y="5599069"/>
            <a:ext cx="857251" cy="8572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新聞折込チラシのイラスト"/>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95306" y="4606191"/>
            <a:ext cx="714416" cy="7144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付録つきの雑誌のイラスト（大人）"/>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743302" y="4566135"/>
            <a:ext cx="1039060" cy="1039060"/>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a:off x="660040" y="2776870"/>
            <a:ext cx="869624" cy="48873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3886701" y="2815170"/>
            <a:ext cx="869624" cy="48873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7116296" y="2637950"/>
            <a:ext cx="639991" cy="371471"/>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32363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HGPｺﾞｼｯｸE" panose="020B0900000000000000" pitchFamily="50" charset="-128"/>
                <a:ea typeface="HGPｺﾞｼｯｸE" panose="020B0900000000000000" pitchFamily="50" charset="-128"/>
              </a:rPr>
              <a:t>                                                                                                   </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smtClean="0">
                <a:solidFill>
                  <a:prstClr val="black"/>
                </a:solidFill>
                <a:latin typeface="HGPｺﾞｼｯｸE" panose="020B0900000000000000" pitchFamily="50" charset="-128"/>
                <a:ea typeface="HGPｺﾞｼｯｸE" panose="020B0900000000000000" pitchFamily="50" charset="-128"/>
              </a:rPr>
              <a:t>3-</a:t>
            </a:r>
            <a:r>
              <a:rPr lang="ja-JP" altLang="en-US" sz="4400" dirty="0">
                <a:solidFill>
                  <a:prstClr val="black"/>
                </a:solidFill>
                <a:latin typeface="HGPｺﾞｼｯｸE" panose="020B0900000000000000" pitchFamily="50" charset="-128"/>
                <a:ea typeface="HGPｺﾞｼｯｸE" panose="020B0900000000000000" pitchFamily="50" charset="-128"/>
              </a:rPr>
              <a:t>②</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評価・反省～</a:t>
            </a:r>
            <a:r>
              <a:rPr lang="ja-JP" altLang="en-US" sz="3200" dirty="0" smtClean="0">
                <a:solidFill>
                  <a:prstClr val="black"/>
                </a:solidFill>
                <a:latin typeface="HGPｺﾞｼｯｸM" panose="020B0600000000000000" pitchFamily="50" charset="-128"/>
                <a:ea typeface="HGPｺﾞｼｯｸM" panose="020B0600000000000000" pitchFamily="50" charset="-128"/>
              </a:rPr>
              <a:t>次の行動へ</a:t>
            </a:r>
            <a:endParaRPr lang="en-US" altLang="ja-JP" sz="3200" dirty="0" smtClean="0">
              <a:solidFill>
                <a:prstClr val="black"/>
              </a:solidFill>
              <a:latin typeface="HGPｺﾞｼｯｸM" panose="020B0600000000000000" pitchFamily="50" charset="-128"/>
              <a:ea typeface="HGPｺﾞｼｯｸM" panose="020B0600000000000000" pitchFamily="50" charset="-128"/>
            </a:endParaRPr>
          </a:p>
        </p:txBody>
      </p:sp>
      <p:pic>
        <p:nvPicPr>
          <p:cNvPr id="4099" name="Picture 3" descr="F:\消費生活センター　消費者教育\イラストいろいろ\tv_panel_quiz_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3019" y="1211015"/>
            <a:ext cx="5170140" cy="54889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167336" y="3876353"/>
            <a:ext cx="3384376" cy="1569660"/>
          </a:xfrm>
          <a:prstGeom prst="rect">
            <a:avLst/>
          </a:prstGeom>
          <a:noFill/>
        </p:spPr>
        <p:txBody>
          <a:bodyPr wrap="square" rtlCol="0">
            <a:spAutoFit/>
          </a:bodyPr>
          <a:lstStyle/>
          <a:p>
            <a:r>
              <a:rPr kumimoji="1" lang="ja-JP" altLang="en-US" sz="3200" dirty="0" smtClean="0">
                <a:latin typeface="HG丸ｺﾞｼｯｸM-PRO" pitchFamily="50" charset="-128"/>
                <a:ea typeface="HG丸ｺﾞｼｯｸM-PRO" pitchFamily="50" charset="-128"/>
              </a:rPr>
              <a:t>買った後の</a:t>
            </a:r>
          </a:p>
          <a:p>
            <a:r>
              <a:rPr kumimoji="1" lang="ja-JP" altLang="en-US" sz="3200" dirty="0" smtClean="0">
                <a:latin typeface="HG丸ｺﾞｼｯｸM-PRO" pitchFamily="50" charset="-128"/>
                <a:ea typeface="HG丸ｺﾞｼｯｸM-PRO" pitchFamily="50" charset="-128"/>
              </a:rPr>
              <a:t>　消費者の</a:t>
            </a:r>
          </a:p>
          <a:p>
            <a:r>
              <a:rPr lang="ja-JP" altLang="en-US" sz="3200" dirty="0">
                <a:latin typeface="HG丸ｺﾞｼｯｸM-PRO" pitchFamily="50" charset="-128"/>
                <a:ea typeface="HG丸ｺﾞｼｯｸM-PRO" pitchFamily="50" charset="-128"/>
              </a:rPr>
              <a:t>　</a:t>
            </a:r>
            <a:r>
              <a:rPr lang="ja-JP" altLang="en-US" sz="3200" dirty="0" smtClean="0">
                <a:latin typeface="HG丸ｺﾞｼｯｸM-PRO" pitchFamily="50" charset="-128"/>
                <a:ea typeface="HG丸ｺﾞｼｯｸM-PRO" pitchFamily="50" charset="-128"/>
              </a:rPr>
              <a:t>　</a:t>
            </a:r>
            <a:r>
              <a:rPr kumimoji="1" lang="ja-JP" altLang="en-US" sz="3200" dirty="0" smtClean="0">
                <a:latin typeface="HG丸ｺﾞｼｯｸM-PRO" pitchFamily="50" charset="-128"/>
                <a:ea typeface="HG丸ｺﾞｼｯｸM-PRO" pitchFamily="50" charset="-128"/>
              </a:rPr>
              <a:t>行動</a:t>
            </a:r>
            <a:r>
              <a:rPr lang="ja-JP" altLang="en-US" sz="3200" dirty="0" smtClean="0">
                <a:latin typeface="HG丸ｺﾞｼｯｸM-PRO" pitchFamily="50" charset="-128"/>
                <a:ea typeface="HG丸ｺﾞｼｯｸM-PRO" pitchFamily="50" charset="-128"/>
              </a:rPr>
              <a:t>は</a:t>
            </a:r>
            <a:r>
              <a:rPr lang="en-US" altLang="ja-JP" sz="3200" dirty="0" smtClean="0">
                <a:latin typeface="HG丸ｺﾞｼｯｸM-PRO" pitchFamily="50" charset="-128"/>
                <a:ea typeface="HG丸ｺﾞｼｯｸM-PRO" pitchFamily="50" charset="-128"/>
              </a:rPr>
              <a:t>…</a:t>
            </a:r>
            <a:endParaRPr kumimoji="1" lang="ja-JP" altLang="en-US" sz="3200" dirty="0">
              <a:latin typeface="HG丸ｺﾞｼｯｸM-PRO" pitchFamily="50" charset="-128"/>
              <a:ea typeface="HG丸ｺﾞｼｯｸM-PRO" pitchFamily="50" charset="-128"/>
            </a:endParaRPr>
          </a:p>
        </p:txBody>
      </p:sp>
      <p:grpSp>
        <p:nvGrpSpPr>
          <p:cNvPr id="6" name="グループ化 5"/>
          <p:cNvGrpSpPr/>
          <p:nvPr/>
        </p:nvGrpSpPr>
        <p:grpSpPr>
          <a:xfrm>
            <a:off x="251520" y="1386052"/>
            <a:ext cx="2592288" cy="1034837"/>
            <a:chOff x="251520" y="1386051"/>
            <a:chExt cx="2592288" cy="1034837"/>
          </a:xfrm>
        </p:grpSpPr>
        <p:sp>
          <p:nvSpPr>
            <p:cNvPr id="4" name="円/楕円 3"/>
            <p:cNvSpPr/>
            <p:nvPr/>
          </p:nvSpPr>
          <p:spPr>
            <a:xfrm>
              <a:off x="251520" y="1386051"/>
              <a:ext cx="2592288" cy="103483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17139" y="1596301"/>
              <a:ext cx="2333415" cy="646331"/>
            </a:xfrm>
            <a:prstGeom prst="rect">
              <a:avLst/>
            </a:prstGeom>
            <a:noFill/>
          </p:spPr>
          <p:txBody>
            <a:bodyPr wrap="square" rtlCol="0">
              <a:spAutoFit/>
            </a:bodyPr>
            <a:lstStyle/>
            <a:p>
              <a:r>
                <a:rPr lang="ja-JP" altLang="en-US" dirty="0" smtClean="0">
                  <a:latin typeface="HG丸ｺﾞｼｯｸM-PRO" pitchFamily="50" charset="-128"/>
                  <a:ea typeface="HG丸ｺﾞｼｯｸM-PRO" pitchFamily="50" charset="-128"/>
                </a:rPr>
                <a:t>本当に必要なもの</a:t>
              </a:r>
            </a:p>
            <a:p>
              <a:r>
                <a:rPr lang="ja-JP" altLang="en-US" dirty="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a:t>
              </a:r>
              <a:r>
                <a:rPr lang="ja-JP" altLang="en-US" dirty="0" err="1" smtClean="0">
                  <a:latin typeface="HG丸ｺﾞｼｯｸM-PRO" pitchFamily="50" charset="-128"/>
                  <a:ea typeface="HG丸ｺﾞｼｯｸM-PRO" pitchFamily="50" charset="-128"/>
                </a:rPr>
                <a:t>で</a:t>
              </a:r>
              <a:r>
                <a:rPr lang="ja-JP" altLang="en-US" dirty="0" smtClean="0">
                  <a:latin typeface="HG丸ｺﾞｼｯｸM-PRO" pitchFamily="50" charset="-128"/>
                  <a:ea typeface="HG丸ｺﾞｼｯｸM-PRO" pitchFamily="50" charset="-128"/>
                </a:rPr>
                <a:t>したか</a:t>
              </a:r>
              <a:r>
                <a:rPr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grpSp>
      <p:grpSp>
        <p:nvGrpSpPr>
          <p:cNvPr id="13" name="グループ化 12"/>
          <p:cNvGrpSpPr/>
          <p:nvPr/>
        </p:nvGrpSpPr>
        <p:grpSpPr>
          <a:xfrm>
            <a:off x="136663" y="2627920"/>
            <a:ext cx="2592288" cy="1034837"/>
            <a:chOff x="251520" y="1386051"/>
            <a:chExt cx="2592288" cy="1034837"/>
          </a:xfrm>
        </p:grpSpPr>
        <p:sp>
          <p:nvSpPr>
            <p:cNvPr id="14" name="円/楕円 13"/>
            <p:cNvSpPr/>
            <p:nvPr/>
          </p:nvSpPr>
          <p:spPr>
            <a:xfrm>
              <a:off x="251520" y="1386051"/>
              <a:ext cx="2592288" cy="103483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10395" y="1596301"/>
              <a:ext cx="2218556" cy="646331"/>
            </a:xfrm>
            <a:prstGeom prst="rect">
              <a:avLst/>
            </a:prstGeom>
            <a:noFill/>
          </p:spPr>
          <p:txBody>
            <a:bodyPr wrap="square" rtlCol="0">
              <a:spAutoFit/>
            </a:bodyPr>
            <a:lstStyle/>
            <a:p>
              <a:r>
                <a:rPr lang="ja-JP" altLang="en-US" dirty="0" smtClean="0">
                  <a:latin typeface="HG丸ｺﾞｼｯｸM-PRO" pitchFamily="50" charset="-128"/>
                  <a:ea typeface="HG丸ｺﾞｼｯｸM-PRO" pitchFamily="50" charset="-128"/>
                </a:rPr>
                <a:t>　色やサイズは</a:t>
              </a:r>
            </a:p>
            <a:p>
              <a:r>
                <a:rPr lang="ja-JP" altLang="en-US" dirty="0" smtClean="0">
                  <a:latin typeface="HG丸ｺﾞｼｯｸM-PRO" pitchFamily="50" charset="-128"/>
                  <a:ea typeface="HG丸ｺﾞｼｯｸM-PRO" pitchFamily="50" charset="-128"/>
                </a:rPr>
                <a:t>合っていましたか</a:t>
              </a:r>
              <a:r>
                <a:rPr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grpSp>
      <p:grpSp>
        <p:nvGrpSpPr>
          <p:cNvPr id="16" name="グループ化 15"/>
          <p:cNvGrpSpPr/>
          <p:nvPr/>
        </p:nvGrpSpPr>
        <p:grpSpPr>
          <a:xfrm>
            <a:off x="6352187" y="1348504"/>
            <a:ext cx="2592291" cy="1034837"/>
            <a:chOff x="251520" y="1386051"/>
            <a:chExt cx="2592290" cy="1034837"/>
          </a:xfrm>
        </p:grpSpPr>
        <p:sp>
          <p:nvSpPr>
            <p:cNvPr id="17" name="円/楕円 16"/>
            <p:cNvSpPr/>
            <p:nvPr/>
          </p:nvSpPr>
          <p:spPr>
            <a:xfrm>
              <a:off x="251520" y="1386051"/>
              <a:ext cx="2592288" cy="103483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10395" y="1596301"/>
              <a:ext cx="2333415" cy="646331"/>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正しい使い方を</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していますか</a:t>
              </a:r>
              <a:r>
                <a:rPr lang="en-US" altLang="ja-JP" dirty="0" smtClean="0">
                  <a:latin typeface="HG丸ｺﾞｼｯｸM-PRO" pitchFamily="50" charset="-128"/>
                  <a:ea typeface="HG丸ｺﾞｼｯｸM-PRO" pitchFamily="50" charset="-128"/>
                </a:rPr>
                <a:t>?</a:t>
              </a:r>
              <a:endParaRPr lang="ja-JP" altLang="en-US" dirty="0">
                <a:latin typeface="HG丸ｺﾞｼｯｸM-PRO" pitchFamily="50" charset="-128"/>
                <a:ea typeface="HG丸ｺﾞｼｯｸM-PRO" pitchFamily="50" charset="-128"/>
              </a:endParaRPr>
            </a:p>
          </p:txBody>
        </p:sp>
      </p:grpSp>
      <p:grpSp>
        <p:nvGrpSpPr>
          <p:cNvPr id="20" name="グループ化 19"/>
          <p:cNvGrpSpPr/>
          <p:nvPr/>
        </p:nvGrpSpPr>
        <p:grpSpPr>
          <a:xfrm>
            <a:off x="6404704" y="2716044"/>
            <a:ext cx="2607636" cy="1034837"/>
            <a:chOff x="251520" y="1386051"/>
            <a:chExt cx="2607636" cy="1034837"/>
          </a:xfrm>
        </p:grpSpPr>
        <p:sp>
          <p:nvSpPr>
            <p:cNvPr id="21" name="円/楕円 20"/>
            <p:cNvSpPr/>
            <p:nvPr/>
          </p:nvSpPr>
          <p:spPr>
            <a:xfrm>
              <a:off x="251520" y="1386051"/>
              <a:ext cx="2592288" cy="103483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12964" y="1518471"/>
              <a:ext cx="2446192" cy="646331"/>
            </a:xfrm>
            <a:prstGeom prst="rect">
              <a:avLst/>
            </a:prstGeom>
            <a:noFill/>
          </p:spPr>
          <p:txBody>
            <a:bodyPr wrap="square" rtlCol="0">
              <a:spAutoFit/>
            </a:bodyPr>
            <a:lstStyle/>
            <a:p>
              <a:r>
                <a:rPr lang="ja-JP" altLang="en-US" dirty="0" smtClean="0">
                  <a:latin typeface="HG丸ｺﾞｼｯｸM-PRO" pitchFamily="50" charset="-128"/>
                  <a:ea typeface="HG丸ｺﾞｼｯｸM-PRO" pitchFamily="50" charset="-128"/>
                </a:rPr>
                <a:t>動かないなどの</a:t>
              </a:r>
            </a:p>
            <a:p>
              <a:r>
                <a:rPr lang="ja-JP" altLang="en-US" dirty="0" smtClean="0">
                  <a:latin typeface="HG丸ｺﾞｼｯｸM-PRO" pitchFamily="50" charset="-128"/>
                  <a:ea typeface="HG丸ｺﾞｼｯｸM-PRO" pitchFamily="50" charset="-128"/>
                </a:rPr>
                <a:t>不具合はないですか</a:t>
              </a:r>
              <a:r>
                <a:rPr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grpSp>
      <p:grpSp>
        <p:nvGrpSpPr>
          <p:cNvPr id="23" name="グループ化 22"/>
          <p:cNvGrpSpPr/>
          <p:nvPr/>
        </p:nvGrpSpPr>
        <p:grpSpPr>
          <a:xfrm>
            <a:off x="6405618" y="3987319"/>
            <a:ext cx="2918911" cy="1034837"/>
            <a:chOff x="251520" y="1386051"/>
            <a:chExt cx="2918910" cy="1034837"/>
          </a:xfrm>
        </p:grpSpPr>
        <p:sp>
          <p:nvSpPr>
            <p:cNvPr id="24" name="円/楕円 23"/>
            <p:cNvSpPr/>
            <p:nvPr/>
          </p:nvSpPr>
          <p:spPr>
            <a:xfrm>
              <a:off x="251520" y="1386051"/>
              <a:ext cx="2592288" cy="103483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10393" y="1596301"/>
              <a:ext cx="2660037" cy="369332"/>
            </a:xfrm>
            <a:prstGeom prst="rect">
              <a:avLst/>
            </a:prstGeom>
            <a:noFill/>
          </p:spPr>
          <p:txBody>
            <a:bodyPr wrap="square" rtlCol="0">
              <a:spAutoFit/>
            </a:bodyPr>
            <a:lstStyle/>
            <a:p>
              <a:endParaRPr kumimoji="1" lang="ja-JP" altLang="en-US" dirty="0">
                <a:latin typeface="HG丸ｺﾞｼｯｸM-PRO" pitchFamily="50" charset="-128"/>
                <a:ea typeface="HG丸ｺﾞｼｯｸM-PRO" pitchFamily="50" charset="-128"/>
              </a:endParaRPr>
            </a:p>
          </p:txBody>
        </p:sp>
      </p:grpSp>
      <p:grpSp>
        <p:nvGrpSpPr>
          <p:cNvPr id="26" name="グループ化 25"/>
          <p:cNvGrpSpPr/>
          <p:nvPr/>
        </p:nvGrpSpPr>
        <p:grpSpPr>
          <a:xfrm>
            <a:off x="251520" y="3955479"/>
            <a:ext cx="2592288" cy="1034837"/>
            <a:chOff x="251520" y="1386051"/>
            <a:chExt cx="2592288" cy="1034837"/>
          </a:xfrm>
        </p:grpSpPr>
        <p:sp>
          <p:nvSpPr>
            <p:cNvPr id="27" name="円/楕円 26"/>
            <p:cNvSpPr/>
            <p:nvPr/>
          </p:nvSpPr>
          <p:spPr>
            <a:xfrm>
              <a:off x="251520" y="1386051"/>
              <a:ext cx="2592288" cy="103483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17139" y="1596301"/>
              <a:ext cx="2333415" cy="646331"/>
            </a:xfrm>
            <a:prstGeom prst="rect">
              <a:avLst/>
            </a:prstGeom>
            <a:noFill/>
          </p:spPr>
          <p:txBody>
            <a:bodyPr wrap="square" rtlCol="0">
              <a:spAutoFit/>
            </a:bodyPr>
            <a:lstStyle/>
            <a:p>
              <a:pPr lvl="0"/>
              <a:r>
                <a:rPr lang="ja-JP" altLang="en-US" dirty="0" smtClean="0">
                  <a:solidFill>
                    <a:prstClr val="black"/>
                  </a:solidFill>
                  <a:latin typeface="HG丸ｺﾞｼｯｸM-PRO" pitchFamily="50" charset="-128"/>
                  <a:ea typeface="HG丸ｺﾞｼｯｸM-PRO" pitchFamily="50" charset="-128"/>
                </a:rPr>
                <a:t>                   を</a:t>
              </a:r>
              <a:endParaRPr lang="ja-JP" altLang="en-US" dirty="0">
                <a:solidFill>
                  <a:prstClr val="black"/>
                </a:solidFill>
                <a:latin typeface="HG丸ｺﾞｼｯｸM-PRO" pitchFamily="50" charset="-128"/>
                <a:ea typeface="HG丸ｺﾞｼｯｸM-PRO" pitchFamily="50" charset="-128"/>
              </a:endParaRPr>
            </a:p>
            <a:p>
              <a:pPr lvl="0"/>
              <a:r>
                <a:rPr lang="ja-JP" altLang="en-US" dirty="0">
                  <a:solidFill>
                    <a:prstClr val="black"/>
                  </a:solidFill>
                  <a:latin typeface="HG丸ｺﾞｼｯｸM-PRO" pitchFamily="50" charset="-128"/>
                  <a:ea typeface="HG丸ｺﾞｼｯｸM-PRO" pitchFamily="50" charset="-128"/>
                </a:rPr>
                <a:t>　　読みましたか</a:t>
              </a:r>
              <a:r>
                <a:rPr lang="en-US" altLang="ja-JP" dirty="0" smtClean="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grpSp>
      <p:sp>
        <p:nvSpPr>
          <p:cNvPr id="7" name="角丸四角形 6"/>
          <p:cNvSpPr/>
          <p:nvPr/>
        </p:nvSpPr>
        <p:spPr>
          <a:xfrm>
            <a:off x="755576" y="5805264"/>
            <a:ext cx="14401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PｺﾞｼｯｸE" pitchFamily="50" charset="-128"/>
                <a:ea typeface="HGPｺﾞｼｯｸE" pitchFamily="50" charset="-128"/>
              </a:rPr>
              <a:t>評価</a:t>
            </a:r>
            <a:endParaRPr kumimoji="1" lang="ja-JP" altLang="en-US" sz="2800" dirty="0">
              <a:latin typeface="HGPｺﾞｼｯｸE" pitchFamily="50" charset="-128"/>
              <a:ea typeface="HGPｺﾞｼｯｸE" pitchFamily="50" charset="-128"/>
            </a:endParaRPr>
          </a:p>
        </p:txBody>
      </p:sp>
      <p:sp>
        <p:nvSpPr>
          <p:cNvPr id="29" name="角丸四角形 28"/>
          <p:cNvSpPr/>
          <p:nvPr/>
        </p:nvSpPr>
        <p:spPr>
          <a:xfrm>
            <a:off x="7110660" y="5863601"/>
            <a:ext cx="1440160" cy="64807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PｺﾞｼｯｸE" pitchFamily="50" charset="-128"/>
                <a:ea typeface="HGPｺﾞｼｯｸE" pitchFamily="50" charset="-128"/>
              </a:rPr>
              <a:t>反省</a:t>
            </a:r>
            <a:endParaRPr kumimoji="1" lang="ja-JP" altLang="en-US" sz="2800" dirty="0">
              <a:latin typeface="HGPｺﾞｼｯｸE" pitchFamily="50" charset="-128"/>
              <a:ea typeface="HGPｺﾞｼｯｸE" pitchFamily="50" charset="-128"/>
            </a:endParaRPr>
          </a:p>
        </p:txBody>
      </p:sp>
      <p:sp>
        <p:nvSpPr>
          <p:cNvPr id="9" name="テキスト ボックス 8"/>
          <p:cNvSpPr txBox="1"/>
          <p:nvPr/>
        </p:nvSpPr>
        <p:spPr>
          <a:xfrm>
            <a:off x="6771259" y="4197569"/>
            <a:ext cx="1849540"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kumimoji="1" lang="ja-JP" altLang="en-US" dirty="0" err="1" smtClean="0">
                <a:latin typeface="HG丸ｺﾞｼｯｸM-PRO" panose="020F0600000000000000" pitchFamily="50" charset="-128"/>
                <a:ea typeface="HG丸ｺﾞｼｯｸM-PRO" panose="020F0600000000000000" pitchFamily="50" charset="-128"/>
              </a:rPr>
              <a:t>への</a:t>
            </a:r>
            <a:r>
              <a:rPr kumimoji="1" lang="ja-JP" altLang="en-US" dirty="0" smtClean="0">
                <a:latin typeface="HG丸ｺﾞｼｯｸM-PRO" panose="020F0600000000000000" pitchFamily="50" charset="-128"/>
                <a:ea typeface="HG丸ｺﾞｼｯｸM-PRO" panose="020F0600000000000000" pitchFamily="50" charset="-128"/>
              </a:rPr>
              <a:t>影響はないですか</a:t>
            </a:r>
            <a:r>
              <a:rPr kumimoji="1" lang="en-US" altLang="ja-JP" dirty="0" smtClean="0">
                <a:latin typeface="HG丸ｺﾞｼｯｸM-PRO" panose="020F0600000000000000" pitchFamily="50" charset="-128"/>
                <a:ea typeface="HG丸ｺﾞｼｯｸM-PRO" panose="020F0600000000000000" pitchFamily="50" charset="-128"/>
              </a:rPr>
              <a:t>?</a:t>
            </a:r>
          </a:p>
        </p:txBody>
      </p:sp>
      <p:sp>
        <p:nvSpPr>
          <p:cNvPr id="30" name="正方形/長方形 29"/>
          <p:cNvSpPr/>
          <p:nvPr/>
        </p:nvSpPr>
        <p:spPr>
          <a:xfrm>
            <a:off x="670650" y="4087578"/>
            <a:ext cx="1237054" cy="371471"/>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659740" y="4156753"/>
            <a:ext cx="639991" cy="371471"/>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088024860"/>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スパイス">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4654</TotalTime>
  <Words>1528</Words>
  <Application>Microsoft Office PowerPoint</Application>
  <PresentationFormat>画面に合わせる (4:3)</PresentationFormat>
  <Paragraphs>240</Paragraphs>
  <Slides>8</Slides>
  <Notes>8</Notes>
  <HiddenSlides>0</HiddenSlides>
  <MMClips>0</MMClips>
  <ScaleCrop>false</ScaleCrop>
  <HeadingPairs>
    <vt:vector size="6" baseType="variant">
      <vt:variant>
        <vt:lpstr>使用されているフォント</vt:lpstr>
      </vt:variant>
      <vt:variant>
        <vt:i4>18</vt:i4>
      </vt:variant>
      <vt:variant>
        <vt:lpstr>テーマ</vt:lpstr>
      </vt:variant>
      <vt:variant>
        <vt:i4>4</vt:i4>
      </vt:variant>
      <vt:variant>
        <vt:lpstr>スライド タイトル</vt:lpstr>
      </vt:variant>
      <vt:variant>
        <vt:i4>8</vt:i4>
      </vt:variant>
    </vt:vector>
  </HeadingPairs>
  <TitlesOfParts>
    <vt:vector size="30" baseType="lpstr">
      <vt:lpstr>BIZ UDPゴシック</vt:lpstr>
      <vt:lpstr>HGPｺﾞｼｯｸE</vt:lpstr>
      <vt:lpstr>HGPｺﾞｼｯｸM</vt:lpstr>
      <vt:lpstr>HGP創英角ｺﾞｼｯｸUB</vt:lpstr>
      <vt:lpstr>HGS創英角ﾎﾟｯﾌﾟ体</vt:lpstr>
      <vt:lpstr>HG丸ｺﾞｼｯｸM-PRO</vt:lpstr>
      <vt:lpstr>HG創英角ｺﾞｼｯｸUB</vt:lpstr>
      <vt:lpstr>ＭＳ Ｐゴシック</vt:lpstr>
      <vt:lpstr>ＭＳ Ｐ明朝</vt:lpstr>
      <vt:lpstr>メイリオ</vt:lpstr>
      <vt:lpstr>Arial</vt:lpstr>
      <vt:lpstr>Calibri</vt:lpstr>
      <vt:lpstr>Calibri Light</vt:lpstr>
      <vt:lpstr>Century Gothic</vt:lpstr>
      <vt:lpstr>Century Schoolbook</vt:lpstr>
      <vt:lpstr>Lucida Sans Unicode</vt:lpstr>
      <vt:lpstr>Wingdings</vt:lpstr>
      <vt:lpstr>Wingdings 2</vt:lpstr>
      <vt:lpstr>Stack of books design template</vt:lpstr>
      <vt:lpstr>1_HDOfficeLightV0</vt:lpstr>
      <vt:lpstr>6_Office テーマ</vt:lpstr>
      <vt:lpstr>スパイス</vt:lpstr>
      <vt:lpstr>「未来につながる行動」 　　をとろう!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杉本　佳織</cp:lastModifiedBy>
  <cp:revision>321</cp:revision>
  <cp:lastPrinted>2021-03-12T06:42:27Z</cp:lastPrinted>
  <dcterms:created xsi:type="dcterms:W3CDTF">2020-05-10T07:20:51Z</dcterms:created>
  <dcterms:modified xsi:type="dcterms:W3CDTF">2021-04-14T08:16:07Z</dcterms:modified>
</cp:coreProperties>
</file>