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61" r:id="rId2"/>
    <p:sldId id="265" r:id="rId3"/>
  </p:sldIdLst>
  <p:sldSz cx="10693400" cy="15122525"/>
  <p:notesSz cx="9866313" cy="6735763"/>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3"/>
    <a:srgbClr val="0000CC"/>
    <a:srgbClr val="FF5757"/>
    <a:srgbClr val="FFFFCC"/>
    <a:srgbClr val="00B0F0"/>
    <a:srgbClr val="02FFCC"/>
    <a:srgbClr val="00B7C0"/>
    <a:srgbClr val="1BB3F7"/>
    <a:srgbClr val="0F2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4708" autoAdjust="0"/>
  </p:normalViewPr>
  <p:slideViewPr>
    <p:cSldViewPr>
      <p:cViewPr varScale="1">
        <p:scale>
          <a:sx n="52" d="100"/>
          <a:sy n="52" d="100"/>
        </p:scale>
        <p:origin x="1734" y="96"/>
      </p:cViewPr>
      <p:guideLst>
        <p:guide orient="horz" pos="4763"/>
        <p:guide pos="3368"/>
      </p:guideLst>
    </p:cSldViewPr>
  </p:slideViewPr>
  <p:notesTextViewPr>
    <p:cViewPr>
      <p:scale>
        <a:sx n="100" d="100"/>
        <a:sy n="100" d="100"/>
      </p:scale>
      <p:origin x="0" y="0"/>
    </p:cViewPr>
  </p:notesTextViewPr>
  <p:notesViewPr>
    <p:cSldViewPr showGuides="1">
      <p:cViewPr varScale="1">
        <p:scale>
          <a:sx n="119" d="100"/>
          <a:sy n="119" d="100"/>
        </p:scale>
        <p:origin x="-1968" y="-96"/>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5402" cy="336788"/>
          </a:xfrm>
          <a:prstGeom prst="rect">
            <a:avLst/>
          </a:prstGeom>
        </p:spPr>
        <p:txBody>
          <a:bodyPr vert="horz" lIns="91404" tIns="45702" rIns="91404" bIns="4570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04" tIns="45702" rIns="91404" bIns="45702" rtlCol="0"/>
          <a:lstStyle>
            <a:lvl1pPr algn="r">
              <a:defRPr sz="1200"/>
            </a:lvl1pPr>
          </a:lstStyle>
          <a:p>
            <a:fld id="{DB875BC2-C89F-46FE-9751-FDB55519674D}" type="datetimeFigureOut">
              <a:rPr kumimoji="1" lang="ja-JP" altLang="en-US" smtClean="0"/>
              <a:t>2021/3/31</a:t>
            </a:fld>
            <a:endParaRPr kumimoji="1" lang="ja-JP" altLang="en-US"/>
          </a:p>
        </p:txBody>
      </p:sp>
      <p:sp>
        <p:nvSpPr>
          <p:cNvPr id="4" name="フッター プレースホルダー 3"/>
          <p:cNvSpPr>
            <a:spLocks noGrp="1"/>
          </p:cNvSpPr>
          <p:nvPr>
            <p:ph type="ftr" sz="quarter" idx="2"/>
          </p:nvPr>
        </p:nvSpPr>
        <p:spPr>
          <a:xfrm>
            <a:off x="2" y="6397417"/>
            <a:ext cx="4275402" cy="336788"/>
          </a:xfrm>
          <a:prstGeom prst="rect">
            <a:avLst/>
          </a:prstGeom>
        </p:spPr>
        <p:txBody>
          <a:bodyPr vert="horz" lIns="91404" tIns="45702" rIns="91404" bIns="4570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04" tIns="45702" rIns="91404" bIns="45702" rtlCol="0" anchor="b"/>
          <a:lstStyle>
            <a:lvl1pPr algn="r">
              <a:defRPr sz="12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30475" y="-26988"/>
            <a:ext cx="4783138" cy="6762751"/>
          </a:xfrm>
          <a:prstGeom prst="rect">
            <a:avLst/>
          </a:prstGeom>
          <a:noFill/>
          <a:ln w="12700">
            <a:solidFill>
              <a:prstClr val="black"/>
            </a:solidFill>
          </a:ln>
        </p:spPr>
        <p:txBody>
          <a:bodyPr vert="horz" lIns="91404" tIns="45702" rIns="91404" bIns="45702"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2021/3/31</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online.go.jp/useful/article/201106/2.html" TargetMode="External"/><Relationship Id="rId13" Type="http://schemas.openxmlformats.org/officeDocument/2006/relationships/image" Target="../media/image1.tmp"/><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emf"/><Relationship Id="rId17" Type="http://schemas.openxmlformats.org/officeDocument/2006/relationships/hyperlink" Target="https://www.fdma.go.jp/laws/tutatsu/items/200327_kiho_86.pdf" TargetMode="External"/><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uiboumap.gsi.go.jp/" TargetMode="External"/><Relationship Id="rId11" Type="http://schemas.openxmlformats.org/officeDocument/2006/relationships/hyperlink" Target="http://www.bousai.go.jp/oukyu/hinankankoku/h30_hinankankoku_guideline/pdf/keikai_level_chirashi.pdf" TargetMode="External"/><Relationship Id="rId5" Type="http://schemas.openxmlformats.org/officeDocument/2006/relationships/hyperlink" Target="https://shiga-bousai.jp/dmap/map/index?l=M_d_risk_map&amp;z=&amp;lon=&amp;lat=" TargetMode="External"/><Relationship Id="rId15" Type="http://schemas.openxmlformats.org/officeDocument/2006/relationships/image" Target="../media/image8.tmp"/><Relationship Id="rId10" Type="http://schemas.openxmlformats.org/officeDocument/2006/relationships/image" Target="../media/image5.png"/><Relationship Id="rId4" Type="http://schemas.openxmlformats.org/officeDocument/2006/relationships/hyperlink" Target="https://shiga-bousai.jp/dmap/map/index?l=M_r_k_risk_map&amp;z=&amp;lon=&amp;lat=" TargetMode="External"/><Relationship Id="rId9" Type="http://schemas.openxmlformats.org/officeDocument/2006/relationships/hyperlink" Target="https://www.kensetsu.metro.tokyo.lg.jp/jigyo/river/dosha_saigai/map/kasenbu0087.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1">
            <a:extLst>
              <a:ext uri="{FF2B5EF4-FFF2-40B4-BE49-F238E27FC236}">
                <a16:creationId xmlns:a16="http://schemas.microsoft.com/office/drawing/2014/main" id="{E21E4E47-5578-4C4C-9504-6366FA4E2761}"/>
              </a:ext>
            </a:extLst>
          </p:cNvPr>
          <p:cNvSpPr/>
          <p:nvPr/>
        </p:nvSpPr>
        <p:spPr>
          <a:xfrm>
            <a:off x="59263" y="2383046"/>
            <a:ext cx="3888000" cy="840804"/>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0" name="角丸四角形 5">
            <a:extLst>
              <a:ext uri="{FF2B5EF4-FFF2-40B4-BE49-F238E27FC236}">
                <a16:creationId xmlns:a16="http://schemas.microsoft.com/office/drawing/2014/main" id="{12A599C6-CFF2-41D9-9E18-9F234985F983}"/>
              </a:ext>
            </a:extLst>
          </p:cNvPr>
          <p:cNvSpPr/>
          <p:nvPr/>
        </p:nvSpPr>
        <p:spPr>
          <a:xfrm>
            <a:off x="59263" y="1073372"/>
            <a:ext cx="3888000"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風水害発生時には、以下の基本方針に則り対応する。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5" name="表 114">
            <a:extLst>
              <a:ext uri="{FF2B5EF4-FFF2-40B4-BE49-F238E27FC236}">
                <a16:creationId xmlns:a16="http://schemas.microsoft.com/office/drawing/2014/main" id="{310DC4E5-5868-40A5-B8A8-278A51024AB2}"/>
              </a:ext>
            </a:extLst>
          </p:cNvPr>
          <p:cNvGraphicFramePr>
            <a:graphicFrameLocks noGrp="1"/>
          </p:cNvGraphicFramePr>
          <p:nvPr>
            <p:extLst>
              <p:ext uri="{D42A27DB-BD31-4B8C-83A1-F6EECF244321}">
                <p14:modId xmlns:p14="http://schemas.microsoft.com/office/powerpoint/2010/main" val="3987269976"/>
              </p:ext>
            </p:extLst>
          </p:nvPr>
        </p:nvGraphicFramePr>
        <p:xfrm>
          <a:off x="1918259" y="7188017"/>
          <a:ext cx="3297490" cy="1260882"/>
        </p:xfrm>
        <a:graphic>
          <a:graphicData uri="http://schemas.openxmlformats.org/drawingml/2006/table">
            <a:tbl>
              <a:tblPr>
                <a:tableStyleId>{5C22544A-7EE6-4342-B048-85BDC9FD1C3A}</a:tableStyleId>
              </a:tblPr>
              <a:tblGrid>
                <a:gridCol w="3297490">
                  <a:extLst>
                    <a:ext uri="{9D8B030D-6E8A-4147-A177-3AD203B41FA5}">
                      <a16:colId xmlns:a16="http://schemas.microsoft.com/office/drawing/2014/main" val="20000"/>
                    </a:ext>
                  </a:extLst>
                </a:gridCol>
              </a:tblGrid>
              <a:tr h="126088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1" name="角丸四角形 12">
            <a:extLst>
              <a:ext uri="{FF2B5EF4-FFF2-40B4-BE49-F238E27FC236}">
                <a16:creationId xmlns:a16="http://schemas.microsoft.com/office/drawing/2014/main" id="{F076E9E5-5719-45E5-B461-13BFDFC6821D}"/>
              </a:ext>
            </a:extLst>
          </p:cNvPr>
          <p:cNvSpPr/>
          <p:nvPr/>
        </p:nvSpPr>
        <p:spPr>
          <a:xfrm>
            <a:off x="15816" y="331279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157564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角丸四角形 48">
            <a:extLst>
              <a:ext uri="{FF2B5EF4-FFF2-40B4-BE49-F238E27FC236}">
                <a16:creationId xmlns:a16="http://schemas.microsoft.com/office/drawing/2014/main" id="{97B73063-F357-43B6-ADF6-F97586A6BA98}"/>
              </a:ext>
            </a:extLst>
          </p:cNvPr>
          <p:cNvSpPr/>
          <p:nvPr/>
        </p:nvSpPr>
        <p:spPr>
          <a:xfrm>
            <a:off x="1773263" y="102633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角丸四角形 128">
            <a:extLst>
              <a:ext uri="{FF2B5EF4-FFF2-40B4-BE49-F238E27FC236}">
                <a16:creationId xmlns:a16="http://schemas.microsoft.com/office/drawing/2014/main" id="{95A0FFF4-7DB7-4AE3-AF24-6C8DB986078C}"/>
              </a:ext>
            </a:extLst>
          </p:cNvPr>
          <p:cNvSpPr/>
          <p:nvPr/>
        </p:nvSpPr>
        <p:spPr>
          <a:xfrm>
            <a:off x="1308466" y="1212085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377318"/>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47292" y="492776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6923485"/>
            <a:ext cx="360000" cy="333228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rPr>
              <a:t>⑵初動対応フェーズ</a:t>
            </a:r>
            <a:endParaRPr lang="en-US" altLang="ja-JP" sz="10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直後から</a:t>
            </a:r>
            <a:r>
              <a:rPr lang="en-US" altLang="ja-JP" sz="900" b="1" dirty="0">
                <a:latin typeface="Meiryo UI" panose="020B0604030504040204" pitchFamily="50" charset="-128"/>
                <a:ea typeface="Meiryo UI" panose="020B0604030504040204" pitchFamily="50" charset="-128"/>
              </a:rPr>
              <a:t>24</a:t>
            </a:r>
            <a:r>
              <a:rPr lang="ja-JP" altLang="en-US" sz="9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10285304"/>
            <a:ext cx="360000" cy="289752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781940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755184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719184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10957735"/>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10690183"/>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10330183"/>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graphicFrame>
        <p:nvGraphicFramePr>
          <p:cNvPr id="104" name="表 103">
            <a:extLst>
              <a:ext uri="{FF2B5EF4-FFF2-40B4-BE49-F238E27FC236}">
                <a16:creationId xmlns:a16="http://schemas.microsoft.com/office/drawing/2014/main" id="{C9FB0381-C0A3-4952-844D-2DAF783FDA25}"/>
              </a:ext>
            </a:extLst>
          </p:cNvPr>
          <p:cNvGraphicFramePr>
            <a:graphicFrameLocks noGrp="1"/>
          </p:cNvGraphicFramePr>
          <p:nvPr>
            <p:extLst>
              <p:ext uri="{D42A27DB-BD31-4B8C-83A1-F6EECF244321}">
                <p14:modId xmlns:p14="http://schemas.microsoft.com/office/powerpoint/2010/main" val="1896371375"/>
              </p:ext>
            </p:extLst>
          </p:nvPr>
        </p:nvGraphicFramePr>
        <p:xfrm>
          <a:off x="1857449" y="10521466"/>
          <a:ext cx="8736607" cy="2521440"/>
        </p:xfrm>
        <a:graphic>
          <a:graphicData uri="http://schemas.openxmlformats.org/drawingml/2006/table">
            <a:tbl>
              <a:tblPr>
                <a:tableStyleId>{5C22544A-7EE6-4342-B048-85BDC9FD1C3A}</a:tableStyleId>
              </a:tblPr>
              <a:tblGrid>
                <a:gridCol w="1008069">
                  <a:extLst>
                    <a:ext uri="{9D8B030D-6E8A-4147-A177-3AD203B41FA5}">
                      <a16:colId xmlns:a16="http://schemas.microsoft.com/office/drawing/2014/main" val="20000"/>
                    </a:ext>
                  </a:extLst>
                </a:gridCol>
                <a:gridCol w="3360234">
                  <a:extLst>
                    <a:ext uri="{9D8B030D-6E8A-4147-A177-3AD203B41FA5}">
                      <a16:colId xmlns:a16="http://schemas.microsoft.com/office/drawing/2014/main" val="20001"/>
                    </a:ext>
                  </a:extLst>
                </a:gridCol>
                <a:gridCol w="1008069">
                  <a:extLst>
                    <a:ext uri="{9D8B030D-6E8A-4147-A177-3AD203B41FA5}">
                      <a16:colId xmlns:a16="http://schemas.microsoft.com/office/drawing/2014/main" val="582730005"/>
                    </a:ext>
                  </a:extLst>
                </a:gridCol>
                <a:gridCol w="3360235">
                  <a:extLst>
                    <a:ext uri="{9D8B030D-6E8A-4147-A177-3AD203B41FA5}">
                      <a16:colId xmlns:a16="http://schemas.microsoft.com/office/drawing/2014/main" val="1227967992"/>
                    </a:ext>
                  </a:extLst>
                </a:gridCol>
              </a:tblGrid>
              <a:tr h="37499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2669">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3">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2086126" rtl="0" eaLnBrk="1" latinLnBrk="0" hangingPunct="1"/>
                      <a:endParaRPr kumimoji="1" lang="zh-TW" altLang="en-US" sz="10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extLst>
                  <a:ext uri="{0D108BD9-81ED-4DB2-BD59-A6C34878D82A}">
                    <a16:rowId xmlns:a16="http://schemas.microsoft.com/office/drawing/2014/main" val="10001"/>
                  </a:ext>
                </a:extLst>
              </a:tr>
              <a:tr h="1508319">
                <a:tc>
                  <a:txBody>
                    <a:bodyPr/>
                    <a:lstStyle/>
                    <a:p>
                      <a:pPr algn="ctr"/>
                      <a:endParaRPr kumimoji="1" lang="ja-JP" altLang="en-US" sz="1000" dirty="0">
                        <a:solidFill>
                          <a:schemeClr val="tx1"/>
                        </a:solidFill>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p>
                      <a:pPr marL="0" indent="-90488"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2086126" rtl="0" eaLnBrk="1" latinLnBrk="0" hangingPunct="1"/>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05" name="角丸四角形 32">
            <a:extLst>
              <a:ext uri="{FF2B5EF4-FFF2-40B4-BE49-F238E27FC236}">
                <a16:creationId xmlns:a16="http://schemas.microsoft.com/office/drawing/2014/main" id="{2D37AD27-D8F9-4C3A-BEC7-59F87011DB70}"/>
              </a:ext>
            </a:extLst>
          </p:cNvPr>
          <p:cNvSpPr/>
          <p:nvPr/>
        </p:nvSpPr>
        <p:spPr>
          <a:xfrm>
            <a:off x="606082" y="818787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47701" y="11361946"/>
            <a:ext cx="1170608" cy="136060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6" name="表 75">
            <a:extLst>
              <a:ext uri="{FF2B5EF4-FFF2-40B4-BE49-F238E27FC236}">
                <a16:creationId xmlns:a16="http://schemas.microsoft.com/office/drawing/2014/main" id="{8E0C8920-C5C9-43E0-96D5-8484377BB917}"/>
              </a:ext>
            </a:extLst>
          </p:cNvPr>
          <p:cNvGraphicFramePr>
            <a:graphicFrameLocks noGrp="1"/>
          </p:cNvGraphicFramePr>
          <p:nvPr>
            <p:extLst>
              <p:ext uri="{D42A27DB-BD31-4B8C-83A1-F6EECF244321}">
                <p14:modId xmlns:p14="http://schemas.microsoft.com/office/powerpoint/2010/main" val="2751297603"/>
              </p:ext>
            </p:extLst>
          </p:nvPr>
        </p:nvGraphicFramePr>
        <p:xfrm>
          <a:off x="612000" y="3922482"/>
          <a:ext cx="2484000" cy="770178"/>
        </p:xfrm>
        <a:graphic>
          <a:graphicData uri="http://schemas.openxmlformats.org/drawingml/2006/table">
            <a:tbl>
              <a:tblPr>
                <a:tableStyleId>{5C22544A-7EE6-4342-B048-85BDC9FD1C3A}</a:tableStyleId>
              </a:tblPr>
              <a:tblGrid>
                <a:gridCol w="972109">
                  <a:extLst>
                    <a:ext uri="{9D8B030D-6E8A-4147-A177-3AD203B41FA5}">
                      <a16:colId xmlns:a16="http://schemas.microsoft.com/office/drawing/2014/main" val="20000"/>
                    </a:ext>
                  </a:extLst>
                </a:gridCol>
                <a:gridCol w="1511891">
                  <a:extLst>
                    <a:ext uri="{9D8B030D-6E8A-4147-A177-3AD203B41FA5}">
                      <a16:colId xmlns:a16="http://schemas.microsoft.com/office/drawing/2014/main" val="20001"/>
                    </a:ext>
                  </a:extLst>
                </a:gridCol>
              </a:tblGrid>
              <a:tr h="33844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台風基準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097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警戒レベル基準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7" name="角丸四角形 25">
            <a:extLst>
              <a:ext uri="{FF2B5EF4-FFF2-40B4-BE49-F238E27FC236}">
                <a16:creationId xmlns:a16="http://schemas.microsoft.com/office/drawing/2014/main" id="{1D91670E-D740-422B-8CDF-537D6F6834AC}"/>
              </a:ext>
            </a:extLst>
          </p:cNvPr>
          <p:cNvSpPr/>
          <p:nvPr/>
        </p:nvSpPr>
        <p:spPr>
          <a:xfrm>
            <a:off x="558167" y="367042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①行動開始の基準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25">
            <a:extLst>
              <a:ext uri="{FF2B5EF4-FFF2-40B4-BE49-F238E27FC236}">
                <a16:creationId xmlns:a16="http://schemas.microsoft.com/office/drawing/2014/main" id="{F506CD94-D042-4446-A23A-CD1CA719B1D7}"/>
              </a:ext>
            </a:extLst>
          </p:cNvPr>
          <p:cNvSpPr/>
          <p:nvPr/>
        </p:nvSpPr>
        <p:spPr>
          <a:xfrm>
            <a:off x="563386" y="473143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②情報収集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9" name="表 78">
            <a:extLst>
              <a:ext uri="{FF2B5EF4-FFF2-40B4-BE49-F238E27FC236}">
                <a16:creationId xmlns:a16="http://schemas.microsoft.com/office/drawing/2014/main" id="{5973EB11-C820-43A2-9536-BAA401A8A116}"/>
              </a:ext>
            </a:extLst>
          </p:cNvPr>
          <p:cNvGraphicFramePr>
            <a:graphicFrameLocks noGrp="1"/>
          </p:cNvGraphicFramePr>
          <p:nvPr>
            <p:extLst>
              <p:ext uri="{D42A27DB-BD31-4B8C-83A1-F6EECF244321}">
                <p14:modId xmlns:p14="http://schemas.microsoft.com/office/powerpoint/2010/main" val="1576628237"/>
              </p:ext>
            </p:extLst>
          </p:nvPr>
        </p:nvGraphicFramePr>
        <p:xfrm>
          <a:off x="612000" y="4956445"/>
          <a:ext cx="2484000" cy="1879407"/>
        </p:xfrm>
        <a:graphic>
          <a:graphicData uri="http://schemas.openxmlformats.org/drawingml/2006/table">
            <a:tbl>
              <a:tblPr>
                <a:tableStyleId>{5940675A-B579-460E-94D1-54222C63F5DA}</a:tableStyleId>
              </a:tblPr>
              <a:tblGrid>
                <a:gridCol w="269939">
                  <a:extLst>
                    <a:ext uri="{9D8B030D-6E8A-4147-A177-3AD203B41FA5}">
                      <a16:colId xmlns:a16="http://schemas.microsoft.com/office/drawing/2014/main" val="4226176217"/>
                    </a:ext>
                  </a:extLst>
                </a:gridCol>
                <a:gridCol w="2214061">
                  <a:extLst>
                    <a:ext uri="{9D8B030D-6E8A-4147-A177-3AD203B41FA5}">
                      <a16:colId xmlns:a16="http://schemas.microsoft.com/office/drawing/2014/main" val="3916357930"/>
                    </a:ext>
                  </a:extLst>
                </a:gridCol>
              </a:tblGrid>
              <a:tr h="0">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近隣の状況</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（安全な場所から、河川や崖の表面の様子を観察）</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579433914"/>
                  </a:ext>
                </a:extLst>
              </a:tr>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（台風進路・各種気象警報）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670519139"/>
                  </a:ext>
                </a:extLst>
              </a:tr>
              <a:tr h="185025">
                <a:tc>
                  <a:txBody>
                    <a:bodyPr/>
                    <a:lstStyle/>
                    <a:p>
                      <a:pPr algn="l"/>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河川等氾濫情報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846495164"/>
                  </a:ext>
                </a:extLst>
              </a:tr>
              <a:tr h="266313">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行政動向</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（防災無線情報等）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250850936"/>
                  </a:ext>
                </a:extLst>
              </a:tr>
              <a:tr h="185025">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道路・交通機関情報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985959047"/>
                  </a:ext>
                </a:extLst>
              </a:tr>
              <a:tr h="185025">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その他ライフライン情報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76361784"/>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業務状況確認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（来店中のお客様状況・閉店作業進捗等）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31302832"/>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134302859"/>
                  </a:ext>
                </a:extLst>
              </a:tr>
            </a:tbl>
          </a:graphicData>
        </a:graphic>
      </p:graphicFrame>
      <p:sp>
        <p:nvSpPr>
          <p:cNvPr id="81" name="フローチャート: 他ページ結合子 80">
            <a:extLst>
              <a:ext uri="{FF2B5EF4-FFF2-40B4-BE49-F238E27FC236}">
                <a16:creationId xmlns:a16="http://schemas.microsoft.com/office/drawing/2014/main" id="{99D57BB7-8CF1-49BA-8067-C7445BFD09E6}"/>
              </a:ext>
            </a:extLst>
          </p:cNvPr>
          <p:cNvSpPr/>
          <p:nvPr/>
        </p:nvSpPr>
        <p:spPr>
          <a:xfrm>
            <a:off x="146511" y="3733517"/>
            <a:ext cx="360000" cy="3096836"/>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⑴警戒・注意フェーズ</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２４時間以上前～到来</a:t>
            </a:r>
            <a:endParaRPr lang="en-US" altLang="ja-JP" sz="1050" b="1" dirty="0">
              <a:solidFill>
                <a:schemeClr val="tx1"/>
              </a:solidFill>
              <a:latin typeface="Meiryo UI" panose="020B0604030504040204" pitchFamily="50" charset="-128"/>
              <a:ea typeface="Meiryo UI" panose="020B0604030504040204" pitchFamily="50" charset="-128"/>
            </a:endParaRPr>
          </a:p>
        </p:txBody>
      </p:sp>
      <p:cxnSp>
        <p:nvCxnSpPr>
          <p:cNvPr id="111" name="直線矢印コネクタ 110">
            <a:extLst>
              <a:ext uri="{FF2B5EF4-FFF2-40B4-BE49-F238E27FC236}">
                <a16:creationId xmlns:a16="http://schemas.microsoft.com/office/drawing/2014/main" id="{924EE5CD-4DD7-46F4-B02B-A66CCDEDDDF2}"/>
              </a:ext>
            </a:extLst>
          </p:cNvPr>
          <p:cNvCxnSpPr>
            <a:cxnSpLocks/>
          </p:cNvCxnSpPr>
          <p:nvPr/>
        </p:nvCxnSpPr>
        <p:spPr>
          <a:xfrm rot="16200000" flipH="1">
            <a:off x="5359933" y="-1702650"/>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2" name="表 111">
            <a:extLst>
              <a:ext uri="{FF2B5EF4-FFF2-40B4-BE49-F238E27FC236}">
                <a16:creationId xmlns:a16="http://schemas.microsoft.com/office/drawing/2014/main" id="{88E676D1-BAF2-463F-ADEC-C62DBACA6B51}"/>
              </a:ext>
            </a:extLst>
          </p:cNvPr>
          <p:cNvGraphicFramePr>
            <a:graphicFrameLocks noGrp="1"/>
          </p:cNvGraphicFramePr>
          <p:nvPr>
            <p:extLst>
              <p:ext uri="{D42A27DB-BD31-4B8C-83A1-F6EECF244321}">
                <p14:modId xmlns:p14="http://schemas.microsoft.com/office/powerpoint/2010/main" val="3136563247"/>
              </p:ext>
            </p:extLst>
          </p:nvPr>
        </p:nvGraphicFramePr>
        <p:xfrm>
          <a:off x="1908855" y="8864691"/>
          <a:ext cx="3297491" cy="1185840"/>
        </p:xfrm>
        <a:graphic>
          <a:graphicData uri="http://schemas.openxmlformats.org/drawingml/2006/table">
            <a:tbl>
              <a:tblPr>
                <a:tableStyleId>{5C22544A-7EE6-4342-B048-85BDC9FD1C3A}</a:tableStyleId>
              </a:tblPr>
              <a:tblGrid>
                <a:gridCol w="1092458">
                  <a:extLst>
                    <a:ext uri="{9D8B030D-6E8A-4147-A177-3AD203B41FA5}">
                      <a16:colId xmlns:a16="http://schemas.microsoft.com/office/drawing/2014/main" val="20000"/>
                    </a:ext>
                  </a:extLst>
                </a:gridCol>
                <a:gridCol w="2205033">
                  <a:extLst>
                    <a:ext uri="{9D8B030D-6E8A-4147-A177-3AD203B41FA5}">
                      <a16:colId xmlns:a16="http://schemas.microsoft.com/office/drawing/2014/main" val="20001"/>
                    </a:ext>
                  </a:extLst>
                </a:gridCol>
              </a:tblGrid>
              <a:tr h="245437">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1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en-US" altLang="ja-JP" sz="1100" dirty="0">
                        <a:solidFill>
                          <a:srgbClr val="FF0000"/>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3" name="角丸四角形 27">
            <a:extLst>
              <a:ext uri="{FF2B5EF4-FFF2-40B4-BE49-F238E27FC236}">
                <a16:creationId xmlns:a16="http://schemas.microsoft.com/office/drawing/2014/main" id="{3D850698-E30A-488F-8C11-8DE5AC386541}"/>
              </a:ext>
            </a:extLst>
          </p:cNvPr>
          <p:cNvSpPr/>
          <p:nvPr/>
        </p:nvSpPr>
        <p:spPr>
          <a:xfrm>
            <a:off x="1908856" y="8626809"/>
            <a:ext cx="14936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36">
            <a:extLst>
              <a:ext uri="{FF2B5EF4-FFF2-40B4-BE49-F238E27FC236}">
                <a16:creationId xmlns:a16="http://schemas.microsoft.com/office/drawing/2014/main" id="{DE01E59C-8934-4A5C-A38F-7AEEF43B0529}"/>
              </a:ext>
            </a:extLst>
          </p:cNvPr>
          <p:cNvSpPr/>
          <p:nvPr/>
        </p:nvSpPr>
        <p:spPr>
          <a:xfrm>
            <a:off x="5308111" y="6937591"/>
            <a:ext cx="1512168" cy="258572"/>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25">
            <a:extLst>
              <a:ext uri="{FF2B5EF4-FFF2-40B4-BE49-F238E27FC236}">
                <a16:creationId xmlns:a16="http://schemas.microsoft.com/office/drawing/2014/main" id="{28623987-8FF0-499D-BF13-E5853695562A}"/>
              </a:ext>
            </a:extLst>
          </p:cNvPr>
          <p:cNvSpPr/>
          <p:nvPr/>
        </p:nvSpPr>
        <p:spPr>
          <a:xfrm>
            <a:off x="1918259" y="6922129"/>
            <a:ext cx="32974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①帰宅指示後は以下の手順で対応する。</a:t>
            </a:r>
          </a:p>
        </p:txBody>
      </p:sp>
      <p:graphicFrame>
        <p:nvGraphicFramePr>
          <p:cNvPr id="117" name="表 116">
            <a:extLst>
              <a:ext uri="{FF2B5EF4-FFF2-40B4-BE49-F238E27FC236}">
                <a16:creationId xmlns:a16="http://schemas.microsoft.com/office/drawing/2014/main" id="{FCDC9E0C-FA01-43FE-87DC-4CA822BFDFAF}"/>
              </a:ext>
            </a:extLst>
          </p:cNvPr>
          <p:cNvGraphicFramePr>
            <a:graphicFrameLocks noGrp="1"/>
          </p:cNvGraphicFramePr>
          <p:nvPr>
            <p:extLst>
              <p:ext uri="{D42A27DB-BD31-4B8C-83A1-F6EECF244321}">
                <p14:modId xmlns:p14="http://schemas.microsoft.com/office/powerpoint/2010/main" val="3252862203"/>
              </p:ext>
            </p:extLst>
          </p:nvPr>
        </p:nvGraphicFramePr>
        <p:xfrm>
          <a:off x="5357169" y="7192325"/>
          <a:ext cx="5105430" cy="2132400"/>
        </p:xfrm>
        <a:graphic>
          <a:graphicData uri="http://schemas.openxmlformats.org/drawingml/2006/table">
            <a:tbl>
              <a:tblPr>
                <a:tableStyleId>{5C22544A-7EE6-4342-B048-85BDC9FD1C3A}</a:tableStyleId>
              </a:tblPr>
              <a:tblGrid>
                <a:gridCol w="745147">
                  <a:extLst>
                    <a:ext uri="{9D8B030D-6E8A-4147-A177-3AD203B41FA5}">
                      <a16:colId xmlns:a16="http://schemas.microsoft.com/office/drawing/2014/main" val="20000"/>
                    </a:ext>
                  </a:extLst>
                </a:gridCol>
                <a:gridCol w="532523">
                  <a:extLst>
                    <a:ext uri="{9D8B030D-6E8A-4147-A177-3AD203B41FA5}">
                      <a16:colId xmlns:a16="http://schemas.microsoft.com/office/drawing/2014/main" val="20001"/>
                    </a:ext>
                  </a:extLst>
                </a:gridCol>
                <a:gridCol w="745147">
                  <a:extLst>
                    <a:ext uri="{9D8B030D-6E8A-4147-A177-3AD203B41FA5}">
                      <a16:colId xmlns:a16="http://schemas.microsoft.com/office/drawing/2014/main" val="20002"/>
                    </a:ext>
                  </a:extLst>
                </a:gridCol>
                <a:gridCol w="562406">
                  <a:extLst>
                    <a:ext uri="{9D8B030D-6E8A-4147-A177-3AD203B41FA5}">
                      <a16:colId xmlns:a16="http://schemas.microsoft.com/office/drawing/2014/main" val="20003"/>
                    </a:ext>
                  </a:extLst>
                </a:gridCol>
                <a:gridCol w="745147">
                  <a:extLst>
                    <a:ext uri="{9D8B030D-6E8A-4147-A177-3AD203B41FA5}">
                      <a16:colId xmlns:a16="http://schemas.microsoft.com/office/drawing/2014/main" val="4030560506"/>
                    </a:ext>
                  </a:extLst>
                </a:gridCol>
                <a:gridCol w="491530">
                  <a:extLst>
                    <a:ext uri="{9D8B030D-6E8A-4147-A177-3AD203B41FA5}">
                      <a16:colId xmlns:a16="http://schemas.microsoft.com/office/drawing/2014/main" val="767425499"/>
                    </a:ext>
                  </a:extLst>
                </a:gridCol>
                <a:gridCol w="792000">
                  <a:extLst>
                    <a:ext uri="{9D8B030D-6E8A-4147-A177-3AD203B41FA5}">
                      <a16:colId xmlns:a16="http://schemas.microsoft.com/office/drawing/2014/main" val="612280927"/>
                    </a:ext>
                  </a:extLst>
                </a:gridCol>
                <a:gridCol w="491530">
                  <a:extLst>
                    <a:ext uri="{9D8B030D-6E8A-4147-A177-3AD203B41FA5}">
                      <a16:colId xmlns:a16="http://schemas.microsoft.com/office/drawing/2014/main" val="2979652081"/>
                    </a:ext>
                  </a:extLst>
                </a:gridCol>
              </a:tblGrid>
              <a:tr h="123112">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000">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08807"/>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412399"/>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244379"/>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12013"/>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4340"/>
                  </a:ext>
                </a:extLst>
              </a:tr>
            </a:tbl>
          </a:graphicData>
        </a:graphic>
      </p:graphicFrame>
      <p:sp>
        <p:nvSpPr>
          <p:cNvPr id="118" name="正方形/長方形 117">
            <a:extLst>
              <a:ext uri="{FF2B5EF4-FFF2-40B4-BE49-F238E27FC236}">
                <a16:creationId xmlns:a16="http://schemas.microsoft.com/office/drawing/2014/main" id="{C70B7383-E53E-46BE-9B50-FC3FE091953A}"/>
              </a:ext>
            </a:extLst>
          </p:cNvPr>
          <p:cNvSpPr/>
          <p:nvPr/>
        </p:nvSpPr>
        <p:spPr>
          <a:xfrm>
            <a:off x="6490037" y="6978858"/>
            <a:ext cx="3724096" cy="215444"/>
          </a:xfrm>
          <a:prstGeom prst="rect">
            <a:avLst/>
          </a:prstGeom>
        </p:spPr>
        <p:txBody>
          <a:bodyPr wrap="none">
            <a:spAutoFit/>
          </a:bodyPr>
          <a:lstStyle/>
          <a:p>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飲料水（一人</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ﾘｯﾄﾙ）と食料は最低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日分、できれば</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日分を準備しましょう。</a:t>
            </a:r>
            <a:endParaRPr lang="ja-JP" altLang="en-US" sz="2800" dirty="0"/>
          </a:p>
        </p:txBody>
      </p:sp>
      <p:graphicFrame>
        <p:nvGraphicFramePr>
          <p:cNvPr id="119" name="表 118">
            <a:extLst>
              <a:ext uri="{FF2B5EF4-FFF2-40B4-BE49-F238E27FC236}">
                <a16:creationId xmlns:a16="http://schemas.microsoft.com/office/drawing/2014/main" id="{DD369573-ACF9-4730-B358-92A3BD8E82F2}"/>
              </a:ext>
            </a:extLst>
          </p:cNvPr>
          <p:cNvGraphicFramePr>
            <a:graphicFrameLocks noGrp="1"/>
          </p:cNvGraphicFramePr>
          <p:nvPr>
            <p:extLst>
              <p:ext uri="{D42A27DB-BD31-4B8C-83A1-F6EECF244321}">
                <p14:modId xmlns:p14="http://schemas.microsoft.com/office/powerpoint/2010/main" val="3702162402"/>
              </p:ext>
            </p:extLst>
          </p:nvPr>
        </p:nvGraphicFramePr>
        <p:xfrm>
          <a:off x="5357169" y="9647501"/>
          <a:ext cx="5063478" cy="418342"/>
        </p:xfrm>
        <a:graphic>
          <a:graphicData uri="http://schemas.openxmlformats.org/drawingml/2006/table">
            <a:tbl>
              <a:tblPr>
                <a:tableStyleId>{5C22544A-7EE6-4342-B048-85BDC9FD1C3A}</a:tableStyleId>
              </a:tblPr>
              <a:tblGrid>
                <a:gridCol w="1285675">
                  <a:extLst>
                    <a:ext uri="{9D8B030D-6E8A-4147-A177-3AD203B41FA5}">
                      <a16:colId xmlns:a16="http://schemas.microsoft.com/office/drawing/2014/main" val="20000"/>
                    </a:ext>
                  </a:extLst>
                </a:gridCol>
                <a:gridCol w="3777803">
                  <a:extLst>
                    <a:ext uri="{9D8B030D-6E8A-4147-A177-3AD203B41FA5}">
                      <a16:colId xmlns:a16="http://schemas.microsoft.com/office/drawing/2014/main" val="20001"/>
                    </a:ext>
                  </a:extLst>
                </a:gridCol>
              </a:tblGrid>
              <a:tr h="418342">
                <a:tc>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残留者待機場所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0" name="角丸四角形 25">
            <a:extLst>
              <a:ext uri="{FF2B5EF4-FFF2-40B4-BE49-F238E27FC236}">
                <a16:creationId xmlns:a16="http://schemas.microsoft.com/office/drawing/2014/main" id="{D78F62DF-A81A-4C94-8F0A-AD4AC0946387}"/>
              </a:ext>
            </a:extLst>
          </p:cNvPr>
          <p:cNvSpPr/>
          <p:nvPr/>
        </p:nvSpPr>
        <p:spPr>
          <a:xfrm>
            <a:off x="5357169" y="9395444"/>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帰宅指示が遅れた場合の残留者待機場所</a:t>
            </a:r>
          </a:p>
        </p:txBody>
      </p:sp>
      <p:graphicFrame>
        <p:nvGraphicFramePr>
          <p:cNvPr id="107" name="表 106">
            <a:extLst>
              <a:ext uri="{FF2B5EF4-FFF2-40B4-BE49-F238E27FC236}">
                <a16:creationId xmlns:a16="http://schemas.microsoft.com/office/drawing/2014/main" id="{E8B21BC8-8CDB-4FC4-8459-DA7322A71036}"/>
              </a:ext>
            </a:extLst>
          </p:cNvPr>
          <p:cNvGraphicFramePr>
            <a:graphicFrameLocks noGrp="1"/>
          </p:cNvGraphicFramePr>
          <p:nvPr>
            <p:extLst>
              <p:ext uri="{D42A27DB-BD31-4B8C-83A1-F6EECF244321}">
                <p14:modId xmlns:p14="http://schemas.microsoft.com/office/powerpoint/2010/main" val="139707319"/>
              </p:ext>
            </p:extLst>
          </p:nvPr>
        </p:nvGraphicFramePr>
        <p:xfrm>
          <a:off x="90000" y="1342800"/>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21" name="角丸四角形 13">
            <a:extLst>
              <a:ext uri="{FF2B5EF4-FFF2-40B4-BE49-F238E27FC236}">
                <a16:creationId xmlns:a16="http://schemas.microsoft.com/office/drawing/2014/main" id="{6A3FCA76-DBF4-47D0-B01B-E1412F6E1788}"/>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4">
            <a:extLst>
              <a:ext uri="{FF2B5EF4-FFF2-40B4-BE49-F238E27FC236}">
                <a16:creationId xmlns:a16="http://schemas.microsoft.com/office/drawing/2014/main" id="{2F45B438-D7C1-4EFC-93BE-523397A58D62}"/>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a:extLst>
              <a:ext uri="{FF2B5EF4-FFF2-40B4-BE49-F238E27FC236}">
                <a16:creationId xmlns:a16="http://schemas.microsoft.com/office/drawing/2014/main" id="{A68D8495-DC94-4336-865D-BDF70019AF08}"/>
              </a:ext>
            </a:extLst>
          </p:cNvPr>
          <p:cNvGraphicFramePr>
            <a:graphicFrameLocks noGrp="1"/>
          </p:cNvGraphicFramePr>
          <p:nvPr>
            <p:extLst>
              <p:ext uri="{D42A27DB-BD31-4B8C-83A1-F6EECF244321}">
                <p14:modId xmlns:p14="http://schemas.microsoft.com/office/powerpoint/2010/main" val="3578138594"/>
              </p:ext>
            </p:extLst>
          </p:nvPr>
        </p:nvGraphicFramePr>
        <p:xfrm>
          <a:off x="4034688" y="1077064"/>
          <a:ext cx="3830933" cy="2086020"/>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algn="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従業員の帰宅、安否確認や安全確保等、本社機能の維持に関する実務を指揮する。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社内注意喚起、計画的停止準備・実施、水防設備設置等の対応、重要事業の継続に関する実務を指揮する。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24" name="角丸四角形 111">
            <a:extLst>
              <a:ext uri="{FF2B5EF4-FFF2-40B4-BE49-F238E27FC236}">
                <a16:creationId xmlns:a16="http://schemas.microsoft.com/office/drawing/2014/main" id="{A4FB532A-B105-4B9E-99B9-AB63907BB1AD}"/>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8" name="表 127">
            <a:extLst>
              <a:ext uri="{FF2B5EF4-FFF2-40B4-BE49-F238E27FC236}">
                <a16:creationId xmlns:a16="http://schemas.microsoft.com/office/drawing/2014/main" id="{A8483B18-4D71-459C-97A0-F7ED38545164}"/>
              </a:ext>
            </a:extLst>
          </p:cNvPr>
          <p:cNvGraphicFramePr>
            <a:graphicFrameLocks noGrp="1"/>
          </p:cNvGraphicFramePr>
          <p:nvPr>
            <p:extLst>
              <p:ext uri="{D42A27DB-BD31-4B8C-83A1-F6EECF244321}">
                <p14:modId xmlns:p14="http://schemas.microsoft.com/office/powerpoint/2010/main" val="3793292923"/>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129" name="角丸四角形 111">
            <a:extLst>
              <a:ext uri="{FF2B5EF4-FFF2-40B4-BE49-F238E27FC236}">
                <a16:creationId xmlns:a16="http://schemas.microsoft.com/office/drawing/2014/main" id="{466861F3-FAB2-4E4F-8730-9F59099BD384}"/>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0" name="表 49">
            <a:extLst>
              <a:ext uri="{FF2B5EF4-FFF2-40B4-BE49-F238E27FC236}">
                <a16:creationId xmlns:a16="http://schemas.microsoft.com/office/drawing/2014/main" id="{DAACA6E4-FAEC-4895-A664-36DC2373D6B1}"/>
              </a:ext>
            </a:extLst>
          </p:cNvPr>
          <p:cNvGraphicFramePr>
            <a:graphicFrameLocks noGrp="1"/>
          </p:cNvGraphicFramePr>
          <p:nvPr>
            <p:extLst>
              <p:ext uri="{D42A27DB-BD31-4B8C-83A1-F6EECF244321}">
                <p14:modId xmlns:p14="http://schemas.microsoft.com/office/powerpoint/2010/main" val="1669639859"/>
              </p:ext>
            </p:extLst>
          </p:nvPr>
        </p:nvGraphicFramePr>
        <p:xfrm>
          <a:off x="90000" y="2481237"/>
          <a:ext cx="3820056" cy="640080"/>
        </p:xfrm>
        <a:graphic>
          <a:graphicData uri="http://schemas.openxmlformats.org/drawingml/2006/table">
            <a:tbl>
              <a:tblPr firstRow="1" bandRow="1">
                <a:tableStyleId>{5940675A-B579-460E-94D1-54222C63F5DA}</a:tableStyleId>
              </a:tblPr>
              <a:tblGrid>
                <a:gridCol w="1005529">
                  <a:extLst>
                    <a:ext uri="{9D8B030D-6E8A-4147-A177-3AD203B41FA5}">
                      <a16:colId xmlns:a16="http://schemas.microsoft.com/office/drawing/2014/main" val="2786619371"/>
                    </a:ext>
                  </a:extLst>
                </a:gridCol>
                <a:gridCol w="2814527">
                  <a:extLst>
                    <a:ext uri="{9D8B030D-6E8A-4147-A177-3AD203B41FA5}">
                      <a16:colId xmlns:a16="http://schemas.microsoft.com/office/drawing/2014/main" val="2635471379"/>
                    </a:ext>
                  </a:extLst>
                </a:gridCol>
              </a:tblGrid>
              <a:tr h="13137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想定する事態</a:t>
                      </a: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151006920"/>
                  </a:ext>
                </a:extLst>
              </a:tr>
              <a:tr h="21348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想定浸水深</a:t>
                      </a:r>
                      <a:endParaRPr kumimoji="1" lang="en-US" altLang="ja-JP" sz="1000" b="1" baseline="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endParaRPr>
                    </a:p>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234224629"/>
                  </a:ext>
                </a:extLst>
              </a:tr>
            </a:tbl>
          </a:graphicData>
        </a:graphic>
      </p:graphicFrame>
      <p:sp>
        <p:nvSpPr>
          <p:cNvPr id="145" name="角丸四角形 20">
            <a:extLst>
              <a:ext uri="{FF2B5EF4-FFF2-40B4-BE49-F238E27FC236}">
                <a16:creationId xmlns:a16="http://schemas.microsoft.com/office/drawing/2014/main" id="{A62B1B55-4930-4E8A-8EB8-61BB10225D07}"/>
              </a:ext>
            </a:extLst>
          </p:cNvPr>
          <p:cNvSpPr/>
          <p:nvPr/>
        </p:nvSpPr>
        <p:spPr>
          <a:xfrm>
            <a:off x="87134" y="1319243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６．事前準備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7" name="直線矢印コネクタ 146">
            <a:extLst>
              <a:ext uri="{FF2B5EF4-FFF2-40B4-BE49-F238E27FC236}">
                <a16:creationId xmlns:a16="http://schemas.microsoft.com/office/drawing/2014/main" id="{A9373BEB-0C90-49AA-B559-A289C93A4C7B}"/>
              </a:ext>
            </a:extLst>
          </p:cNvPr>
          <p:cNvCxnSpPr>
            <a:cxnSpLocks/>
          </p:cNvCxnSpPr>
          <p:nvPr/>
        </p:nvCxnSpPr>
        <p:spPr>
          <a:xfrm rot="16200000" flipH="1">
            <a:off x="5328000" y="7849886"/>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8" name="表 147">
            <a:extLst>
              <a:ext uri="{FF2B5EF4-FFF2-40B4-BE49-F238E27FC236}">
                <a16:creationId xmlns:a16="http://schemas.microsoft.com/office/drawing/2014/main" id="{BDF0429B-F382-4F10-8130-64CDC9A422EF}"/>
              </a:ext>
            </a:extLst>
          </p:cNvPr>
          <p:cNvGraphicFramePr>
            <a:graphicFrameLocks noGrp="1"/>
          </p:cNvGraphicFramePr>
          <p:nvPr>
            <p:extLst>
              <p:ext uri="{D42A27DB-BD31-4B8C-83A1-F6EECF244321}">
                <p14:modId xmlns:p14="http://schemas.microsoft.com/office/powerpoint/2010/main" val="3868538333"/>
              </p:ext>
            </p:extLst>
          </p:nvPr>
        </p:nvGraphicFramePr>
        <p:xfrm>
          <a:off x="320685" y="13468166"/>
          <a:ext cx="4604437" cy="1609099"/>
        </p:xfrm>
        <a:graphic>
          <a:graphicData uri="http://schemas.openxmlformats.org/drawingml/2006/table">
            <a:tbl>
              <a:tblPr>
                <a:tableStyleId>{5C22544A-7EE6-4342-B048-85BDC9FD1C3A}</a:tableStyleId>
              </a:tblPr>
              <a:tblGrid>
                <a:gridCol w="287624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5165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⑴警戒・注意フェーズ、⑵初動対応フェーズ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57788"/>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012436"/>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bl>
          </a:graphicData>
        </a:graphic>
      </p:graphicFrame>
      <p:graphicFrame>
        <p:nvGraphicFramePr>
          <p:cNvPr id="149" name="表 148">
            <a:extLst>
              <a:ext uri="{FF2B5EF4-FFF2-40B4-BE49-F238E27FC236}">
                <a16:creationId xmlns:a16="http://schemas.microsoft.com/office/drawing/2014/main" id="{D6A444C4-9275-4F93-8330-205DCF780834}"/>
              </a:ext>
            </a:extLst>
          </p:cNvPr>
          <p:cNvGraphicFramePr>
            <a:graphicFrameLocks noGrp="1"/>
          </p:cNvGraphicFramePr>
          <p:nvPr>
            <p:extLst>
              <p:ext uri="{D42A27DB-BD31-4B8C-83A1-F6EECF244321}">
                <p14:modId xmlns:p14="http://schemas.microsoft.com/office/powerpoint/2010/main" val="4215105977"/>
              </p:ext>
            </p:extLst>
          </p:nvPr>
        </p:nvGraphicFramePr>
        <p:xfrm>
          <a:off x="5125362" y="13465918"/>
          <a:ext cx="5275305" cy="1601574"/>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310125">
                  <a:extLst>
                    <a:ext uri="{9D8B030D-6E8A-4147-A177-3AD203B41FA5}">
                      <a16:colId xmlns:a16="http://schemas.microsoft.com/office/drawing/2014/main" val="20001"/>
                    </a:ext>
                  </a:extLst>
                </a:gridCol>
                <a:gridCol w="1508796">
                  <a:extLst>
                    <a:ext uri="{9D8B030D-6E8A-4147-A177-3AD203B41FA5}">
                      <a16:colId xmlns:a16="http://schemas.microsoft.com/office/drawing/2014/main" val="20002"/>
                    </a:ext>
                  </a:extLst>
                </a:gridCol>
              </a:tblGrid>
              <a:tr h="244134">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462223"/>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208612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　　月末までに対応する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178867"/>
                  </a:ext>
                </a:extLst>
              </a:tr>
            </a:tbl>
          </a:graphicData>
        </a:graphic>
      </p:graphicFrame>
      <p:sp>
        <p:nvSpPr>
          <p:cNvPr id="71" name="角丸四角形 6">
            <a:extLst>
              <a:ext uri="{FF2B5EF4-FFF2-40B4-BE49-F238E27FC236}">
                <a16:creationId xmlns:a16="http://schemas.microsoft.com/office/drawing/2014/main" id="{15E8D9BB-85C1-4779-AE8F-29EFE1B8CFBB}"/>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汎用</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滋賀県版ＢＣＰ策定シート</a:t>
            </a:r>
          </a:p>
        </p:txBody>
      </p:sp>
      <p:sp>
        <p:nvSpPr>
          <p:cNvPr id="72" name="テキスト ボックス 71">
            <a:extLst>
              <a:ext uri="{FF2B5EF4-FFF2-40B4-BE49-F238E27FC236}">
                <a16:creationId xmlns:a16="http://schemas.microsoft.com/office/drawing/2014/main" id="{C7916D84-E99D-4A14-AD52-69672BF64B7C}"/>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図 72" descr="テキスト&#10;&#10;自動的に生成された説明">
            <a:extLst>
              <a:ext uri="{FF2B5EF4-FFF2-40B4-BE49-F238E27FC236}">
                <a16:creationId xmlns:a16="http://schemas.microsoft.com/office/drawing/2014/main" id="{4C5F6084-52F4-446A-A181-43F44E11A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74" name="角丸四角形 10">
            <a:extLst>
              <a:ext uri="{FF2B5EF4-FFF2-40B4-BE49-F238E27FC236}">
                <a16:creationId xmlns:a16="http://schemas.microsoft.com/office/drawing/2014/main" id="{8B2D2F4D-3B69-4A6C-B39D-D73C493208BC}"/>
              </a:ext>
            </a:extLst>
          </p:cNvPr>
          <p:cNvSpPr/>
          <p:nvPr/>
        </p:nvSpPr>
        <p:spPr>
          <a:xfrm>
            <a:off x="3194624" y="5643131"/>
            <a:ext cx="7374285" cy="1198051"/>
          </a:xfrm>
          <a:prstGeom prst="roundRect">
            <a:avLst>
              <a:gd name="adj" fmla="val 94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10">
            <a:extLst>
              <a:ext uri="{FF2B5EF4-FFF2-40B4-BE49-F238E27FC236}">
                <a16:creationId xmlns:a16="http://schemas.microsoft.com/office/drawing/2014/main" id="{2FF4DD35-1FEA-468F-A672-51887B1C12DE}"/>
              </a:ext>
            </a:extLst>
          </p:cNvPr>
          <p:cNvSpPr/>
          <p:nvPr/>
        </p:nvSpPr>
        <p:spPr>
          <a:xfrm>
            <a:off x="3186460" y="3670793"/>
            <a:ext cx="7382449" cy="1958299"/>
          </a:xfrm>
          <a:prstGeom prst="roundRect">
            <a:avLst>
              <a:gd name="adj" fmla="val 94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0" name="表 79">
            <a:extLst>
              <a:ext uri="{FF2B5EF4-FFF2-40B4-BE49-F238E27FC236}">
                <a16:creationId xmlns:a16="http://schemas.microsoft.com/office/drawing/2014/main" id="{1C197A01-DAD8-4819-9368-169353EF0D79}"/>
              </a:ext>
            </a:extLst>
          </p:cNvPr>
          <p:cNvGraphicFramePr>
            <a:graphicFrameLocks noGrp="1"/>
          </p:cNvGraphicFramePr>
          <p:nvPr>
            <p:extLst>
              <p:ext uri="{D42A27DB-BD31-4B8C-83A1-F6EECF244321}">
                <p14:modId xmlns:p14="http://schemas.microsoft.com/office/powerpoint/2010/main" val="3877547139"/>
              </p:ext>
            </p:extLst>
          </p:nvPr>
        </p:nvGraphicFramePr>
        <p:xfrm>
          <a:off x="3651843" y="5859239"/>
          <a:ext cx="6748840" cy="376800"/>
        </p:xfrm>
        <a:graphic>
          <a:graphicData uri="http://schemas.openxmlformats.org/drawingml/2006/table">
            <a:tbl>
              <a:tblPr>
                <a:tableStyleId>{5C22544A-7EE6-4342-B048-85BDC9FD1C3A}</a:tableStyleId>
              </a:tblPr>
              <a:tblGrid>
                <a:gridCol w="643996">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662813">
                  <a:extLst>
                    <a:ext uri="{9D8B030D-6E8A-4147-A177-3AD203B41FA5}">
                      <a16:colId xmlns:a16="http://schemas.microsoft.com/office/drawing/2014/main" val="3024902403"/>
                    </a:ext>
                  </a:extLst>
                </a:gridCol>
                <a:gridCol w="1728095">
                  <a:extLst>
                    <a:ext uri="{9D8B030D-6E8A-4147-A177-3AD203B41FA5}">
                      <a16:colId xmlns:a16="http://schemas.microsoft.com/office/drawing/2014/main" val="2668291075"/>
                    </a:ext>
                  </a:extLst>
                </a:gridCol>
                <a:gridCol w="1008112">
                  <a:extLst>
                    <a:ext uri="{9D8B030D-6E8A-4147-A177-3AD203B41FA5}">
                      <a16:colId xmlns:a16="http://schemas.microsoft.com/office/drawing/2014/main" val="4015916077"/>
                    </a:ext>
                  </a:extLst>
                </a:gridCol>
                <a:gridCol w="1381575">
                  <a:extLst>
                    <a:ext uri="{9D8B030D-6E8A-4147-A177-3AD203B41FA5}">
                      <a16:colId xmlns:a16="http://schemas.microsoft.com/office/drawing/2014/main" val="347352683"/>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水防</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設備</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土嚢を積む場所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危険物流出の危険がある場所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87" name="角丸四角形 25">
            <a:extLst>
              <a:ext uri="{FF2B5EF4-FFF2-40B4-BE49-F238E27FC236}">
                <a16:creationId xmlns:a16="http://schemas.microsoft.com/office/drawing/2014/main" id="{9A7ED682-E218-4E73-9D51-B9FD891D5F3E}"/>
              </a:ext>
            </a:extLst>
          </p:cNvPr>
          <p:cNvSpPr/>
          <p:nvPr/>
        </p:nvSpPr>
        <p:spPr>
          <a:xfrm>
            <a:off x="3647905" y="5592155"/>
            <a:ext cx="656622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水防設備の設置場所、土嚢積み上げ、危険物流出の危険がある場所の確認及び流出防止措置</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56">
            <a:extLst>
              <a:ext uri="{FF2B5EF4-FFF2-40B4-BE49-F238E27FC236}">
                <a16:creationId xmlns:a16="http://schemas.microsoft.com/office/drawing/2014/main" id="{03263300-CAB7-4A95-B9A6-AA1F3DB9D1DB}"/>
              </a:ext>
            </a:extLst>
          </p:cNvPr>
          <p:cNvSpPr/>
          <p:nvPr/>
        </p:nvSpPr>
        <p:spPr>
          <a:xfrm>
            <a:off x="3279838" y="3683372"/>
            <a:ext cx="252000" cy="1905311"/>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9" name="表 108">
            <a:extLst>
              <a:ext uri="{FF2B5EF4-FFF2-40B4-BE49-F238E27FC236}">
                <a16:creationId xmlns:a16="http://schemas.microsoft.com/office/drawing/2014/main" id="{D90BCB5E-7E5E-41FB-90C7-4D9E60CD179B}"/>
              </a:ext>
            </a:extLst>
          </p:cNvPr>
          <p:cNvGraphicFramePr>
            <a:graphicFrameLocks noGrp="1"/>
          </p:cNvGraphicFramePr>
          <p:nvPr>
            <p:extLst>
              <p:ext uri="{D42A27DB-BD31-4B8C-83A1-F6EECF244321}">
                <p14:modId xmlns:p14="http://schemas.microsoft.com/office/powerpoint/2010/main" val="233939857"/>
              </p:ext>
            </p:extLst>
          </p:nvPr>
        </p:nvGraphicFramePr>
        <p:xfrm>
          <a:off x="3649387" y="6430007"/>
          <a:ext cx="6756563" cy="376800"/>
        </p:xfrm>
        <a:graphic>
          <a:graphicData uri="http://schemas.openxmlformats.org/drawingml/2006/table">
            <a:tbl>
              <a:tblPr>
                <a:tableStyleId>{5C22544A-7EE6-4342-B048-85BDC9FD1C3A}</a:tableStyleId>
              </a:tblPr>
              <a:tblGrid>
                <a:gridCol w="1085565">
                  <a:extLst>
                    <a:ext uri="{9D8B030D-6E8A-4147-A177-3AD203B41FA5}">
                      <a16:colId xmlns:a16="http://schemas.microsoft.com/office/drawing/2014/main" val="1382886255"/>
                    </a:ext>
                  </a:extLst>
                </a:gridCol>
                <a:gridCol w="2232248">
                  <a:extLst>
                    <a:ext uri="{9D8B030D-6E8A-4147-A177-3AD203B41FA5}">
                      <a16:colId xmlns:a16="http://schemas.microsoft.com/office/drawing/2014/main" val="3829315360"/>
                    </a:ext>
                  </a:extLst>
                </a:gridCol>
                <a:gridCol w="1116476">
                  <a:extLst>
                    <a:ext uri="{9D8B030D-6E8A-4147-A177-3AD203B41FA5}">
                      <a16:colId xmlns:a16="http://schemas.microsoft.com/office/drawing/2014/main" val="20000"/>
                    </a:ext>
                  </a:extLst>
                </a:gridCol>
                <a:gridCol w="2322274">
                  <a:extLst>
                    <a:ext uri="{9D8B030D-6E8A-4147-A177-3AD203B41FA5}">
                      <a16:colId xmlns:a16="http://schemas.microsoft.com/office/drawing/2014/main" val="20001"/>
                    </a:ext>
                  </a:extLst>
                </a:gridCol>
              </a:tblGrid>
              <a:tr h="301969">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書類等</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032090"/>
                  </a:ext>
                </a:extLst>
              </a:tr>
            </a:tbl>
          </a:graphicData>
        </a:graphic>
      </p:graphicFrame>
      <p:sp>
        <p:nvSpPr>
          <p:cNvPr id="110" name="角丸四角形 25">
            <a:extLst>
              <a:ext uri="{FF2B5EF4-FFF2-40B4-BE49-F238E27FC236}">
                <a16:creationId xmlns:a16="http://schemas.microsoft.com/office/drawing/2014/main" id="{744EBBA6-66F8-4047-82FB-6E3E09DC3C71}"/>
              </a:ext>
            </a:extLst>
          </p:cNvPr>
          <p:cNvSpPr/>
          <p:nvPr/>
        </p:nvSpPr>
        <p:spPr>
          <a:xfrm>
            <a:off x="3648577" y="6202717"/>
            <a:ext cx="6726599" cy="21020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重要経営資源の計画的停止・退避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以下の経営資源を、暴風圏内に入る前に保全する。</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5" name="表 124">
            <a:extLst>
              <a:ext uri="{FF2B5EF4-FFF2-40B4-BE49-F238E27FC236}">
                <a16:creationId xmlns:a16="http://schemas.microsoft.com/office/drawing/2014/main" id="{3D4D25F8-C3C7-4B18-A67A-C7617EBC35E3}"/>
              </a:ext>
            </a:extLst>
          </p:cNvPr>
          <p:cNvGraphicFramePr>
            <a:graphicFrameLocks noGrp="1"/>
          </p:cNvGraphicFramePr>
          <p:nvPr>
            <p:extLst>
              <p:ext uri="{D42A27DB-BD31-4B8C-83A1-F6EECF244321}">
                <p14:modId xmlns:p14="http://schemas.microsoft.com/office/powerpoint/2010/main" val="4004080848"/>
              </p:ext>
            </p:extLst>
          </p:nvPr>
        </p:nvGraphicFramePr>
        <p:xfrm>
          <a:off x="3647906" y="3903841"/>
          <a:ext cx="3338191" cy="694892"/>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4609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交通状況</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営業方針の周知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333625"/>
                  </a:ext>
                </a:extLst>
              </a:tr>
            </a:tbl>
          </a:graphicData>
        </a:graphic>
      </p:graphicFrame>
      <p:sp>
        <p:nvSpPr>
          <p:cNvPr id="126" name="角丸四角形 25">
            <a:extLst>
              <a:ext uri="{FF2B5EF4-FFF2-40B4-BE49-F238E27FC236}">
                <a16:creationId xmlns:a16="http://schemas.microsoft.com/office/drawing/2014/main" id="{FBDAF3FE-8B36-4FB6-A262-EEE310F8535C}"/>
              </a:ext>
            </a:extLst>
          </p:cNvPr>
          <p:cNvSpPr/>
          <p:nvPr/>
        </p:nvSpPr>
        <p:spPr>
          <a:xfrm>
            <a:off x="3647905" y="3651784"/>
            <a:ext cx="333819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対応方針の決定</a:t>
            </a:r>
          </a:p>
        </p:txBody>
      </p:sp>
      <p:graphicFrame>
        <p:nvGraphicFramePr>
          <p:cNvPr id="127" name="表 126">
            <a:extLst>
              <a:ext uri="{FF2B5EF4-FFF2-40B4-BE49-F238E27FC236}">
                <a16:creationId xmlns:a16="http://schemas.microsoft.com/office/drawing/2014/main" id="{AB912DD7-E0F0-4724-9B4C-61A59FF08F92}"/>
              </a:ext>
            </a:extLst>
          </p:cNvPr>
          <p:cNvGraphicFramePr>
            <a:graphicFrameLocks noGrp="1"/>
          </p:cNvGraphicFramePr>
          <p:nvPr>
            <p:extLst>
              <p:ext uri="{D42A27DB-BD31-4B8C-83A1-F6EECF244321}">
                <p14:modId xmlns:p14="http://schemas.microsoft.com/office/powerpoint/2010/main" val="1614909336"/>
              </p:ext>
            </p:extLst>
          </p:nvPr>
        </p:nvGraphicFramePr>
        <p:xfrm>
          <a:off x="3647906" y="4899072"/>
          <a:ext cx="3338191" cy="6816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7035">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帰宅指示</a:t>
                      </a: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タイミング</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31" name="角丸四角形 25">
            <a:extLst>
              <a:ext uri="{FF2B5EF4-FFF2-40B4-BE49-F238E27FC236}">
                <a16:creationId xmlns:a16="http://schemas.microsoft.com/office/drawing/2014/main" id="{B65F544C-E1F6-408A-8977-BE12FA199F42}"/>
              </a:ext>
            </a:extLst>
          </p:cNvPr>
          <p:cNvSpPr/>
          <p:nvPr/>
        </p:nvSpPr>
        <p:spPr>
          <a:xfrm>
            <a:off x="3647907" y="4672996"/>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帰宅指示</a:t>
            </a:r>
          </a:p>
        </p:txBody>
      </p:sp>
      <p:graphicFrame>
        <p:nvGraphicFramePr>
          <p:cNvPr id="132" name="表 131">
            <a:extLst>
              <a:ext uri="{FF2B5EF4-FFF2-40B4-BE49-F238E27FC236}">
                <a16:creationId xmlns:a16="http://schemas.microsoft.com/office/drawing/2014/main" id="{5C39FCF4-E3BB-43A7-A485-6CFF4C77ACC8}"/>
              </a:ext>
            </a:extLst>
          </p:cNvPr>
          <p:cNvGraphicFramePr>
            <a:graphicFrameLocks noGrp="1"/>
          </p:cNvGraphicFramePr>
          <p:nvPr>
            <p:extLst>
              <p:ext uri="{D42A27DB-BD31-4B8C-83A1-F6EECF244321}">
                <p14:modId xmlns:p14="http://schemas.microsoft.com/office/powerpoint/2010/main" val="4202051215"/>
              </p:ext>
            </p:extLst>
          </p:nvPr>
        </p:nvGraphicFramePr>
        <p:xfrm>
          <a:off x="7082456" y="3886745"/>
          <a:ext cx="3338191" cy="376800"/>
        </p:xfrm>
        <a:graphic>
          <a:graphicData uri="http://schemas.openxmlformats.org/drawingml/2006/table">
            <a:tbl>
              <a:tblPr>
                <a:tableStyleId>{5C22544A-7EE6-4342-B048-85BDC9FD1C3A}</a:tableStyleId>
              </a:tblPr>
              <a:tblGrid>
                <a:gridCol w="3338191">
                  <a:extLst>
                    <a:ext uri="{9D8B030D-6E8A-4147-A177-3AD203B41FA5}">
                      <a16:colId xmlns:a16="http://schemas.microsoft.com/office/drawing/2014/main" val="20000"/>
                    </a:ext>
                  </a:extLst>
                </a:gridCol>
              </a:tblGrid>
              <a:tr h="0">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33" name="角丸四角形 25">
            <a:extLst>
              <a:ext uri="{FF2B5EF4-FFF2-40B4-BE49-F238E27FC236}">
                <a16:creationId xmlns:a16="http://schemas.microsoft.com/office/drawing/2014/main" id="{13FD670B-34A4-40DD-9C74-5CAFC668E7BA}"/>
              </a:ext>
            </a:extLst>
          </p:cNvPr>
          <p:cNvSpPr/>
          <p:nvPr/>
        </p:nvSpPr>
        <p:spPr>
          <a:xfrm>
            <a:off x="7082457" y="3634688"/>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帰宅後の業務方針の基本的な連絡方法</a:t>
            </a:r>
          </a:p>
        </p:txBody>
      </p:sp>
      <p:graphicFrame>
        <p:nvGraphicFramePr>
          <p:cNvPr id="135" name="表 134">
            <a:extLst>
              <a:ext uri="{FF2B5EF4-FFF2-40B4-BE49-F238E27FC236}">
                <a16:creationId xmlns:a16="http://schemas.microsoft.com/office/drawing/2014/main" id="{B183019A-155C-45D4-B6E3-7A2464901BE9}"/>
              </a:ext>
            </a:extLst>
          </p:cNvPr>
          <p:cNvGraphicFramePr>
            <a:graphicFrameLocks noGrp="1"/>
          </p:cNvGraphicFramePr>
          <p:nvPr>
            <p:extLst>
              <p:ext uri="{D42A27DB-BD31-4B8C-83A1-F6EECF244321}">
                <p14:modId xmlns:p14="http://schemas.microsoft.com/office/powerpoint/2010/main" val="4025161661"/>
              </p:ext>
            </p:extLst>
          </p:nvPr>
        </p:nvGraphicFramePr>
        <p:xfrm>
          <a:off x="7072088" y="4539182"/>
          <a:ext cx="3338191" cy="289787"/>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978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出社方針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36" name="角丸四角形 25">
            <a:extLst>
              <a:ext uri="{FF2B5EF4-FFF2-40B4-BE49-F238E27FC236}">
                <a16:creationId xmlns:a16="http://schemas.microsoft.com/office/drawing/2014/main" id="{EBAB3D0E-FDBB-4592-9BBD-D3640142E94C}"/>
              </a:ext>
            </a:extLst>
          </p:cNvPr>
          <p:cNvSpPr/>
          <p:nvPr/>
        </p:nvSpPr>
        <p:spPr>
          <a:xfrm>
            <a:off x="7071907" y="4287125"/>
            <a:ext cx="333837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出社時間帯の場合の出社方針</a:t>
            </a:r>
          </a:p>
        </p:txBody>
      </p:sp>
      <p:graphicFrame>
        <p:nvGraphicFramePr>
          <p:cNvPr id="137" name="表 136">
            <a:extLst>
              <a:ext uri="{FF2B5EF4-FFF2-40B4-BE49-F238E27FC236}">
                <a16:creationId xmlns:a16="http://schemas.microsoft.com/office/drawing/2014/main" id="{71E95752-8B77-4B25-A8CF-2D67F7AA7954}"/>
              </a:ext>
            </a:extLst>
          </p:cNvPr>
          <p:cNvGraphicFramePr>
            <a:graphicFrameLocks noGrp="1"/>
          </p:cNvGraphicFramePr>
          <p:nvPr>
            <p:extLst>
              <p:ext uri="{D42A27DB-BD31-4B8C-83A1-F6EECF244321}">
                <p14:modId xmlns:p14="http://schemas.microsoft.com/office/powerpoint/2010/main" val="1133170941"/>
              </p:ext>
            </p:extLst>
          </p:nvPr>
        </p:nvGraphicFramePr>
        <p:xfrm>
          <a:off x="7072088" y="5181406"/>
          <a:ext cx="3338191" cy="376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7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残留の</a:t>
                      </a:r>
                      <a:b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38" name="角丸四角形 25">
            <a:extLst>
              <a:ext uri="{FF2B5EF4-FFF2-40B4-BE49-F238E27FC236}">
                <a16:creationId xmlns:a16="http://schemas.microsoft.com/office/drawing/2014/main" id="{7653A1CE-E5CE-437B-B62B-15AAFED9345D}"/>
              </a:ext>
            </a:extLst>
          </p:cNvPr>
          <p:cNvSpPr/>
          <p:nvPr/>
        </p:nvSpPr>
        <p:spPr>
          <a:xfrm>
            <a:off x="7065122" y="4929349"/>
            <a:ext cx="334515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残留者に関する方針</a:t>
            </a:r>
          </a:p>
        </p:txBody>
      </p:sp>
      <p:sp>
        <p:nvSpPr>
          <p:cNvPr id="140" name="角丸四角形 56">
            <a:extLst>
              <a:ext uri="{FF2B5EF4-FFF2-40B4-BE49-F238E27FC236}">
                <a16:creationId xmlns:a16="http://schemas.microsoft.com/office/drawing/2014/main" id="{AB902CBA-6D94-46AC-BCED-D4423F6EF1EE}"/>
              </a:ext>
            </a:extLst>
          </p:cNvPr>
          <p:cNvSpPr/>
          <p:nvPr/>
        </p:nvSpPr>
        <p:spPr>
          <a:xfrm>
            <a:off x="3278582" y="5790829"/>
            <a:ext cx="252000" cy="981088"/>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120">
            <a:extLst>
              <a:ext uri="{FF2B5EF4-FFF2-40B4-BE49-F238E27FC236}">
                <a16:creationId xmlns:a16="http://schemas.microsoft.com/office/drawing/2014/main" id="{2CD54ABF-1726-4B0C-91C0-185D388CC5E8}"/>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058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C2B1AC-BF97-4DA2-A8C4-934D96FEDEAF}"/>
              </a:ext>
            </a:extLst>
          </p:cNvPr>
          <p:cNvPicPr>
            <a:picLocks noChangeAspect="1"/>
          </p:cNvPicPr>
          <p:nvPr/>
        </p:nvPicPr>
        <p:blipFill>
          <a:blip r:embed="rId2"/>
          <a:stretch>
            <a:fillRect/>
          </a:stretch>
        </p:blipFill>
        <p:spPr>
          <a:xfrm>
            <a:off x="7651673" y="9341505"/>
            <a:ext cx="2755011" cy="1066193"/>
          </a:xfrm>
          <a:prstGeom prst="rect">
            <a:avLst/>
          </a:prstGeom>
        </p:spPr>
      </p:pic>
      <p:pic>
        <p:nvPicPr>
          <p:cNvPr id="16" name="図 15">
            <a:extLst>
              <a:ext uri="{FF2B5EF4-FFF2-40B4-BE49-F238E27FC236}">
                <a16:creationId xmlns:a16="http://schemas.microsoft.com/office/drawing/2014/main" id="{FBDF1924-F564-4C19-BC2F-022B6173F86C}"/>
              </a:ext>
            </a:extLst>
          </p:cNvPr>
          <p:cNvPicPr>
            <a:picLocks noChangeAspect="1"/>
          </p:cNvPicPr>
          <p:nvPr/>
        </p:nvPicPr>
        <p:blipFill>
          <a:blip r:embed="rId3"/>
          <a:stretch>
            <a:fillRect/>
          </a:stretch>
        </p:blipFill>
        <p:spPr>
          <a:xfrm>
            <a:off x="801473" y="12694689"/>
            <a:ext cx="5328205" cy="2117753"/>
          </a:xfrm>
          <a:prstGeom prst="rect">
            <a:avLst/>
          </a:prstGeom>
        </p:spPr>
      </p:pic>
      <p:sp>
        <p:nvSpPr>
          <p:cNvPr id="44" name="角丸四角形 7">
            <a:extLst>
              <a:ext uri="{FF2B5EF4-FFF2-40B4-BE49-F238E27FC236}">
                <a16:creationId xmlns:a16="http://schemas.microsoft.com/office/drawing/2014/main" id="{B549BC3D-C241-41DD-A369-8007105FDA25}"/>
              </a:ext>
            </a:extLst>
          </p:cNvPr>
          <p:cNvSpPr/>
          <p:nvPr/>
        </p:nvSpPr>
        <p:spPr>
          <a:xfrm>
            <a:off x="-8186" y="1188558"/>
            <a:ext cx="10701586" cy="2398279"/>
          </a:xfrm>
          <a:prstGeom prst="roundRect">
            <a:avLst>
              <a:gd name="adj" fmla="val 300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6">
            <a:extLst>
              <a:ext uri="{FF2B5EF4-FFF2-40B4-BE49-F238E27FC236}">
                <a16:creationId xmlns:a16="http://schemas.microsoft.com/office/drawing/2014/main" id="{4BA5C1B7-72A3-49C5-9B53-AFF82D03133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（参考資料）風水害版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_BCP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812721B-7BCF-4EE7-9680-AFD1C54EE4FE}"/>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54">
            <a:extLst>
              <a:ext uri="{FF2B5EF4-FFF2-40B4-BE49-F238E27FC236}">
                <a16:creationId xmlns:a16="http://schemas.microsoft.com/office/drawing/2014/main" id="{5ED82D27-7AFA-4D37-BA6A-81FCBB32BE6E}"/>
              </a:ext>
            </a:extLst>
          </p:cNvPr>
          <p:cNvSpPr/>
          <p:nvPr/>
        </p:nvSpPr>
        <p:spPr>
          <a:xfrm>
            <a:off x="-16372" y="865355"/>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．本社・事業所の被害想定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7D18F21C-E556-4013-BDE3-F1E5FA0EFA5E}"/>
              </a:ext>
            </a:extLst>
          </p:cNvPr>
          <p:cNvGraphicFramePr>
            <a:graphicFrameLocks noGrp="1"/>
          </p:cNvGraphicFramePr>
          <p:nvPr/>
        </p:nvGraphicFramePr>
        <p:xfrm>
          <a:off x="302677" y="1224558"/>
          <a:ext cx="10175469" cy="2313360"/>
        </p:xfrm>
        <a:graphic>
          <a:graphicData uri="http://schemas.openxmlformats.org/drawingml/2006/table">
            <a:tbl>
              <a:tblPr>
                <a:tableStyleId>{5C22544A-7EE6-4342-B048-85BDC9FD1C3A}</a:tableStyleId>
              </a:tblPr>
              <a:tblGrid>
                <a:gridCol w="395546">
                  <a:extLst>
                    <a:ext uri="{9D8B030D-6E8A-4147-A177-3AD203B41FA5}">
                      <a16:colId xmlns:a16="http://schemas.microsoft.com/office/drawing/2014/main" val="2736016316"/>
                    </a:ext>
                  </a:extLst>
                </a:gridCol>
                <a:gridCol w="544021">
                  <a:extLst>
                    <a:ext uri="{9D8B030D-6E8A-4147-A177-3AD203B41FA5}">
                      <a16:colId xmlns:a16="http://schemas.microsoft.com/office/drawing/2014/main" val="833557140"/>
                    </a:ext>
                  </a:extLst>
                </a:gridCol>
                <a:gridCol w="829385">
                  <a:extLst>
                    <a:ext uri="{9D8B030D-6E8A-4147-A177-3AD203B41FA5}">
                      <a16:colId xmlns:a16="http://schemas.microsoft.com/office/drawing/2014/main" val="20001"/>
                    </a:ext>
                  </a:extLst>
                </a:gridCol>
                <a:gridCol w="2482983">
                  <a:extLst>
                    <a:ext uri="{9D8B030D-6E8A-4147-A177-3AD203B41FA5}">
                      <a16:colId xmlns:a16="http://schemas.microsoft.com/office/drawing/2014/main" val="20002"/>
                    </a:ext>
                  </a:extLst>
                </a:gridCol>
                <a:gridCol w="787031">
                  <a:extLst>
                    <a:ext uri="{9D8B030D-6E8A-4147-A177-3AD203B41FA5}">
                      <a16:colId xmlns:a16="http://schemas.microsoft.com/office/drawing/2014/main" val="1634687579"/>
                    </a:ext>
                  </a:extLst>
                </a:gridCol>
                <a:gridCol w="784803">
                  <a:extLst>
                    <a:ext uri="{9D8B030D-6E8A-4147-A177-3AD203B41FA5}">
                      <a16:colId xmlns:a16="http://schemas.microsoft.com/office/drawing/2014/main" val="2027864940"/>
                    </a:ext>
                  </a:extLst>
                </a:gridCol>
                <a:gridCol w="1087925">
                  <a:extLst>
                    <a:ext uri="{9D8B030D-6E8A-4147-A177-3AD203B41FA5}">
                      <a16:colId xmlns:a16="http://schemas.microsoft.com/office/drawing/2014/main" val="20003"/>
                    </a:ext>
                  </a:extLst>
                </a:gridCol>
                <a:gridCol w="1588713">
                  <a:extLst>
                    <a:ext uri="{9D8B030D-6E8A-4147-A177-3AD203B41FA5}">
                      <a16:colId xmlns:a16="http://schemas.microsoft.com/office/drawing/2014/main" val="17953127"/>
                    </a:ext>
                  </a:extLst>
                </a:gridCol>
                <a:gridCol w="864096">
                  <a:extLst>
                    <a:ext uri="{9D8B030D-6E8A-4147-A177-3AD203B41FA5}">
                      <a16:colId xmlns:a16="http://schemas.microsoft.com/office/drawing/2014/main" val="1842246277"/>
                    </a:ext>
                  </a:extLst>
                </a:gridCol>
                <a:gridCol w="810966">
                  <a:extLst>
                    <a:ext uri="{9D8B030D-6E8A-4147-A177-3AD203B41FA5}">
                      <a16:colId xmlns:a16="http://schemas.microsoft.com/office/drawing/2014/main" val="4101749183"/>
                    </a:ext>
                  </a:extLst>
                </a:gridCol>
              </a:tblGrid>
              <a:tr h="278598">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種別</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拠点名称</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拠点住所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近隣</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河川名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想定最大規模降雨時の浸水深</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年に一度の大雨（時間最大</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109mm</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程度の雨が降った場合）の浸水深</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土砂災害危険区域等</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注２</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流出リスク</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本社</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○○本社</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○○県○○市○○１ー２－３○○ビル〇階</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○○川</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○○県○○市○○４ー５－６○○ビル〇階</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○○川</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○○県○○市○○７ー８－９○○ビル〇階</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○○川</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○○県○○市○○７ー８－９○○ビル〇階</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○○公園</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○○川</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5.0m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○○営業所</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○○県○○市○○７ー８－９○○ビル〇階</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○○川</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工場</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○○工場</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○○県○○市○○１ー２－３○○</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r>
                        <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工場</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○○工場</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○○県○○市○○１ー２－３○○</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○○川</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3.0m</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5" name="角丸四角形 1">
            <a:extLst>
              <a:ext uri="{FF2B5EF4-FFF2-40B4-BE49-F238E27FC236}">
                <a16:creationId xmlns:a16="http://schemas.microsoft.com/office/drawing/2014/main" id="{FD212F7D-4BCE-4695-A8AA-29ADB091C6DE}"/>
              </a:ext>
            </a:extLst>
          </p:cNvPr>
          <p:cNvSpPr/>
          <p:nvPr/>
        </p:nvSpPr>
        <p:spPr>
          <a:xfrm>
            <a:off x="198127" y="3831840"/>
            <a:ext cx="10123761" cy="849102"/>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59D590B7-6F9B-4F12-A0A8-821A69C4266D}"/>
              </a:ext>
            </a:extLst>
          </p:cNvPr>
          <p:cNvSpPr/>
          <p:nvPr/>
        </p:nvSpPr>
        <p:spPr>
          <a:xfrm>
            <a:off x="156330" y="4968975"/>
            <a:ext cx="5898655" cy="90942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6DDFB2F-C0B7-4DD4-8E17-114C87C608E3}"/>
              </a:ext>
            </a:extLst>
          </p:cNvPr>
          <p:cNvSpPr/>
          <p:nvPr/>
        </p:nvSpPr>
        <p:spPr>
          <a:xfrm>
            <a:off x="-28250" y="3581077"/>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注１：水害リスクを調べる。</a:t>
            </a:r>
          </a:p>
        </p:txBody>
      </p:sp>
      <p:graphicFrame>
        <p:nvGraphicFramePr>
          <p:cNvPr id="5" name="表 12">
            <a:extLst>
              <a:ext uri="{FF2B5EF4-FFF2-40B4-BE49-F238E27FC236}">
                <a16:creationId xmlns:a16="http://schemas.microsoft.com/office/drawing/2014/main" id="{19675EB8-7DF4-4245-9110-F55C172413F1}"/>
              </a:ext>
            </a:extLst>
          </p:cNvPr>
          <p:cNvGraphicFramePr>
            <a:graphicFrameLocks noGrp="1"/>
          </p:cNvGraphicFramePr>
          <p:nvPr/>
        </p:nvGraphicFramePr>
        <p:xfrm>
          <a:off x="307662" y="3846843"/>
          <a:ext cx="10107187" cy="792480"/>
        </p:xfrm>
        <a:graphic>
          <a:graphicData uri="http://schemas.openxmlformats.org/drawingml/2006/table">
            <a:tbl>
              <a:tblPr firstRow="1" bandRow="1">
                <a:tableStyleId>{2D5ABB26-0587-4C30-8999-92F81FD0307C}</a:tableStyleId>
              </a:tblPr>
              <a:tblGrid>
                <a:gridCol w="289170">
                  <a:extLst>
                    <a:ext uri="{9D8B030D-6E8A-4147-A177-3AD203B41FA5}">
                      <a16:colId xmlns:a16="http://schemas.microsoft.com/office/drawing/2014/main" val="3808209421"/>
                    </a:ext>
                  </a:extLst>
                </a:gridCol>
                <a:gridCol w="9818017">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滋賀県の防災情報マップから水害リスクマップにアクセスする。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4"/>
                        </a:rPr>
                        <a:t>https://shiga-bousai.jp/dmap/map/index?l=M_r_k_risk_map&amp;z=&amp;lon=&amp;lat=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r>
                        <a:rPr kumimoji="1" lang="ja-JP" altLang="en-US" sz="1000" dirty="0">
                          <a:latin typeface="Meiryo UI" panose="020B0604030504040204" pitchFamily="50" charset="-128"/>
                          <a:ea typeface="Meiryo UI" panose="020B0604030504040204" pitchFamily="50" charset="-128"/>
                        </a:rPr>
                        <a:t>各拠点の近隣に河川がある場合は、</a:t>
                      </a:r>
                      <a:r>
                        <a:rPr kumimoji="1" lang="zh-CN" altLang="en-US" sz="1000" dirty="0">
                          <a:latin typeface="Meiryo UI" panose="020B0604030504040204" pitchFamily="50" charset="-128"/>
                          <a:ea typeface="Meiryo UI" panose="020B0604030504040204" pitchFamily="50" charset="-128"/>
                        </a:rPr>
                        <a:t>洪水浸水想定区域図</a:t>
                      </a:r>
                      <a:r>
                        <a:rPr kumimoji="1" lang="ja-JP" altLang="en-US" sz="1000" dirty="0">
                          <a:latin typeface="Meiryo UI" panose="020B0604030504040204" pitchFamily="50" charset="-128"/>
                          <a:ea typeface="Meiryo UI" panose="020B0604030504040204" pitchFamily="50" charset="-128"/>
                        </a:rPr>
                        <a:t>から該当する河川を選択し、想定最大規模降雨による浸水区域および水深を確認し、上表に記載する。河川がない場合も、「地先の安全度マップ」から最大浸水深図で浸水深を確認し、上表に記載する。（</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年に一度の想定をする場合は「</a:t>
                      </a:r>
                      <a:r>
                        <a:rPr kumimoji="1" lang="zh-TW" altLang="en-US" sz="1000" dirty="0">
                          <a:latin typeface="Meiryo UI" panose="020B0604030504040204" pitchFamily="50" charset="-128"/>
                          <a:ea typeface="Meiryo UI" panose="020B0604030504040204" pitchFamily="50" charset="-128"/>
                        </a:rPr>
                        <a:t>最大浸水深図 </a:t>
                      </a:r>
                      <a:r>
                        <a:rPr kumimoji="1" lang="en-US" altLang="zh-TW" sz="1000" dirty="0">
                          <a:latin typeface="Meiryo UI" panose="020B0604030504040204" pitchFamily="50" charset="-128"/>
                          <a:ea typeface="Meiryo UI" panose="020B0604030504040204" pitchFamily="50" charset="-128"/>
                        </a:rPr>
                        <a:t>1/100</a:t>
                      </a:r>
                      <a:r>
                        <a:rPr kumimoji="1" lang="zh-TW" altLang="en-US" sz="1000" dirty="0">
                          <a:latin typeface="Meiryo UI" panose="020B0604030504040204" pitchFamily="50" charset="-128"/>
                          <a:ea typeface="Meiryo UI" panose="020B0604030504040204" pitchFamily="50" charset="-128"/>
                        </a:rPr>
                        <a:t>年確率</a:t>
                      </a:r>
                      <a:r>
                        <a:rPr kumimoji="1" lang="ja-JP" altLang="en-US" sz="1000" dirty="0">
                          <a:latin typeface="Meiryo UI" panose="020B0604030504040204" pitchFamily="50" charset="-128"/>
                          <a:ea typeface="Meiryo UI" panose="020B0604030504040204" pitchFamily="50" charset="-128"/>
                        </a:rPr>
                        <a:t>」を選択。</a:t>
                      </a:r>
                      <a:r>
                        <a:rPr kumimoji="1" lang="en-US" altLang="ja-JP" sz="1000" dirty="0">
                          <a:latin typeface="Meiryo UI" panose="020B0604030504040204" pitchFamily="50" charset="-128"/>
                          <a:ea typeface="Meiryo UI" panose="020B0604030504040204" pitchFamily="50" charset="-128"/>
                        </a:rPr>
                        <a:t>1/200</a:t>
                      </a:r>
                      <a:r>
                        <a:rPr kumimoji="1" lang="ja-JP" altLang="en-US" sz="1000" dirty="0">
                          <a:latin typeface="Meiryo UI" panose="020B0604030504040204" pitchFamily="50" charset="-128"/>
                          <a:ea typeface="Meiryo UI" panose="020B0604030504040204" pitchFamily="50" charset="-128"/>
                        </a:rPr>
                        <a:t>年確率、</a:t>
                      </a:r>
                      <a:r>
                        <a:rPr kumimoji="1" lang="en-US" altLang="ja-JP" sz="1000" dirty="0">
                          <a:latin typeface="Meiryo UI" panose="020B0604030504040204" pitchFamily="50" charset="-128"/>
                          <a:ea typeface="Meiryo UI" panose="020B0604030504040204" pitchFamily="50" charset="-128"/>
                        </a:rPr>
                        <a:t>1/10</a:t>
                      </a:r>
                      <a:r>
                        <a:rPr kumimoji="1" lang="ja-JP" altLang="en-US" sz="1000" dirty="0">
                          <a:latin typeface="Meiryo UI" panose="020B0604030504040204" pitchFamily="50" charset="-128"/>
                          <a:ea typeface="Meiryo UI" panose="020B0604030504040204" pitchFamily="50" charset="-128"/>
                        </a:rPr>
                        <a:t>年確率でも可）</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956638"/>
                  </a:ext>
                </a:extLst>
              </a:tr>
            </a:tbl>
          </a:graphicData>
        </a:graphic>
      </p:graphicFrame>
      <p:sp>
        <p:nvSpPr>
          <p:cNvPr id="31" name="正方形/長方形 30">
            <a:extLst>
              <a:ext uri="{FF2B5EF4-FFF2-40B4-BE49-F238E27FC236}">
                <a16:creationId xmlns:a16="http://schemas.microsoft.com/office/drawing/2014/main" id="{4876F198-2F79-4CAB-A294-108646288799}"/>
              </a:ext>
            </a:extLst>
          </p:cNvPr>
          <p:cNvSpPr/>
          <p:nvPr/>
        </p:nvSpPr>
        <p:spPr>
          <a:xfrm>
            <a:off x="-26832" y="4680942"/>
            <a:ext cx="6081817" cy="307073"/>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注２：土砂災害危険区域等を調べる。</a:t>
            </a:r>
          </a:p>
        </p:txBody>
      </p:sp>
      <p:graphicFrame>
        <p:nvGraphicFramePr>
          <p:cNvPr id="33" name="表 12">
            <a:extLst>
              <a:ext uri="{FF2B5EF4-FFF2-40B4-BE49-F238E27FC236}">
                <a16:creationId xmlns:a16="http://schemas.microsoft.com/office/drawing/2014/main" id="{CED37955-E0D7-4386-A8F4-DF2B61AB887D}"/>
              </a:ext>
            </a:extLst>
          </p:cNvPr>
          <p:cNvGraphicFramePr>
            <a:graphicFrameLocks noGrp="1"/>
          </p:cNvGraphicFramePr>
          <p:nvPr/>
        </p:nvGraphicFramePr>
        <p:xfrm>
          <a:off x="260881" y="4994474"/>
          <a:ext cx="5911296" cy="883920"/>
        </p:xfrm>
        <a:graphic>
          <a:graphicData uri="http://schemas.openxmlformats.org/drawingml/2006/table">
            <a:tbl>
              <a:tblPr firstRow="1" bandRow="1">
                <a:tableStyleId>{2D5ABB26-0587-4C30-8999-92F81FD0307C}</a:tableStyleId>
              </a:tblPr>
              <a:tblGrid>
                <a:gridCol w="355420">
                  <a:extLst>
                    <a:ext uri="{9D8B030D-6E8A-4147-A177-3AD203B41FA5}">
                      <a16:colId xmlns:a16="http://schemas.microsoft.com/office/drawing/2014/main" val="3808209421"/>
                    </a:ext>
                  </a:extLst>
                </a:gridCol>
                <a:gridCol w="5555876">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「滋賀県防災情報マップ</a:t>
                      </a:r>
                      <a:r>
                        <a:rPr kumimoji="1" lang="en-US" altLang="ja-JP" sz="1000" dirty="0">
                          <a:latin typeface="Meiryo UI" panose="020B0604030504040204" pitchFamily="50" charset="-128"/>
                          <a:ea typeface="Meiryo UI" panose="020B0604030504040204" pitchFamily="50" charset="-128"/>
                        </a:rPr>
                        <a:t>_</a:t>
                      </a:r>
                      <a:r>
                        <a:rPr kumimoji="1" lang="ja-JP" altLang="en-US" sz="1000" dirty="0">
                          <a:latin typeface="Meiryo UI" panose="020B0604030504040204" pitchFamily="50" charset="-128"/>
                          <a:ea typeface="Meiryo UI" panose="020B0604030504040204" pitchFamily="50" charset="-128"/>
                        </a:rPr>
                        <a:t>土砂災害警戒区域等マップ」にアクセスする。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5"/>
                        </a:rPr>
                        <a:t>https://shiga-bousai.jp/dmap/map/index?l=M_d_risk_map&amp;z=&amp;lon=&amp;lat=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地図上で各拠点を表示する。</a:t>
                      </a:r>
                    </a:p>
                  </a:txBody>
                  <a:tcPr/>
                </a:tc>
                <a:extLst>
                  <a:ext uri="{0D108BD9-81ED-4DB2-BD59-A6C34878D82A}">
                    <a16:rowId xmlns:a16="http://schemas.microsoft.com/office/drawing/2014/main" val="260956638"/>
                  </a:ext>
                </a:extLst>
              </a:tr>
              <a:tr h="0">
                <a:tc>
                  <a:txBody>
                    <a:bodyPr/>
                    <a:lstStyle/>
                    <a:p>
                      <a:r>
                        <a:rPr kumimoji="1" lang="ja-JP" altLang="en-US" sz="1000" dirty="0">
                          <a:latin typeface="Meiryo UI" panose="020B0604030504040204" pitchFamily="50" charset="-128"/>
                          <a:ea typeface="Meiryo UI" panose="020B0604030504040204" pitchFamily="50" charset="-128"/>
                        </a:rPr>
                        <a:t>③</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何かしらの区域に該当している場合、上表にチェックを付ける。</a:t>
                      </a:r>
                    </a:p>
                  </a:txBody>
                  <a:tcPr/>
                </a:tc>
                <a:extLst>
                  <a:ext uri="{0D108BD9-81ED-4DB2-BD59-A6C34878D82A}">
                    <a16:rowId xmlns:a16="http://schemas.microsoft.com/office/drawing/2014/main" val="2724787108"/>
                  </a:ext>
                </a:extLst>
              </a:tr>
            </a:tbl>
          </a:graphicData>
        </a:graphic>
      </p:graphicFrame>
      <p:sp>
        <p:nvSpPr>
          <p:cNvPr id="37" name="角丸四角形 54">
            <a:extLst>
              <a:ext uri="{FF2B5EF4-FFF2-40B4-BE49-F238E27FC236}">
                <a16:creationId xmlns:a16="http://schemas.microsoft.com/office/drawing/2014/main" id="{B2B65BCE-7A7C-4AD6-8401-E9F650300CD8}"/>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22B0D7CC-0596-47D5-87B8-9ACBBB348794}"/>
              </a:ext>
            </a:extLst>
          </p:cNvPr>
          <p:cNvSpPr/>
          <p:nvPr/>
        </p:nvSpPr>
        <p:spPr>
          <a:xfrm>
            <a:off x="5346700" y="720624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２．水害リスクについて</a:t>
            </a:r>
          </a:p>
        </p:txBody>
      </p:sp>
      <p:graphicFrame>
        <p:nvGraphicFramePr>
          <p:cNvPr id="62" name="表 61">
            <a:extLst>
              <a:ext uri="{FF2B5EF4-FFF2-40B4-BE49-F238E27FC236}">
                <a16:creationId xmlns:a16="http://schemas.microsoft.com/office/drawing/2014/main" id="{8E38DD07-9530-47B3-89E0-D00EF11D716A}"/>
              </a:ext>
            </a:extLst>
          </p:cNvPr>
          <p:cNvGraphicFramePr>
            <a:graphicFrameLocks noGrp="1"/>
          </p:cNvGraphicFramePr>
          <p:nvPr/>
        </p:nvGraphicFramePr>
        <p:xfrm>
          <a:off x="5445062" y="7543571"/>
          <a:ext cx="4969787" cy="1599688"/>
        </p:xfrm>
        <a:graphic>
          <a:graphicData uri="http://schemas.openxmlformats.org/drawingml/2006/table">
            <a:tbl>
              <a:tblPr firstRow="1" bandRow="1">
                <a:tableStyleId>{5C22544A-7EE6-4342-B048-85BDC9FD1C3A}</a:tableStyleId>
              </a:tblPr>
              <a:tblGrid>
                <a:gridCol w="333686">
                  <a:extLst>
                    <a:ext uri="{9D8B030D-6E8A-4147-A177-3AD203B41FA5}">
                      <a16:colId xmlns:a16="http://schemas.microsoft.com/office/drawing/2014/main" val="1217163291"/>
                    </a:ext>
                  </a:extLst>
                </a:gridCol>
                <a:gridCol w="4636101">
                  <a:extLst>
                    <a:ext uri="{9D8B030D-6E8A-4147-A177-3AD203B41FA5}">
                      <a16:colId xmlns:a16="http://schemas.microsoft.com/office/drawing/2014/main" val="3258056437"/>
                    </a:ext>
                  </a:extLst>
                </a:gridCol>
              </a:tblGrid>
              <a:tr h="235633">
                <a:tc>
                  <a:txBody>
                    <a:bodyPr/>
                    <a:lstStyle/>
                    <a:p>
                      <a:r>
                        <a:rPr lang="ja-JP" altLang="en-US" sz="1200" b="0" dirty="0">
                          <a:solidFill>
                            <a:schemeClr val="tx1"/>
                          </a:solidFill>
                          <a:latin typeface="Meiryo UI" panose="020B0604030504040204" pitchFamily="50" charset="-128"/>
                          <a:ea typeface="Meiryo UI" panose="020B0604030504040204" pitchFamily="50" charset="-128"/>
                        </a:rPr>
                        <a:t>①</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「地点別浸水シミュレーション検索システム」（浸水ナビ）では、浸水想定区域図を電子地図上に表示することができます。</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hlinkClick r:id="rId6"/>
                        </a:rPr>
                        <a:t>http://suiboumap.gsi.go.jp/</a:t>
                      </a:r>
                      <a:endParaRPr lang="en-US" altLang="ja-JP" sz="1200" b="0" dirty="0">
                        <a:solidFill>
                          <a:schemeClr val="tx1"/>
                        </a:solidFill>
                        <a:latin typeface="Meiryo UI" panose="020B0604030504040204" pitchFamily="50" charset="-128"/>
                        <a:ea typeface="Meiryo UI" panose="020B0604030504040204" pitchFamily="50" charset="-128"/>
                      </a:endParaRP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45554"/>
                  </a:ext>
                </a:extLst>
              </a:tr>
              <a:tr h="16891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②</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浸水ナビで確認できること：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（１）河川の想定破壊点 （２）浸水想定の時間変化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（３）浸水深、浸水到達時間、浸水継続時間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（４）河川のリアルタイム水位情報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（５）３</a:t>
                      </a:r>
                      <a:r>
                        <a:rPr kumimoji="1" lang="en-US" altLang="ja-JP" sz="1200" b="0" dirty="0">
                          <a:solidFill>
                            <a:schemeClr val="tx1"/>
                          </a:solidFill>
                          <a:latin typeface="Meiryo UI" panose="020B0604030504040204" pitchFamily="50" charset="-128"/>
                          <a:ea typeface="Meiryo UI" panose="020B0604030504040204" pitchFamily="50" charset="-128"/>
                        </a:rPr>
                        <a:t>D</a:t>
                      </a:r>
                      <a:r>
                        <a:rPr kumimoji="1" lang="ja-JP" altLang="en-US" sz="1200" b="0" dirty="0">
                          <a:solidFill>
                            <a:schemeClr val="tx1"/>
                          </a:solidFill>
                          <a:latin typeface="Meiryo UI" panose="020B0604030504040204" pitchFamily="50" charset="-128"/>
                          <a:ea typeface="Meiryo UI" panose="020B0604030504040204" pitchFamily="50" charset="-128"/>
                        </a:rPr>
                        <a:t>表示による地形と浸水の関係</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410814"/>
                  </a:ext>
                </a:extLst>
              </a:tr>
            </a:tbl>
          </a:graphicData>
        </a:graphic>
      </p:graphicFrame>
      <p:graphicFrame>
        <p:nvGraphicFramePr>
          <p:cNvPr id="11" name="表 10">
            <a:extLst>
              <a:ext uri="{FF2B5EF4-FFF2-40B4-BE49-F238E27FC236}">
                <a16:creationId xmlns:a16="http://schemas.microsoft.com/office/drawing/2014/main" id="{862EEEAE-228A-4C8B-8CC5-078534F96894}"/>
              </a:ext>
            </a:extLst>
          </p:cNvPr>
          <p:cNvGraphicFramePr>
            <a:graphicFrameLocks noGrp="1"/>
          </p:cNvGraphicFramePr>
          <p:nvPr>
            <p:extLst>
              <p:ext uri="{D42A27DB-BD31-4B8C-83A1-F6EECF244321}">
                <p14:modId xmlns:p14="http://schemas.microsoft.com/office/powerpoint/2010/main" val="2565755084"/>
              </p:ext>
            </p:extLst>
          </p:nvPr>
        </p:nvGraphicFramePr>
        <p:xfrm>
          <a:off x="184699" y="10921471"/>
          <a:ext cx="10293448" cy="1757352"/>
        </p:xfrm>
        <a:graphic>
          <a:graphicData uri="http://schemas.openxmlformats.org/drawingml/2006/table">
            <a:tbl>
              <a:tblPr/>
              <a:tblGrid>
                <a:gridCol w="1260142">
                  <a:extLst>
                    <a:ext uri="{9D8B030D-6E8A-4147-A177-3AD203B41FA5}">
                      <a16:colId xmlns:a16="http://schemas.microsoft.com/office/drawing/2014/main" val="863013317"/>
                    </a:ext>
                  </a:extLst>
                </a:gridCol>
                <a:gridCol w="3011102">
                  <a:extLst>
                    <a:ext uri="{9D8B030D-6E8A-4147-A177-3AD203B41FA5}">
                      <a16:colId xmlns:a16="http://schemas.microsoft.com/office/drawing/2014/main" val="2598559372"/>
                    </a:ext>
                  </a:extLst>
                </a:gridCol>
                <a:gridCol w="3011102">
                  <a:extLst>
                    <a:ext uri="{9D8B030D-6E8A-4147-A177-3AD203B41FA5}">
                      <a16:colId xmlns:a16="http://schemas.microsoft.com/office/drawing/2014/main" val="4236027583"/>
                    </a:ext>
                  </a:extLst>
                </a:gridCol>
                <a:gridCol w="3011102">
                  <a:extLst>
                    <a:ext uri="{9D8B030D-6E8A-4147-A177-3AD203B41FA5}">
                      <a16:colId xmlns:a16="http://schemas.microsoft.com/office/drawing/2014/main" val="2015233742"/>
                    </a:ext>
                  </a:extLst>
                </a:gridCol>
              </a:tblGrid>
              <a:tr h="55091">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土砂災害の分類</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がけ崩れ</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土石流</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地すべり</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45389"/>
                  </a:ext>
                </a:extLst>
              </a:tr>
              <a:tr h="158162">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特徴</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斜面の地表に近い部分が、雨水の浸透や地震等でゆるみ、突然、崩れ落ちる現象。崩れ落ちるまでの時間がごく短いため、人家の近くでは逃げ遅れも発生し、人命を奪うことが多い。</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山腹や川底の石、土砂が長雨や集中豪雨などによって一気に下流へと押し流される現象。時速</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40km</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という速度で一瞬のうちに人家や畑などを壊滅させてしまうことも。</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斜面の一部あるいは全部が地下水の影響と重力によってゆっくりと斜面下方に移動する現象。土塊の移動量が大きいため甚大な被害が発生。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842711"/>
                  </a:ext>
                </a:extLst>
              </a:tr>
              <a:tr h="158162">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主な前兆現象</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がけにひび割れができる。小石がパラパラと落ちてくる。がけから水が湧き出る。湧き水が止まる。濁る。地鳴りがする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山鳴りがする。急に川の水が濁り、流木が混ざり始める。腐った土の匂いがする。降雨が続くのに川の水位が下がる。立木が裂ける音や石がぶつかり合う音が聞こえる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地面がひび割れ・陥没。がけや斜面から水が噴き出す。井戸や沢の水が濁る。地鳴り・山鳴りがする。樹木が傾く。亀裂や段差が発生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572970"/>
                  </a:ext>
                </a:extLst>
              </a:tr>
              <a:tr h="55091">
                <a:tc>
                  <a:txBody>
                    <a:bodyPr/>
                    <a:lstStyle/>
                    <a:p>
                      <a:pPr algn="ctr"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土砂災害危険個所</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急傾斜地崩壊危険箇所の被害想定区域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土石流危険区域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地すべり危険区域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029304"/>
                  </a:ext>
                </a:extLst>
              </a:tr>
              <a:tr h="209698">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（イエローゾーン）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傾斜度が３０度以上で高さが５ｍ以上の区域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急傾斜地の上端から水平距離が１０ｍ以内の区域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　急傾斜地の下端から急傾斜地の高さの２倍（５０ｍを超える場合は５０ｍ）以内の区域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土石流の発生のおそれのある渓流において、扇頂部から下流で勾配が２度以上の区域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地すべり区域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地すべり区域下端から、地すべり地塊の長さに相当する距離（２５０ｍを越える場合は２５０ｍ）の範囲内の区域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33378"/>
                  </a:ext>
                </a:extLst>
              </a:tr>
              <a:tr h="106627">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土砂災害特別警戒区域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（レッドゾーン）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土砂災害が発生した場合に、建築物の損壊が生じ住民等の生命または身体に著しい危害が生ずるおそれがあると認められる区域</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等の移動等により建築物に作用する力の大きさが、通常の建築物が土石等の移動に対して住民の生命または身体に著しい危害を生ずるおそれのある損壊を生ずることなく耐えることのできる力の大きさを上回る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421439"/>
                  </a:ext>
                </a:extLst>
              </a:tr>
            </a:tbl>
          </a:graphicData>
        </a:graphic>
      </p:graphicFrame>
      <p:pic>
        <p:nvPicPr>
          <p:cNvPr id="18" name="図 17">
            <a:extLst>
              <a:ext uri="{FF2B5EF4-FFF2-40B4-BE49-F238E27FC236}">
                <a16:creationId xmlns:a16="http://schemas.microsoft.com/office/drawing/2014/main" id="{4B09E498-BE6B-4C64-9BDE-8F38DCE02A40}"/>
              </a:ext>
            </a:extLst>
          </p:cNvPr>
          <p:cNvPicPr>
            <a:picLocks noChangeAspect="1"/>
          </p:cNvPicPr>
          <p:nvPr/>
        </p:nvPicPr>
        <p:blipFill>
          <a:blip r:embed="rId7"/>
          <a:stretch>
            <a:fillRect/>
          </a:stretch>
        </p:blipFill>
        <p:spPr>
          <a:xfrm>
            <a:off x="6576073" y="12752788"/>
            <a:ext cx="3315854" cy="2077935"/>
          </a:xfrm>
          <a:prstGeom prst="rect">
            <a:avLst/>
          </a:prstGeom>
        </p:spPr>
      </p:pic>
      <p:sp>
        <p:nvSpPr>
          <p:cNvPr id="21" name="正方形/長方形 20">
            <a:extLst>
              <a:ext uri="{FF2B5EF4-FFF2-40B4-BE49-F238E27FC236}">
                <a16:creationId xmlns:a16="http://schemas.microsoft.com/office/drawing/2014/main" id="{7B4F8AA6-6EB7-43B9-9034-BD9338D32659}"/>
              </a:ext>
            </a:extLst>
          </p:cNvPr>
          <p:cNvSpPr/>
          <p:nvPr/>
        </p:nvSpPr>
        <p:spPr>
          <a:xfrm>
            <a:off x="6504891" y="14830723"/>
            <a:ext cx="36297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警戒区域・特別警戒区域の指定範囲（急傾斜地の崩壊の場合）</a:t>
            </a:r>
          </a:p>
        </p:txBody>
      </p:sp>
      <p:sp>
        <p:nvSpPr>
          <p:cNvPr id="24" name="正方形/長方形 23">
            <a:extLst>
              <a:ext uri="{FF2B5EF4-FFF2-40B4-BE49-F238E27FC236}">
                <a16:creationId xmlns:a16="http://schemas.microsoft.com/office/drawing/2014/main" id="{1D3EFF17-6572-40EA-96F1-3BD073A7518D}"/>
              </a:ext>
            </a:extLst>
          </p:cNvPr>
          <p:cNvSpPr/>
          <p:nvPr/>
        </p:nvSpPr>
        <p:spPr>
          <a:xfrm>
            <a:off x="156331" y="14774888"/>
            <a:ext cx="5773281" cy="338554"/>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出典：政府広報オンライン：</a:t>
            </a:r>
            <a:r>
              <a:rPr lang="en-US" altLang="ja-JP" sz="800" dirty="0">
                <a:solidFill>
                  <a:prstClr val="black"/>
                </a:solidFill>
                <a:latin typeface="Meiryo UI" panose="020B0604030504040204" pitchFamily="50" charset="-128"/>
                <a:ea typeface="Meiryo UI" panose="020B0604030504040204" pitchFamily="50" charset="-128"/>
                <a:hlinkClick r:id="rId8"/>
              </a:rPr>
              <a:t>https://www.gov-online.go.jp/useful/article/201106/2.html</a:t>
            </a:r>
            <a:endParaRPr lang="en-US" altLang="ja-JP" sz="800" dirty="0">
              <a:solidFill>
                <a:prstClr val="black"/>
              </a:solidFill>
              <a:latin typeface="Meiryo UI" panose="020B0604030504040204" pitchFamily="50" charset="-128"/>
              <a:ea typeface="Meiryo UI" panose="020B0604030504040204" pitchFamily="50" charset="-128"/>
            </a:endParaRPr>
          </a:p>
          <a:p>
            <a:pPr lvl="0" defTabSz="2086126"/>
            <a:r>
              <a:rPr lang="ja-JP" altLang="en-US" sz="800" dirty="0">
                <a:solidFill>
                  <a:prstClr val="black"/>
                </a:solidFill>
                <a:latin typeface="Meiryo UI" panose="020B0604030504040204" pitchFamily="50" charset="-128"/>
                <a:ea typeface="Meiryo UI" panose="020B0604030504040204" pitchFamily="50" charset="-128"/>
              </a:rPr>
              <a:t>　　　 　東京都建設局：</a:t>
            </a:r>
            <a:r>
              <a:rPr lang="en-US" altLang="ja-JP" sz="800" dirty="0">
                <a:solidFill>
                  <a:prstClr val="black"/>
                </a:solidFill>
                <a:latin typeface="Meiryo UI" panose="020B0604030504040204" pitchFamily="50" charset="-128"/>
                <a:ea typeface="Meiryo UI" panose="020B0604030504040204" pitchFamily="50" charset="-128"/>
                <a:hlinkClick r:id="rId9"/>
              </a:rPr>
              <a:t>https://www.kensetsu.metro.tokyo.lg.jp/jigyo/river/dosha_saigai/map/kasenbu0087.html</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FFEE1E5-924F-4277-BB3E-E1298BC3CE6A}"/>
              </a:ext>
            </a:extLst>
          </p:cNvPr>
          <p:cNvPicPr>
            <a:picLocks noChangeAspect="1"/>
          </p:cNvPicPr>
          <p:nvPr/>
        </p:nvPicPr>
        <p:blipFill>
          <a:blip r:embed="rId10"/>
          <a:stretch>
            <a:fillRect/>
          </a:stretch>
        </p:blipFill>
        <p:spPr>
          <a:xfrm>
            <a:off x="5444941" y="9341505"/>
            <a:ext cx="2134007" cy="1167748"/>
          </a:xfrm>
          <a:prstGeom prst="rect">
            <a:avLst/>
          </a:prstGeom>
        </p:spPr>
      </p:pic>
      <p:sp>
        <p:nvSpPr>
          <p:cNvPr id="30" name="正方形/長方形 29">
            <a:extLst>
              <a:ext uri="{FF2B5EF4-FFF2-40B4-BE49-F238E27FC236}">
                <a16:creationId xmlns:a16="http://schemas.microsoft.com/office/drawing/2014/main" id="{A1DBB2B3-1940-499D-87B7-3FA074083B3E}"/>
              </a:ext>
            </a:extLst>
          </p:cNvPr>
          <p:cNvSpPr/>
          <p:nvPr/>
        </p:nvSpPr>
        <p:spPr>
          <a:xfrm>
            <a:off x="794" y="1058559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３．土砂災害リスクについて</a:t>
            </a:r>
          </a:p>
        </p:txBody>
      </p:sp>
      <p:sp>
        <p:nvSpPr>
          <p:cNvPr id="35" name="正方形/長方形 34">
            <a:extLst>
              <a:ext uri="{FF2B5EF4-FFF2-40B4-BE49-F238E27FC236}">
                <a16:creationId xmlns:a16="http://schemas.microsoft.com/office/drawing/2014/main" id="{C1B5CA63-1A65-4E79-9D1D-5D9E35FEF8C3}"/>
              </a:ext>
            </a:extLst>
          </p:cNvPr>
          <p:cNvSpPr/>
          <p:nvPr/>
        </p:nvSpPr>
        <p:spPr>
          <a:xfrm>
            <a:off x="794" y="7175709"/>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１．河川水位や雨の情報（警戒レベル相当情報）について</a:t>
            </a:r>
          </a:p>
        </p:txBody>
      </p:sp>
      <p:sp>
        <p:nvSpPr>
          <p:cNvPr id="38" name="正方形/長方形 37">
            <a:extLst>
              <a:ext uri="{FF2B5EF4-FFF2-40B4-BE49-F238E27FC236}">
                <a16:creationId xmlns:a16="http://schemas.microsoft.com/office/drawing/2014/main" id="{90D9630D-B5DB-4DCA-93F4-12432A909581}"/>
              </a:ext>
            </a:extLst>
          </p:cNvPr>
          <p:cNvSpPr/>
          <p:nvPr/>
        </p:nvSpPr>
        <p:spPr>
          <a:xfrm>
            <a:off x="112837" y="10152733"/>
            <a:ext cx="5220062" cy="461665"/>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出典：内閣府防災情報のページ（</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令和３年３月時点</a:t>
            </a:r>
            <a:r>
              <a:rPr lang="ja-JP" altLang="en-US" sz="800" dirty="0">
                <a:solidFill>
                  <a:prstClr val="black"/>
                </a:solidFill>
                <a:latin typeface="Meiryo UI" panose="020B0604030504040204" pitchFamily="50" charset="-128"/>
                <a:ea typeface="Meiryo UI" panose="020B0604030504040204" pitchFamily="50" charset="-128"/>
              </a:rPr>
              <a:t>の情報です。）：</a:t>
            </a:r>
            <a:r>
              <a:rPr lang="en-US" altLang="ja-JP" sz="800" dirty="0">
                <a:solidFill>
                  <a:prstClr val="black"/>
                </a:solidFill>
                <a:latin typeface="Meiryo UI" panose="020B0604030504040204" pitchFamily="50" charset="-128"/>
                <a:ea typeface="Meiryo UI" panose="020B0604030504040204" pitchFamily="50" charset="-128"/>
                <a:hlinkClick r:id="rId11"/>
              </a:rPr>
              <a:t>http://www.bousai.go.jp/oukyu/hinankankoku/h30_hinankankoku_guideline/pdf/keikai_level_chirashi.pdf</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945FFAE-1C66-4E77-A839-43D5E997C7C2}"/>
              </a:ext>
            </a:extLst>
          </p:cNvPr>
          <p:cNvPicPr>
            <a:picLocks noChangeAspect="1"/>
          </p:cNvPicPr>
          <p:nvPr/>
        </p:nvPicPr>
        <p:blipFill>
          <a:blip r:embed="rId12"/>
          <a:stretch>
            <a:fillRect/>
          </a:stretch>
        </p:blipFill>
        <p:spPr>
          <a:xfrm>
            <a:off x="278551" y="7808308"/>
            <a:ext cx="5054348" cy="2396927"/>
          </a:xfrm>
          <a:prstGeom prst="rect">
            <a:avLst/>
          </a:prstGeom>
        </p:spPr>
      </p:pic>
      <p:sp>
        <p:nvSpPr>
          <p:cNvPr id="39" name="正方形/長方形 38">
            <a:extLst>
              <a:ext uri="{FF2B5EF4-FFF2-40B4-BE49-F238E27FC236}">
                <a16:creationId xmlns:a16="http://schemas.microsoft.com/office/drawing/2014/main" id="{564C4F45-70D0-4D82-A456-E0FFD34D2AC5}"/>
              </a:ext>
            </a:extLst>
          </p:cNvPr>
          <p:cNvSpPr/>
          <p:nvPr/>
        </p:nvSpPr>
        <p:spPr>
          <a:xfrm>
            <a:off x="112837" y="7424982"/>
            <a:ext cx="5377880" cy="400110"/>
          </a:xfrm>
          <a:prstGeom prst="rect">
            <a:avLst/>
          </a:prstGeom>
        </p:spPr>
        <p:txBody>
          <a:bodyPr wrap="square">
            <a:spAutoFit/>
          </a:bodyPr>
          <a:lstStyle/>
          <a:p>
            <a:pPr lvl="0" defTabSz="2086126"/>
            <a:r>
              <a:rPr lang="ja-JP" altLang="en-US" sz="1000" b="1" dirty="0">
                <a:solidFill>
                  <a:srgbClr val="EF3F30"/>
                </a:solidFill>
                <a:latin typeface="Meiryo UI" panose="020B0604030504040204" pitchFamily="50" charset="-128"/>
                <a:ea typeface="Meiryo UI" panose="020B0604030504040204" pitchFamily="50" charset="-128"/>
              </a:rPr>
              <a:t>市区町村が出す警戒レベル</a:t>
            </a:r>
            <a:r>
              <a:rPr lang="ja-JP" altLang="en-US" sz="1000" dirty="0">
                <a:solidFill>
                  <a:prstClr val="black"/>
                </a:solidFill>
                <a:latin typeface="Meiryo UI" panose="020B0604030504040204" pitchFamily="50" charset="-128"/>
                <a:ea typeface="Meiryo UI" panose="020B0604030504040204" pitchFamily="50" charset="-128"/>
              </a:rPr>
              <a:t>で確実に避難しましょう。</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2086126"/>
            <a:r>
              <a:rPr lang="ja-JP" altLang="en-US" sz="1000" b="1" dirty="0">
                <a:solidFill>
                  <a:srgbClr val="1CAA5D"/>
                </a:solidFill>
                <a:latin typeface="Meiryo UI" panose="020B0604030504040204" pitchFamily="50" charset="-128"/>
                <a:ea typeface="Meiryo UI" panose="020B0604030504040204" pitchFamily="50" charset="-128"/>
              </a:rPr>
              <a:t>気象庁などから出る河川水位や雨の情報</a:t>
            </a:r>
            <a:r>
              <a:rPr lang="ja-JP" altLang="en-US" sz="1000" dirty="0">
                <a:solidFill>
                  <a:prstClr val="black"/>
                </a:solidFill>
                <a:latin typeface="Meiryo UI" panose="020B0604030504040204" pitchFamily="50" charset="-128"/>
                <a:ea typeface="Meiryo UI" panose="020B0604030504040204" pitchFamily="50" charset="-128"/>
              </a:rPr>
              <a:t>を参考に自主的に早めの避難をしましょう。</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1" name="図 40" descr="テキスト&#10;&#10;自動的に生成された説明">
            <a:extLst>
              <a:ext uri="{FF2B5EF4-FFF2-40B4-BE49-F238E27FC236}">
                <a16:creationId xmlns:a16="http://schemas.microsoft.com/office/drawing/2014/main" id="{52F8814E-7DAE-4E93-8325-48A181CF7B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43" name="角丸四角形 120">
            <a:extLst>
              <a:ext uri="{FF2B5EF4-FFF2-40B4-BE49-F238E27FC236}">
                <a16:creationId xmlns:a16="http://schemas.microsoft.com/office/drawing/2014/main" id="{4C571ACB-2442-42BF-A1B5-8A8F880ABEFD}"/>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マップ&#10;&#10;自動的に生成された説明">
            <a:extLst>
              <a:ext uri="{FF2B5EF4-FFF2-40B4-BE49-F238E27FC236}">
                <a16:creationId xmlns:a16="http://schemas.microsoft.com/office/drawing/2014/main" id="{095D73F8-313F-489A-8E2E-9D966C7C3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841" y="4752142"/>
            <a:ext cx="1830690" cy="1296952"/>
          </a:xfrm>
          <a:prstGeom prst="rect">
            <a:avLst/>
          </a:prstGeom>
        </p:spPr>
      </p:pic>
      <p:pic>
        <p:nvPicPr>
          <p:cNvPr id="13" name="図 12" descr="テキスト&#10;&#10;自動的に生成された説明">
            <a:extLst>
              <a:ext uri="{FF2B5EF4-FFF2-40B4-BE49-F238E27FC236}">
                <a16:creationId xmlns:a16="http://schemas.microsoft.com/office/drawing/2014/main" id="{DAA6A327-849E-43E5-BCAA-B53241BF7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9681" y="4796222"/>
            <a:ext cx="778546" cy="743158"/>
          </a:xfrm>
          <a:prstGeom prst="rect">
            <a:avLst/>
          </a:prstGeom>
          <a:ln w="12700">
            <a:solidFill>
              <a:schemeClr val="tx1"/>
            </a:solidFill>
          </a:ln>
        </p:spPr>
      </p:pic>
      <p:pic>
        <p:nvPicPr>
          <p:cNvPr id="15" name="図 14" descr="マップ&#10;&#10;自動的に生成された説明">
            <a:extLst>
              <a:ext uri="{FF2B5EF4-FFF2-40B4-BE49-F238E27FC236}">
                <a16:creationId xmlns:a16="http://schemas.microsoft.com/office/drawing/2014/main" id="{C90F4B88-0949-45B3-809B-45BF54E5F1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61003" y="5571722"/>
            <a:ext cx="2379495" cy="1296952"/>
          </a:xfrm>
          <a:prstGeom prst="rect">
            <a:avLst/>
          </a:prstGeom>
        </p:spPr>
      </p:pic>
      <p:sp>
        <p:nvSpPr>
          <p:cNvPr id="51" name="角丸四角形 1">
            <a:extLst>
              <a:ext uri="{FF2B5EF4-FFF2-40B4-BE49-F238E27FC236}">
                <a16:creationId xmlns:a16="http://schemas.microsoft.com/office/drawing/2014/main" id="{078DAA5C-F7DA-4B92-B480-05537AC1E3D8}"/>
              </a:ext>
            </a:extLst>
          </p:cNvPr>
          <p:cNvSpPr/>
          <p:nvPr/>
        </p:nvSpPr>
        <p:spPr>
          <a:xfrm>
            <a:off x="154467" y="6173080"/>
            <a:ext cx="5900518" cy="7173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表 12">
            <a:extLst>
              <a:ext uri="{FF2B5EF4-FFF2-40B4-BE49-F238E27FC236}">
                <a16:creationId xmlns:a16="http://schemas.microsoft.com/office/drawing/2014/main" id="{F5F37F12-998F-4477-BCBB-B1904F6D460F}"/>
              </a:ext>
            </a:extLst>
          </p:cNvPr>
          <p:cNvGraphicFramePr>
            <a:graphicFrameLocks noGrp="1"/>
          </p:cNvGraphicFramePr>
          <p:nvPr/>
        </p:nvGraphicFramePr>
        <p:xfrm>
          <a:off x="265865" y="6175790"/>
          <a:ext cx="5781463" cy="873233"/>
        </p:xfrm>
        <a:graphic>
          <a:graphicData uri="http://schemas.openxmlformats.org/drawingml/2006/table">
            <a:tbl>
              <a:tblPr firstRow="1" bandRow="1">
                <a:tableStyleId>{2D5ABB26-0587-4C30-8999-92F81FD0307C}</a:tableStyleId>
              </a:tblPr>
              <a:tblGrid>
                <a:gridCol w="5781463">
                  <a:extLst>
                    <a:ext uri="{9D8B030D-6E8A-4147-A177-3AD203B41FA5}">
                      <a16:colId xmlns:a16="http://schemas.microsoft.com/office/drawing/2014/main" val="3808209421"/>
                    </a:ext>
                  </a:extLst>
                </a:gridCol>
              </a:tblGrid>
              <a:tr h="873233">
                <a:tc>
                  <a:txBody>
                    <a:bodyPr/>
                    <a:lstStyle/>
                    <a:p>
                      <a:r>
                        <a:rPr lang="ja-JP" altLang="en-US" sz="1050" dirty="0">
                          <a:solidFill>
                            <a:schemeClr val="tx1"/>
                          </a:solidFill>
                          <a:latin typeface="Meiryo UI" panose="020B0604030504040204" pitchFamily="50" charset="-128"/>
                          <a:ea typeface="Meiryo UI" panose="020B0604030504040204" pitchFamily="50" charset="-128"/>
                        </a:rPr>
                        <a:t>危険物を取り扱っている場合は、水害リスクや土砂災害リスクを確認し、危険物の流出のリスクと対策をガイドラインを参考に検討する。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「危険物施設の風水害等対策ガイドラインについて」</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rgbClr val="00B050"/>
                          </a:solidFill>
                          <a:hlinkClick r:id="rId17"/>
                        </a:rPr>
                        <a:t>https://www.fdma.go.jp/laws/tutatsu/items/200327_kiho_86.pdf</a:t>
                      </a:r>
                      <a:endParaRPr lang="ja-JP" altLang="en-US" sz="1050" dirty="0">
                        <a:solidFill>
                          <a:srgbClr val="00B05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53" name="角丸四角形 54">
            <a:extLst>
              <a:ext uri="{FF2B5EF4-FFF2-40B4-BE49-F238E27FC236}">
                <a16:creationId xmlns:a16="http://schemas.microsoft.com/office/drawing/2014/main" id="{84F56497-82A5-4F1E-BC7F-74BF67C08272}"/>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E7747274-ABD7-42A2-8595-324C3BE0191F}"/>
              </a:ext>
            </a:extLst>
          </p:cNvPr>
          <p:cNvSpPr/>
          <p:nvPr/>
        </p:nvSpPr>
        <p:spPr>
          <a:xfrm>
            <a:off x="-1" y="5882910"/>
            <a:ext cx="10321890" cy="307777"/>
          </a:xfrm>
          <a:prstGeom prst="rect">
            <a:avLst/>
          </a:prstGeom>
        </p:spPr>
        <p:txBody>
          <a:bodyPr wrap="square">
            <a:spAutoFit/>
          </a:bodyPr>
          <a:lstStyle/>
          <a:p>
            <a:pPr lvl="0">
              <a:spcAft>
                <a:spcPts val="30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注３：危険物流出のリスクを検討する。</a:t>
            </a:r>
          </a:p>
        </p:txBody>
      </p:sp>
    </p:spTree>
    <p:extLst>
      <p:ext uri="{BB962C8B-B14F-4D97-AF65-F5344CB8AC3E}">
        <p14:creationId xmlns:p14="http://schemas.microsoft.com/office/powerpoint/2010/main" val="598961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ユーザー設定</PresentationFormat>
  <Paragraphs>292</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2020-10-20T11:00:19Z</dcterms:created>
  <dcterms:modified xsi:type="dcterms:W3CDTF">2021-03-31T02:36:34Z</dcterms:modified>
</cp:coreProperties>
</file>