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handoutMasterIdLst>
    <p:handoutMasterId r:id="rId5"/>
  </p:handoutMasterIdLst>
  <p:sldIdLst>
    <p:sldId id="268" r:id="rId2"/>
    <p:sldId id="267" r:id="rId3"/>
  </p:sldIdLst>
  <p:sldSz cx="10693400" cy="15122525"/>
  <p:notesSz cx="9866313" cy="6735763"/>
  <p:defaultTextStyle>
    <a:defPPr>
      <a:defRPr lang="ja-JP"/>
    </a:defPPr>
    <a:lvl1pPr marL="0" algn="l" defTabSz="1475128" rtl="0" eaLnBrk="1" latinLnBrk="0" hangingPunct="1">
      <a:defRPr kumimoji="1" sz="2900" kern="1200">
        <a:solidFill>
          <a:schemeClr val="tx1"/>
        </a:solidFill>
        <a:latin typeface="+mn-lt"/>
        <a:ea typeface="+mn-ea"/>
        <a:cs typeface="+mn-cs"/>
      </a:defRPr>
    </a:lvl1pPr>
    <a:lvl2pPr marL="737564" algn="l" defTabSz="1475128" rtl="0" eaLnBrk="1" latinLnBrk="0" hangingPunct="1">
      <a:defRPr kumimoji="1" sz="2900" kern="1200">
        <a:solidFill>
          <a:schemeClr val="tx1"/>
        </a:solidFill>
        <a:latin typeface="+mn-lt"/>
        <a:ea typeface="+mn-ea"/>
        <a:cs typeface="+mn-cs"/>
      </a:defRPr>
    </a:lvl2pPr>
    <a:lvl3pPr marL="1475128" algn="l" defTabSz="1475128" rtl="0" eaLnBrk="1" latinLnBrk="0" hangingPunct="1">
      <a:defRPr kumimoji="1" sz="2900" kern="1200">
        <a:solidFill>
          <a:schemeClr val="tx1"/>
        </a:solidFill>
        <a:latin typeface="+mn-lt"/>
        <a:ea typeface="+mn-ea"/>
        <a:cs typeface="+mn-cs"/>
      </a:defRPr>
    </a:lvl3pPr>
    <a:lvl4pPr marL="2212693" algn="l" defTabSz="1475128" rtl="0" eaLnBrk="1" latinLnBrk="0" hangingPunct="1">
      <a:defRPr kumimoji="1" sz="2900" kern="1200">
        <a:solidFill>
          <a:schemeClr val="tx1"/>
        </a:solidFill>
        <a:latin typeface="+mn-lt"/>
        <a:ea typeface="+mn-ea"/>
        <a:cs typeface="+mn-cs"/>
      </a:defRPr>
    </a:lvl4pPr>
    <a:lvl5pPr marL="2950257" algn="l" defTabSz="1475128" rtl="0" eaLnBrk="1" latinLnBrk="0" hangingPunct="1">
      <a:defRPr kumimoji="1" sz="2900" kern="1200">
        <a:solidFill>
          <a:schemeClr val="tx1"/>
        </a:solidFill>
        <a:latin typeface="+mn-lt"/>
        <a:ea typeface="+mn-ea"/>
        <a:cs typeface="+mn-cs"/>
      </a:defRPr>
    </a:lvl5pPr>
    <a:lvl6pPr marL="3687821" algn="l" defTabSz="1475128" rtl="0" eaLnBrk="1" latinLnBrk="0" hangingPunct="1">
      <a:defRPr kumimoji="1" sz="2900" kern="1200">
        <a:solidFill>
          <a:schemeClr val="tx1"/>
        </a:solidFill>
        <a:latin typeface="+mn-lt"/>
        <a:ea typeface="+mn-ea"/>
        <a:cs typeface="+mn-cs"/>
      </a:defRPr>
    </a:lvl6pPr>
    <a:lvl7pPr marL="4425385" algn="l" defTabSz="1475128" rtl="0" eaLnBrk="1" latinLnBrk="0" hangingPunct="1">
      <a:defRPr kumimoji="1" sz="2900" kern="1200">
        <a:solidFill>
          <a:schemeClr val="tx1"/>
        </a:solidFill>
        <a:latin typeface="+mn-lt"/>
        <a:ea typeface="+mn-ea"/>
        <a:cs typeface="+mn-cs"/>
      </a:defRPr>
    </a:lvl7pPr>
    <a:lvl8pPr marL="5162949" algn="l" defTabSz="1475128" rtl="0" eaLnBrk="1" latinLnBrk="0" hangingPunct="1">
      <a:defRPr kumimoji="1" sz="2900" kern="1200">
        <a:solidFill>
          <a:schemeClr val="tx1"/>
        </a:solidFill>
        <a:latin typeface="+mn-lt"/>
        <a:ea typeface="+mn-ea"/>
        <a:cs typeface="+mn-cs"/>
      </a:defRPr>
    </a:lvl8pPr>
    <a:lvl9pPr marL="5900513" algn="l" defTabSz="1475128"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3" userDrawn="1">
          <p15:clr>
            <a:srgbClr val="A4A3A4"/>
          </p15:clr>
        </p15:guide>
        <p15:guide id="2" pos="3368" userDrawn="1">
          <p15:clr>
            <a:srgbClr val="A4A3A4"/>
          </p15:clr>
        </p15:guide>
      </p15:sldGuideLst>
    </p:ext>
    <p:ext uri="{2D200454-40CA-4A62-9FC3-DE9A4176ACB9}">
      <p15:notesGuideLst xmlns:p15="http://schemas.microsoft.com/office/powerpoint/2012/main">
        <p15:guide id="1" orient="horz" pos="2122" userDrawn="1">
          <p15:clr>
            <a:srgbClr val="A4A3A4"/>
          </p15:clr>
        </p15:guide>
        <p15:guide id="2" pos="31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2120"/>
    <a:srgbClr val="D1ECFF"/>
    <a:srgbClr val="0099FF"/>
    <a:srgbClr val="0000CC"/>
    <a:srgbClr val="FFFFCC"/>
    <a:srgbClr val="00B0F0"/>
    <a:srgbClr val="02FFCC"/>
    <a:srgbClr val="00B7C0"/>
    <a:srgbClr val="1BB3F7"/>
    <a:srgbClr val="0F2A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40" autoAdjust="0"/>
    <p:restoredTop sz="94708" autoAdjust="0"/>
  </p:normalViewPr>
  <p:slideViewPr>
    <p:cSldViewPr>
      <p:cViewPr>
        <p:scale>
          <a:sx n="80" d="100"/>
          <a:sy n="80" d="100"/>
        </p:scale>
        <p:origin x="760" y="-4348"/>
      </p:cViewPr>
      <p:guideLst>
        <p:guide orient="horz" pos="4763"/>
        <p:guide pos="3368"/>
      </p:guideLst>
    </p:cSldViewPr>
  </p:slideViewPr>
  <p:notesTextViewPr>
    <p:cViewPr>
      <p:scale>
        <a:sx n="100" d="100"/>
        <a:sy n="100" d="100"/>
      </p:scale>
      <p:origin x="0" y="0"/>
    </p:cViewPr>
  </p:notesTextViewPr>
  <p:notesViewPr>
    <p:cSldViewPr showGuides="1">
      <p:cViewPr varScale="1">
        <p:scale>
          <a:sx n="119" d="100"/>
          <a:sy n="119" d="100"/>
        </p:scale>
        <p:origin x="-1968" y="-96"/>
      </p:cViewPr>
      <p:guideLst>
        <p:guide orient="horz" pos="2122"/>
        <p:guide pos="31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275402" cy="336788"/>
          </a:xfrm>
          <a:prstGeom prst="rect">
            <a:avLst/>
          </a:prstGeom>
        </p:spPr>
        <p:txBody>
          <a:bodyPr vert="horz" lIns="91419" tIns="45710" rIns="91419" bIns="4571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89198" y="1"/>
            <a:ext cx="4275402" cy="336788"/>
          </a:xfrm>
          <a:prstGeom prst="rect">
            <a:avLst/>
          </a:prstGeom>
        </p:spPr>
        <p:txBody>
          <a:bodyPr vert="horz" lIns="91419" tIns="45710" rIns="91419" bIns="45710" rtlCol="0"/>
          <a:lstStyle>
            <a:lvl1pPr algn="r">
              <a:defRPr sz="1200"/>
            </a:lvl1pPr>
          </a:lstStyle>
          <a:p>
            <a:fld id="{DB875BC2-C89F-46FE-9751-FDB55519674D}" type="datetimeFigureOut">
              <a:rPr kumimoji="1" lang="ja-JP" altLang="en-US" smtClean="0"/>
              <a:t>2021/3/18</a:t>
            </a:fld>
            <a:endParaRPr kumimoji="1" lang="ja-JP" altLang="en-US"/>
          </a:p>
        </p:txBody>
      </p:sp>
      <p:sp>
        <p:nvSpPr>
          <p:cNvPr id="4" name="フッター プレースホルダー 3"/>
          <p:cNvSpPr>
            <a:spLocks noGrp="1"/>
          </p:cNvSpPr>
          <p:nvPr>
            <p:ph type="ftr" sz="quarter" idx="2"/>
          </p:nvPr>
        </p:nvSpPr>
        <p:spPr>
          <a:xfrm>
            <a:off x="1" y="6397417"/>
            <a:ext cx="4275402" cy="336788"/>
          </a:xfrm>
          <a:prstGeom prst="rect">
            <a:avLst/>
          </a:prstGeom>
        </p:spPr>
        <p:txBody>
          <a:bodyPr vert="horz" lIns="91419" tIns="45710" rIns="91419" bIns="4571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89198" y="6397417"/>
            <a:ext cx="4275402" cy="336788"/>
          </a:xfrm>
          <a:prstGeom prst="rect">
            <a:avLst/>
          </a:prstGeom>
        </p:spPr>
        <p:txBody>
          <a:bodyPr vert="horz" lIns="91419" tIns="45710" rIns="91419" bIns="45710" rtlCol="0" anchor="b"/>
          <a:lstStyle>
            <a:lvl1pPr algn="r">
              <a:defRPr sz="1200"/>
            </a:lvl1pPr>
          </a:lstStyle>
          <a:p>
            <a:fld id="{0F049480-0509-4F2E-A754-24842B94C295}" type="slidenum">
              <a:rPr kumimoji="1" lang="ja-JP" altLang="en-US" smtClean="0"/>
              <a:t>‹#›</a:t>
            </a:fld>
            <a:endParaRPr kumimoji="1" lang="ja-JP" altLang="en-US"/>
          </a:p>
        </p:txBody>
      </p:sp>
    </p:spTree>
    <p:extLst>
      <p:ext uri="{BB962C8B-B14F-4D97-AF65-F5344CB8AC3E}">
        <p14:creationId xmlns:p14="http://schemas.microsoft.com/office/powerpoint/2010/main" val="1230778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スライド イメージ プレースホルダー 7"/>
          <p:cNvSpPr>
            <a:spLocks noGrp="1" noRot="1" noChangeAspect="1"/>
          </p:cNvSpPr>
          <p:nvPr>
            <p:ph type="sldImg" idx="2"/>
          </p:nvPr>
        </p:nvSpPr>
        <p:spPr>
          <a:xfrm>
            <a:off x="2530475" y="-26988"/>
            <a:ext cx="4783138" cy="6762751"/>
          </a:xfrm>
          <a:prstGeom prst="rect">
            <a:avLst/>
          </a:prstGeom>
          <a:noFill/>
          <a:ln w="12700">
            <a:solidFill>
              <a:prstClr val="black"/>
            </a:solidFill>
          </a:ln>
        </p:spPr>
        <p:txBody>
          <a:bodyPr vert="horz" lIns="91419" tIns="45710" rIns="91419" bIns="45710" rtlCol="0" anchor="ctr"/>
          <a:lstStyle/>
          <a:p>
            <a:endParaRPr lang="ja-JP" altLang="en-US"/>
          </a:p>
        </p:txBody>
      </p:sp>
    </p:spTree>
    <p:extLst>
      <p:ext uri="{BB962C8B-B14F-4D97-AF65-F5344CB8AC3E}">
        <p14:creationId xmlns:p14="http://schemas.microsoft.com/office/powerpoint/2010/main" val="1432384456"/>
      </p:ext>
    </p:extLst>
  </p:cSld>
  <p:clrMap bg1="lt1" tx1="dk1" bg2="lt2" tx2="dk2" accent1="accent1" accent2="accent2" accent3="accent3" accent4="accent4" accent5="accent5" accent6="accent6" hlink="hlink" folHlink="folHlink"/>
  <p:notesStyle>
    <a:lvl1pPr marL="0" algn="l" defTabSz="1475128" rtl="0" eaLnBrk="1" latinLnBrk="0" hangingPunct="1">
      <a:defRPr kumimoji="1" sz="2000" kern="1200">
        <a:solidFill>
          <a:schemeClr val="tx1"/>
        </a:solidFill>
        <a:latin typeface="+mn-lt"/>
        <a:ea typeface="+mn-ea"/>
        <a:cs typeface="+mn-cs"/>
      </a:defRPr>
    </a:lvl1pPr>
    <a:lvl2pPr marL="737564" algn="l" defTabSz="1475128" rtl="0" eaLnBrk="1" latinLnBrk="0" hangingPunct="1">
      <a:defRPr kumimoji="1" sz="2000" kern="1200">
        <a:solidFill>
          <a:schemeClr val="tx1"/>
        </a:solidFill>
        <a:latin typeface="+mn-lt"/>
        <a:ea typeface="+mn-ea"/>
        <a:cs typeface="+mn-cs"/>
      </a:defRPr>
    </a:lvl2pPr>
    <a:lvl3pPr marL="1475128" algn="l" defTabSz="1475128" rtl="0" eaLnBrk="1" latinLnBrk="0" hangingPunct="1">
      <a:defRPr kumimoji="1" sz="2000" kern="1200">
        <a:solidFill>
          <a:schemeClr val="tx1"/>
        </a:solidFill>
        <a:latin typeface="+mn-lt"/>
        <a:ea typeface="+mn-ea"/>
        <a:cs typeface="+mn-cs"/>
      </a:defRPr>
    </a:lvl3pPr>
    <a:lvl4pPr marL="2212693" algn="l" defTabSz="1475128" rtl="0" eaLnBrk="1" latinLnBrk="0" hangingPunct="1">
      <a:defRPr kumimoji="1" sz="2000" kern="1200">
        <a:solidFill>
          <a:schemeClr val="tx1"/>
        </a:solidFill>
        <a:latin typeface="+mn-lt"/>
        <a:ea typeface="+mn-ea"/>
        <a:cs typeface="+mn-cs"/>
      </a:defRPr>
    </a:lvl4pPr>
    <a:lvl5pPr marL="2950257" algn="l" defTabSz="1475128" rtl="0" eaLnBrk="1" latinLnBrk="0" hangingPunct="1">
      <a:defRPr kumimoji="1" sz="2000" kern="1200">
        <a:solidFill>
          <a:schemeClr val="tx1"/>
        </a:solidFill>
        <a:latin typeface="+mn-lt"/>
        <a:ea typeface="+mn-ea"/>
        <a:cs typeface="+mn-cs"/>
      </a:defRPr>
    </a:lvl5pPr>
    <a:lvl6pPr marL="3687821" algn="l" defTabSz="1475128" rtl="0" eaLnBrk="1" latinLnBrk="0" hangingPunct="1">
      <a:defRPr kumimoji="1" sz="2000" kern="1200">
        <a:solidFill>
          <a:schemeClr val="tx1"/>
        </a:solidFill>
        <a:latin typeface="+mn-lt"/>
        <a:ea typeface="+mn-ea"/>
        <a:cs typeface="+mn-cs"/>
      </a:defRPr>
    </a:lvl6pPr>
    <a:lvl7pPr marL="4425385" algn="l" defTabSz="1475128" rtl="0" eaLnBrk="1" latinLnBrk="0" hangingPunct="1">
      <a:defRPr kumimoji="1" sz="2000" kern="1200">
        <a:solidFill>
          <a:schemeClr val="tx1"/>
        </a:solidFill>
        <a:latin typeface="+mn-lt"/>
        <a:ea typeface="+mn-ea"/>
        <a:cs typeface="+mn-cs"/>
      </a:defRPr>
    </a:lvl7pPr>
    <a:lvl8pPr marL="5162949" algn="l" defTabSz="1475128" rtl="0" eaLnBrk="1" latinLnBrk="0" hangingPunct="1">
      <a:defRPr kumimoji="1" sz="2000" kern="1200">
        <a:solidFill>
          <a:schemeClr val="tx1"/>
        </a:solidFill>
        <a:latin typeface="+mn-lt"/>
        <a:ea typeface="+mn-ea"/>
        <a:cs typeface="+mn-cs"/>
      </a:defRPr>
    </a:lvl8pPr>
    <a:lvl9pPr marL="5900513" algn="l" defTabSz="1475128" rtl="0" eaLnBrk="1" latinLnBrk="0" hangingPunct="1">
      <a:defRPr kumimoji="1" sz="2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4697787"/>
            <a:ext cx="9089390" cy="3241541"/>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604010" y="8569430"/>
            <a:ext cx="7485380" cy="3864646"/>
          </a:xfrm>
        </p:spPr>
        <p:txBody>
          <a:bodyPr/>
          <a:lstStyle>
            <a:lvl1pPr marL="0" indent="0" algn="ctr">
              <a:buNone/>
              <a:defRPr>
                <a:solidFill>
                  <a:schemeClr val="tx1">
                    <a:tint val="75000"/>
                  </a:schemeClr>
                </a:solidFill>
              </a:defRPr>
            </a:lvl1pPr>
            <a:lvl2pPr marL="1043063" indent="0" algn="ctr">
              <a:buNone/>
              <a:defRPr>
                <a:solidFill>
                  <a:schemeClr val="tx1">
                    <a:tint val="75000"/>
                  </a:schemeClr>
                </a:solidFill>
              </a:defRPr>
            </a:lvl2pPr>
            <a:lvl3pPr marL="2086126" indent="0" algn="ctr">
              <a:buNone/>
              <a:defRPr>
                <a:solidFill>
                  <a:schemeClr val="tx1">
                    <a:tint val="75000"/>
                  </a:schemeClr>
                </a:solidFill>
              </a:defRPr>
            </a:lvl3pPr>
            <a:lvl4pPr marL="3129190" indent="0" algn="ctr">
              <a:buNone/>
              <a:defRPr>
                <a:solidFill>
                  <a:schemeClr val="tx1">
                    <a:tint val="75000"/>
                  </a:schemeClr>
                </a:solidFill>
              </a:defRPr>
            </a:lvl4pPr>
            <a:lvl5pPr marL="4172253" indent="0" algn="ctr">
              <a:buNone/>
              <a:defRPr>
                <a:solidFill>
                  <a:schemeClr val="tx1">
                    <a:tint val="75000"/>
                  </a:schemeClr>
                </a:solidFill>
              </a:defRPr>
            </a:lvl5pPr>
            <a:lvl6pPr marL="5215316" indent="0" algn="ctr">
              <a:buNone/>
              <a:defRPr>
                <a:solidFill>
                  <a:schemeClr val="tx1">
                    <a:tint val="75000"/>
                  </a:schemeClr>
                </a:solidFill>
              </a:defRPr>
            </a:lvl6pPr>
            <a:lvl7pPr marL="6258379" indent="0" algn="ctr">
              <a:buNone/>
              <a:defRPr>
                <a:solidFill>
                  <a:schemeClr val="tx1">
                    <a:tint val="75000"/>
                  </a:schemeClr>
                </a:solidFill>
              </a:defRPr>
            </a:lvl7pPr>
            <a:lvl8pPr marL="7301442" indent="0" algn="ctr">
              <a:buNone/>
              <a:defRPr>
                <a:solidFill>
                  <a:schemeClr val="tx1">
                    <a:tint val="75000"/>
                  </a:schemeClr>
                </a:solidFill>
              </a:defRPr>
            </a:lvl8pPr>
            <a:lvl9pPr marL="8344505"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2715" y="605606"/>
            <a:ext cx="2406015" cy="1290315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534671" y="605606"/>
            <a:ext cx="7039821" cy="1290315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9717626"/>
            <a:ext cx="9089390" cy="3003501"/>
          </a:xfrm>
        </p:spPr>
        <p:txBody>
          <a:bodyPr anchor="t"/>
          <a:lstStyle>
            <a:lvl1pPr algn="l">
              <a:defRPr sz="9192"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844705" y="6409573"/>
            <a:ext cx="9089390" cy="3308052"/>
          </a:xfrm>
        </p:spPr>
        <p:txBody>
          <a:bodyPr anchor="b"/>
          <a:lstStyle>
            <a:lvl1pPr marL="0" indent="0">
              <a:buNone/>
              <a:defRPr sz="4525">
                <a:solidFill>
                  <a:schemeClr val="tx1">
                    <a:tint val="75000"/>
                  </a:schemeClr>
                </a:solidFill>
              </a:defRPr>
            </a:lvl1pPr>
            <a:lvl2pPr marL="1043063" indent="0">
              <a:buNone/>
              <a:defRPr sz="4101">
                <a:solidFill>
                  <a:schemeClr val="tx1">
                    <a:tint val="75000"/>
                  </a:schemeClr>
                </a:solidFill>
              </a:defRPr>
            </a:lvl2pPr>
            <a:lvl3pPr marL="2086126" indent="0">
              <a:buNone/>
              <a:defRPr sz="3535">
                <a:solidFill>
                  <a:schemeClr val="tx1">
                    <a:tint val="75000"/>
                  </a:schemeClr>
                </a:solidFill>
              </a:defRPr>
            </a:lvl3pPr>
            <a:lvl4pPr marL="3129190" indent="0">
              <a:buNone/>
              <a:defRPr sz="3253">
                <a:solidFill>
                  <a:schemeClr val="tx1">
                    <a:tint val="75000"/>
                  </a:schemeClr>
                </a:solidFill>
              </a:defRPr>
            </a:lvl4pPr>
            <a:lvl5pPr marL="4172253" indent="0">
              <a:buNone/>
              <a:defRPr sz="3253">
                <a:solidFill>
                  <a:schemeClr val="tx1">
                    <a:tint val="75000"/>
                  </a:schemeClr>
                </a:solidFill>
              </a:defRPr>
            </a:lvl5pPr>
            <a:lvl6pPr marL="5215316" indent="0">
              <a:buNone/>
              <a:defRPr sz="3253">
                <a:solidFill>
                  <a:schemeClr val="tx1">
                    <a:tint val="75000"/>
                  </a:schemeClr>
                </a:solidFill>
              </a:defRPr>
            </a:lvl6pPr>
            <a:lvl7pPr marL="6258379" indent="0">
              <a:buNone/>
              <a:defRPr sz="3253">
                <a:solidFill>
                  <a:schemeClr val="tx1">
                    <a:tint val="75000"/>
                  </a:schemeClr>
                </a:solidFill>
              </a:defRPr>
            </a:lvl7pPr>
            <a:lvl8pPr marL="7301442" indent="0">
              <a:buNone/>
              <a:defRPr sz="3253">
                <a:solidFill>
                  <a:schemeClr val="tx1">
                    <a:tint val="75000"/>
                  </a:schemeClr>
                </a:solidFill>
              </a:defRPr>
            </a:lvl8pPr>
            <a:lvl9pPr marL="8344505" indent="0">
              <a:buNone/>
              <a:defRPr sz="3253">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534670" y="3528593"/>
            <a:ext cx="4722918" cy="9980166"/>
          </a:xfrm>
        </p:spPr>
        <p:txBody>
          <a:bodyPr/>
          <a:lstStyle>
            <a:lvl1pPr>
              <a:defRPr sz="6364"/>
            </a:lvl1pPr>
            <a:lvl2pPr>
              <a:defRPr sz="5515"/>
            </a:lvl2pPr>
            <a:lvl3pPr>
              <a:defRPr sz="4525"/>
            </a:lvl3pPr>
            <a:lvl4pPr>
              <a:defRPr sz="4101"/>
            </a:lvl4pPr>
            <a:lvl5pPr>
              <a:defRPr sz="4101"/>
            </a:lvl5pPr>
            <a:lvl6pPr>
              <a:defRPr sz="4101"/>
            </a:lvl6pPr>
            <a:lvl7pPr>
              <a:defRPr sz="4101"/>
            </a:lvl7pPr>
            <a:lvl8pPr>
              <a:defRPr sz="4101"/>
            </a:lvl8pPr>
            <a:lvl9pPr>
              <a:defRPr sz="410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435812" y="3528593"/>
            <a:ext cx="4722918" cy="9980166"/>
          </a:xfrm>
        </p:spPr>
        <p:txBody>
          <a:bodyPr/>
          <a:lstStyle>
            <a:lvl1pPr>
              <a:defRPr sz="6364"/>
            </a:lvl1pPr>
            <a:lvl2pPr>
              <a:defRPr sz="5515"/>
            </a:lvl2pPr>
            <a:lvl3pPr>
              <a:defRPr sz="4525"/>
            </a:lvl3pPr>
            <a:lvl4pPr>
              <a:defRPr sz="4101"/>
            </a:lvl4pPr>
            <a:lvl5pPr>
              <a:defRPr sz="4101"/>
            </a:lvl5pPr>
            <a:lvl6pPr>
              <a:defRPr sz="4101"/>
            </a:lvl6pPr>
            <a:lvl7pPr>
              <a:defRPr sz="4101"/>
            </a:lvl7pPr>
            <a:lvl8pPr>
              <a:defRPr sz="4101"/>
            </a:lvl8pPr>
            <a:lvl9pPr>
              <a:defRPr sz="410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534672" y="3385069"/>
            <a:ext cx="4724775" cy="1410735"/>
          </a:xfrm>
        </p:spPr>
        <p:txBody>
          <a:bodyPr anchor="b"/>
          <a:lstStyle>
            <a:lvl1pPr marL="0" indent="0">
              <a:buNone/>
              <a:defRPr sz="5515" b="1"/>
            </a:lvl1pPr>
            <a:lvl2pPr marL="1043063" indent="0">
              <a:buNone/>
              <a:defRPr sz="4525" b="1"/>
            </a:lvl2pPr>
            <a:lvl3pPr marL="2086126" indent="0">
              <a:buNone/>
              <a:defRPr sz="4101" b="1"/>
            </a:lvl3pPr>
            <a:lvl4pPr marL="3129190" indent="0">
              <a:buNone/>
              <a:defRPr sz="3535" b="1"/>
            </a:lvl4pPr>
            <a:lvl5pPr marL="4172253" indent="0">
              <a:buNone/>
              <a:defRPr sz="3535" b="1"/>
            </a:lvl5pPr>
            <a:lvl6pPr marL="5215316" indent="0">
              <a:buNone/>
              <a:defRPr sz="3535" b="1"/>
            </a:lvl6pPr>
            <a:lvl7pPr marL="6258379" indent="0">
              <a:buNone/>
              <a:defRPr sz="3535" b="1"/>
            </a:lvl7pPr>
            <a:lvl8pPr marL="7301442" indent="0">
              <a:buNone/>
              <a:defRPr sz="3535" b="1"/>
            </a:lvl8pPr>
            <a:lvl9pPr marL="8344505" indent="0">
              <a:buNone/>
              <a:defRPr sz="3535"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534672" y="4795802"/>
            <a:ext cx="4724775" cy="8712955"/>
          </a:xfrm>
        </p:spPr>
        <p:txBody>
          <a:bodyPr/>
          <a:lstStyle>
            <a:lvl1pPr>
              <a:defRPr sz="5515"/>
            </a:lvl1pPr>
            <a:lvl2pPr>
              <a:defRPr sz="4525"/>
            </a:lvl2pPr>
            <a:lvl3pPr>
              <a:defRPr sz="4101"/>
            </a:lvl3pPr>
            <a:lvl4pPr>
              <a:defRPr sz="3535"/>
            </a:lvl4pPr>
            <a:lvl5pPr>
              <a:defRPr sz="3535"/>
            </a:lvl5pPr>
            <a:lvl6pPr>
              <a:defRPr sz="3535"/>
            </a:lvl6pPr>
            <a:lvl7pPr>
              <a:defRPr sz="3535"/>
            </a:lvl7pPr>
            <a:lvl8pPr>
              <a:defRPr sz="3535"/>
            </a:lvl8pPr>
            <a:lvl9pPr>
              <a:defRPr sz="3535"/>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432100" y="3385069"/>
            <a:ext cx="4726631" cy="1410735"/>
          </a:xfrm>
        </p:spPr>
        <p:txBody>
          <a:bodyPr anchor="b"/>
          <a:lstStyle>
            <a:lvl1pPr marL="0" indent="0">
              <a:buNone/>
              <a:defRPr sz="5515" b="1"/>
            </a:lvl1pPr>
            <a:lvl2pPr marL="1043063" indent="0">
              <a:buNone/>
              <a:defRPr sz="4525" b="1"/>
            </a:lvl2pPr>
            <a:lvl3pPr marL="2086126" indent="0">
              <a:buNone/>
              <a:defRPr sz="4101" b="1"/>
            </a:lvl3pPr>
            <a:lvl4pPr marL="3129190" indent="0">
              <a:buNone/>
              <a:defRPr sz="3535" b="1"/>
            </a:lvl4pPr>
            <a:lvl5pPr marL="4172253" indent="0">
              <a:buNone/>
              <a:defRPr sz="3535" b="1"/>
            </a:lvl5pPr>
            <a:lvl6pPr marL="5215316" indent="0">
              <a:buNone/>
              <a:defRPr sz="3535" b="1"/>
            </a:lvl6pPr>
            <a:lvl7pPr marL="6258379" indent="0">
              <a:buNone/>
              <a:defRPr sz="3535" b="1"/>
            </a:lvl7pPr>
            <a:lvl8pPr marL="7301442" indent="0">
              <a:buNone/>
              <a:defRPr sz="3535" b="1"/>
            </a:lvl8pPr>
            <a:lvl9pPr marL="8344505" indent="0">
              <a:buNone/>
              <a:defRPr sz="3535"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432100" y="4795802"/>
            <a:ext cx="4726631" cy="8712955"/>
          </a:xfrm>
        </p:spPr>
        <p:txBody>
          <a:bodyPr/>
          <a:lstStyle>
            <a:lvl1pPr>
              <a:defRPr sz="5515"/>
            </a:lvl1pPr>
            <a:lvl2pPr>
              <a:defRPr sz="4525"/>
            </a:lvl2pPr>
            <a:lvl3pPr>
              <a:defRPr sz="4101"/>
            </a:lvl3pPr>
            <a:lvl4pPr>
              <a:defRPr sz="3535"/>
            </a:lvl4pPr>
            <a:lvl5pPr>
              <a:defRPr sz="3535"/>
            </a:lvl5pPr>
            <a:lvl6pPr>
              <a:defRPr sz="3535"/>
            </a:lvl6pPr>
            <a:lvl7pPr>
              <a:defRPr sz="3535"/>
            </a:lvl7pPr>
            <a:lvl8pPr>
              <a:defRPr sz="3535"/>
            </a:lvl8pPr>
            <a:lvl9pPr>
              <a:defRPr sz="3535"/>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2" y="602101"/>
            <a:ext cx="3518055" cy="2562428"/>
          </a:xfrm>
        </p:spPr>
        <p:txBody>
          <a:bodyPr anchor="b"/>
          <a:lstStyle>
            <a:lvl1pPr algn="l">
              <a:defRPr sz="4525" b="1"/>
            </a:lvl1pPr>
          </a:lstStyle>
          <a:p>
            <a:r>
              <a:rPr kumimoji="1" lang="ja-JP" altLang="en-US"/>
              <a:t>マスタ タイトルの書式設定</a:t>
            </a:r>
          </a:p>
        </p:txBody>
      </p:sp>
      <p:sp>
        <p:nvSpPr>
          <p:cNvPr id="3" name="コンテンツ プレースホルダ 2"/>
          <p:cNvSpPr>
            <a:spLocks noGrp="1"/>
          </p:cNvSpPr>
          <p:nvPr>
            <p:ph idx="1"/>
          </p:nvPr>
        </p:nvSpPr>
        <p:spPr>
          <a:xfrm>
            <a:off x="4180822" y="602102"/>
            <a:ext cx="5977908" cy="12906655"/>
          </a:xfrm>
        </p:spPr>
        <p:txBody>
          <a:bodyPr/>
          <a:lstStyle>
            <a:lvl1pPr>
              <a:defRPr sz="7354"/>
            </a:lvl1pPr>
            <a:lvl2pPr>
              <a:defRPr sz="6364"/>
            </a:lvl2pPr>
            <a:lvl3pPr>
              <a:defRPr sz="5515"/>
            </a:lvl3pPr>
            <a:lvl4pPr>
              <a:defRPr sz="4525"/>
            </a:lvl4pPr>
            <a:lvl5pPr>
              <a:defRPr sz="4525"/>
            </a:lvl5pPr>
            <a:lvl6pPr>
              <a:defRPr sz="4525"/>
            </a:lvl6pPr>
            <a:lvl7pPr>
              <a:defRPr sz="4525"/>
            </a:lvl7pPr>
            <a:lvl8pPr>
              <a:defRPr sz="4525"/>
            </a:lvl8pPr>
            <a:lvl9pPr>
              <a:defRPr sz="4525"/>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534672" y="3164530"/>
            <a:ext cx="3518055" cy="10344228"/>
          </a:xfrm>
        </p:spPr>
        <p:txBody>
          <a:bodyPr/>
          <a:lstStyle>
            <a:lvl1pPr marL="0" indent="0">
              <a:buNone/>
              <a:defRPr sz="3253"/>
            </a:lvl1pPr>
            <a:lvl2pPr marL="1043063" indent="0">
              <a:buNone/>
              <a:defRPr sz="2828"/>
            </a:lvl2pPr>
            <a:lvl3pPr marL="2086126" indent="0">
              <a:buNone/>
              <a:defRPr sz="2263"/>
            </a:lvl3pPr>
            <a:lvl4pPr marL="3129190" indent="0">
              <a:buNone/>
              <a:defRPr sz="2121"/>
            </a:lvl4pPr>
            <a:lvl5pPr marL="4172253" indent="0">
              <a:buNone/>
              <a:defRPr sz="2121"/>
            </a:lvl5pPr>
            <a:lvl6pPr marL="5215316" indent="0">
              <a:buNone/>
              <a:defRPr sz="2121"/>
            </a:lvl6pPr>
            <a:lvl7pPr marL="6258379" indent="0">
              <a:buNone/>
              <a:defRPr sz="2121"/>
            </a:lvl7pPr>
            <a:lvl8pPr marL="7301442" indent="0">
              <a:buNone/>
              <a:defRPr sz="2121"/>
            </a:lvl8pPr>
            <a:lvl9pPr marL="8344505" indent="0">
              <a:buNone/>
              <a:defRPr sz="2121"/>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2" y="10585771"/>
            <a:ext cx="6416040" cy="1249709"/>
          </a:xfrm>
        </p:spPr>
        <p:txBody>
          <a:bodyPr anchor="b"/>
          <a:lstStyle>
            <a:lvl1pPr algn="l">
              <a:defRPr sz="4525" b="1"/>
            </a:lvl1pPr>
          </a:lstStyle>
          <a:p>
            <a:r>
              <a:rPr kumimoji="1" lang="ja-JP" altLang="en-US"/>
              <a:t>マスタ タイトルの書式設定</a:t>
            </a:r>
          </a:p>
        </p:txBody>
      </p:sp>
      <p:sp>
        <p:nvSpPr>
          <p:cNvPr id="3" name="図プレースホルダ 2"/>
          <p:cNvSpPr>
            <a:spLocks noGrp="1"/>
          </p:cNvSpPr>
          <p:nvPr>
            <p:ph type="pic" idx="1"/>
          </p:nvPr>
        </p:nvSpPr>
        <p:spPr>
          <a:xfrm>
            <a:off x="2095982" y="1351225"/>
            <a:ext cx="6416040" cy="9073515"/>
          </a:xfrm>
        </p:spPr>
        <p:txBody>
          <a:bodyPr/>
          <a:lstStyle>
            <a:lvl1pPr marL="0" indent="0">
              <a:buNone/>
              <a:defRPr sz="7354"/>
            </a:lvl1pPr>
            <a:lvl2pPr marL="1043063" indent="0">
              <a:buNone/>
              <a:defRPr sz="6364"/>
            </a:lvl2pPr>
            <a:lvl3pPr marL="2086126" indent="0">
              <a:buNone/>
              <a:defRPr sz="5515"/>
            </a:lvl3pPr>
            <a:lvl4pPr marL="3129190" indent="0">
              <a:buNone/>
              <a:defRPr sz="4525"/>
            </a:lvl4pPr>
            <a:lvl5pPr marL="4172253" indent="0">
              <a:buNone/>
              <a:defRPr sz="4525"/>
            </a:lvl5pPr>
            <a:lvl6pPr marL="5215316" indent="0">
              <a:buNone/>
              <a:defRPr sz="4525"/>
            </a:lvl6pPr>
            <a:lvl7pPr marL="6258379" indent="0">
              <a:buNone/>
              <a:defRPr sz="4525"/>
            </a:lvl7pPr>
            <a:lvl8pPr marL="7301442" indent="0">
              <a:buNone/>
              <a:defRPr sz="4525"/>
            </a:lvl8pPr>
            <a:lvl9pPr marL="8344505" indent="0">
              <a:buNone/>
              <a:defRPr sz="4525"/>
            </a:lvl9pPr>
          </a:lstStyle>
          <a:p>
            <a:endParaRPr kumimoji="1" lang="ja-JP" altLang="en-US"/>
          </a:p>
        </p:txBody>
      </p:sp>
      <p:sp>
        <p:nvSpPr>
          <p:cNvPr id="4" name="テキスト プレースホルダ 3"/>
          <p:cNvSpPr>
            <a:spLocks noGrp="1"/>
          </p:cNvSpPr>
          <p:nvPr>
            <p:ph type="body" sz="half" idx="2"/>
          </p:nvPr>
        </p:nvSpPr>
        <p:spPr>
          <a:xfrm>
            <a:off x="2095982" y="11835480"/>
            <a:ext cx="6416040" cy="1774796"/>
          </a:xfrm>
        </p:spPr>
        <p:txBody>
          <a:bodyPr/>
          <a:lstStyle>
            <a:lvl1pPr marL="0" indent="0">
              <a:buNone/>
              <a:defRPr sz="3253"/>
            </a:lvl1pPr>
            <a:lvl2pPr marL="1043063" indent="0">
              <a:buNone/>
              <a:defRPr sz="2828"/>
            </a:lvl2pPr>
            <a:lvl3pPr marL="2086126" indent="0">
              <a:buNone/>
              <a:defRPr sz="2263"/>
            </a:lvl3pPr>
            <a:lvl4pPr marL="3129190" indent="0">
              <a:buNone/>
              <a:defRPr sz="2121"/>
            </a:lvl4pPr>
            <a:lvl5pPr marL="4172253" indent="0">
              <a:buNone/>
              <a:defRPr sz="2121"/>
            </a:lvl5pPr>
            <a:lvl6pPr marL="5215316" indent="0">
              <a:buNone/>
              <a:defRPr sz="2121"/>
            </a:lvl6pPr>
            <a:lvl7pPr marL="6258379" indent="0">
              <a:buNone/>
              <a:defRPr sz="2121"/>
            </a:lvl7pPr>
            <a:lvl8pPr marL="7301442" indent="0">
              <a:buNone/>
              <a:defRPr sz="2121"/>
            </a:lvl8pPr>
            <a:lvl9pPr marL="8344505" indent="0">
              <a:buNone/>
              <a:defRPr sz="2121"/>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34670" y="605603"/>
            <a:ext cx="9624060" cy="2520420"/>
          </a:xfrm>
          <a:prstGeom prst="rect">
            <a:avLst/>
          </a:prstGeom>
        </p:spPr>
        <p:txBody>
          <a:bodyPr vert="horz" lIns="147513" tIns="73756" rIns="147513" bIns="73756"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534670" y="3528593"/>
            <a:ext cx="9624060" cy="9980166"/>
          </a:xfrm>
          <a:prstGeom prst="rect">
            <a:avLst/>
          </a:prstGeom>
        </p:spPr>
        <p:txBody>
          <a:bodyPr vert="horz" lIns="147513" tIns="73756" rIns="147513" bIns="7375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534671" y="14016344"/>
            <a:ext cx="2495127" cy="805135"/>
          </a:xfrm>
          <a:prstGeom prst="rect">
            <a:avLst/>
          </a:prstGeom>
        </p:spPr>
        <p:txBody>
          <a:bodyPr vert="horz" lIns="147513" tIns="73756" rIns="147513" bIns="73756" rtlCol="0" anchor="ctr"/>
          <a:lstStyle>
            <a:lvl1pPr algn="l">
              <a:defRPr sz="2828">
                <a:solidFill>
                  <a:schemeClr val="tx1">
                    <a:tint val="75000"/>
                  </a:schemeClr>
                </a:solidFill>
              </a:defRPr>
            </a:lvl1p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3"/>
          </p:nvPr>
        </p:nvSpPr>
        <p:spPr>
          <a:xfrm>
            <a:off x="3653578" y="14016344"/>
            <a:ext cx="3386244" cy="805135"/>
          </a:xfrm>
          <a:prstGeom prst="rect">
            <a:avLst/>
          </a:prstGeom>
        </p:spPr>
        <p:txBody>
          <a:bodyPr vert="horz" lIns="147513" tIns="73756" rIns="147513" bIns="73756" rtlCol="0" anchor="ctr"/>
          <a:lstStyle>
            <a:lvl1pPr algn="ctr">
              <a:defRPr sz="2828">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663604" y="14016344"/>
            <a:ext cx="2495127" cy="805135"/>
          </a:xfrm>
          <a:prstGeom prst="rect">
            <a:avLst/>
          </a:prstGeom>
        </p:spPr>
        <p:txBody>
          <a:bodyPr vert="horz" lIns="147513" tIns="73756" rIns="147513" bIns="73756" rtlCol="0" anchor="ctr"/>
          <a:lstStyle>
            <a:lvl1pPr algn="r">
              <a:defRPr sz="2828">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86126" rtl="0" eaLnBrk="1" latinLnBrk="0" hangingPunct="1">
        <a:spcBef>
          <a:spcPct val="0"/>
        </a:spcBef>
        <a:buNone/>
        <a:defRPr kumimoji="1" sz="10041" kern="1200">
          <a:solidFill>
            <a:schemeClr val="tx1"/>
          </a:solidFill>
          <a:latin typeface="+mj-lt"/>
          <a:ea typeface="+mj-ea"/>
          <a:cs typeface="+mj-cs"/>
        </a:defRPr>
      </a:lvl1pPr>
    </p:titleStyle>
    <p:bodyStyle>
      <a:lvl1pPr marL="782297" indent="-782297" algn="l" defTabSz="2086126" rtl="0" eaLnBrk="1" latinLnBrk="0" hangingPunct="1">
        <a:spcBef>
          <a:spcPct val="20000"/>
        </a:spcBef>
        <a:buFont typeface="Arial" pitchFamily="34" charset="0"/>
        <a:buChar char="•"/>
        <a:defRPr kumimoji="1" sz="7354" kern="1200">
          <a:solidFill>
            <a:schemeClr val="tx1"/>
          </a:solidFill>
          <a:latin typeface="+mn-lt"/>
          <a:ea typeface="+mn-ea"/>
          <a:cs typeface="+mn-cs"/>
        </a:defRPr>
      </a:lvl1pPr>
      <a:lvl2pPr marL="1694978" indent="-651915" algn="l" defTabSz="2086126" rtl="0" eaLnBrk="1" latinLnBrk="0" hangingPunct="1">
        <a:spcBef>
          <a:spcPct val="20000"/>
        </a:spcBef>
        <a:buFont typeface="Arial" pitchFamily="34" charset="0"/>
        <a:buChar char="–"/>
        <a:defRPr kumimoji="1" sz="6364" kern="1200">
          <a:solidFill>
            <a:schemeClr val="tx1"/>
          </a:solidFill>
          <a:latin typeface="+mn-lt"/>
          <a:ea typeface="+mn-ea"/>
          <a:cs typeface="+mn-cs"/>
        </a:defRPr>
      </a:lvl2pPr>
      <a:lvl3pPr marL="2607658" indent="-521532" algn="l" defTabSz="2086126" rtl="0" eaLnBrk="1" latinLnBrk="0" hangingPunct="1">
        <a:spcBef>
          <a:spcPct val="20000"/>
        </a:spcBef>
        <a:buFont typeface="Arial" pitchFamily="34" charset="0"/>
        <a:buChar char="•"/>
        <a:defRPr kumimoji="1" sz="5515" kern="1200">
          <a:solidFill>
            <a:schemeClr val="tx1"/>
          </a:solidFill>
          <a:latin typeface="+mn-lt"/>
          <a:ea typeface="+mn-ea"/>
          <a:cs typeface="+mn-cs"/>
        </a:defRPr>
      </a:lvl3pPr>
      <a:lvl4pPr marL="3650722"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4pPr>
      <a:lvl5pPr marL="4693785"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5pPr>
      <a:lvl6pPr marL="5736848"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6pPr>
      <a:lvl7pPr marL="6779911"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7pPr>
      <a:lvl8pPr marL="7822974"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8pPr>
      <a:lvl9pPr marL="8866038"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9pPr>
    </p:bodyStyle>
    <p:otherStyle>
      <a:defPPr>
        <a:defRPr lang="ja-JP"/>
      </a:defPPr>
      <a:lvl1pPr marL="0" algn="l" defTabSz="2086126" rtl="0" eaLnBrk="1" latinLnBrk="0" hangingPunct="1">
        <a:defRPr kumimoji="1" sz="4101" kern="1200">
          <a:solidFill>
            <a:schemeClr val="tx1"/>
          </a:solidFill>
          <a:latin typeface="+mn-lt"/>
          <a:ea typeface="+mn-ea"/>
          <a:cs typeface="+mn-cs"/>
        </a:defRPr>
      </a:lvl1pPr>
      <a:lvl2pPr marL="1043063" algn="l" defTabSz="2086126" rtl="0" eaLnBrk="1" latinLnBrk="0" hangingPunct="1">
        <a:defRPr kumimoji="1" sz="4101" kern="1200">
          <a:solidFill>
            <a:schemeClr val="tx1"/>
          </a:solidFill>
          <a:latin typeface="+mn-lt"/>
          <a:ea typeface="+mn-ea"/>
          <a:cs typeface="+mn-cs"/>
        </a:defRPr>
      </a:lvl2pPr>
      <a:lvl3pPr marL="2086126" algn="l" defTabSz="2086126" rtl="0" eaLnBrk="1" latinLnBrk="0" hangingPunct="1">
        <a:defRPr kumimoji="1" sz="4101" kern="1200">
          <a:solidFill>
            <a:schemeClr val="tx1"/>
          </a:solidFill>
          <a:latin typeface="+mn-lt"/>
          <a:ea typeface="+mn-ea"/>
          <a:cs typeface="+mn-cs"/>
        </a:defRPr>
      </a:lvl3pPr>
      <a:lvl4pPr marL="3129190" algn="l" defTabSz="2086126" rtl="0" eaLnBrk="1" latinLnBrk="0" hangingPunct="1">
        <a:defRPr kumimoji="1" sz="4101" kern="1200">
          <a:solidFill>
            <a:schemeClr val="tx1"/>
          </a:solidFill>
          <a:latin typeface="+mn-lt"/>
          <a:ea typeface="+mn-ea"/>
          <a:cs typeface="+mn-cs"/>
        </a:defRPr>
      </a:lvl4pPr>
      <a:lvl5pPr marL="4172253" algn="l" defTabSz="2086126" rtl="0" eaLnBrk="1" latinLnBrk="0" hangingPunct="1">
        <a:defRPr kumimoji="1" sz="4101" kern="1200">
          <a:solidFill>
            <a:schemeClr val="tx1"/>
          </a:solidFill>
          <a:latin typeface="+mn-lt"/>
          <a:ea typeface="+mn-ea"/>
          <a:cs typeface="+mn-cs"/>
        </a:defRPr>
      </a:lvl5pPr>
      <a:lvl6pPr marL="5215316" algn="l" defTabSz="2086126" rtl="0" eaLnBrk="1" latinLnBrk="0" hangingPunct="1">
        <a:defRPr kumimoji="1" sz="4101" kern="1200">
          <a:solidFill>
            <a:schemeClr val="tx1"/>
          </a:solidFill>
          <a:latin typeface="+mn-lt"/>
          <a:ea typeface="+mn-ea"/>
          <a:cs typeface="+mn-cs"/>
        </a:defRPr>
      </a:lvl6pPr>
      <a:lvl7pPr marL="6258379" algn="l" defTabSz="2086126" rtl="0" eaLnBrk="1" latinLnBrk="0" hangingPunct="1">
        <a:defRPr kumimoji="1" sz="4101" kern="1200">
          <a:solidFill>
            <a:schemeClr val="tx1"/>
          </a:solidFill>
          <a:latin typeface="+mn-lt"/>
          <a:ea typeface="+mn-ea"/>
          <a:cs typeface="+mn-cs"/>
        </a:defRPr>
      </a:lvl7pPr>
      <a:lvl8pPr marL="7301442" algn="l" defTabSz="2086126" rtl="0" eaLnBrk="1" latinLnBrk="0" hangingPunct="1">
        <a:defRPr kumimoji="1" sz="4101" kern="1200">
          <a:solidFill>
            <a:schemeClr val="tx1"/>
          </a:solidFill>
          <a:latin typeface="+mn-lt"/>
          <a:ea typeface="+mn-ea"/>
          <a:cs typeface="+mn-cs"/>
        </a:defRPr>
      </a:lvl8pPr>
      <a:lvl9pPr marL="8344505" algn="l" defTabSz="2086126" rtl="0" eaLnBrk="1" latinLnBrk="0" hangingPunct="1">
        <a:defRPr kumimoji="1" sz="41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s://www.pref.shiga.lg.jp/ippan/kenkouiryouhukushi/iryo/314835.html" TargetMode="External"/><Relationship Id="rId3" Type="http://schemas.openxmlformats.org/officeDocument/2006/relationships/image" Target="../media/image1.tmp"/><Relationship Id="rId7" Type="http://schemas.openxmlformats.org/officeDocument/2006/relationships/hyperlink" Target="https://stopcovid19.pref.shiga.jp/support/01_01"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https://stopcovid19.pref.shiga.jp/" TargetMode="External"/><Relationship Id="rId5" Type="http://schemas.openxmlformats.org/officeDocument/2006/relationships/hyperlink" Target="http://www.cas.go.jp/jp/seisaku/ful/keikaku/pdf/h300621gl_guideline.pdf" TargetMode="External"/><Relationship Id="rId4" Type="http://schemas.openxmlformats.org/officeDocument/2006/relationships/hyperlink" Target="https://corona.go.jp/prevention/pdf/guideline.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角丸四角形 5">
            <a:extLst>
              <a:ext uri="{FF2B5EF4-FFF2-40B4-BE49-F238E27FC236}">
                <a16:creationId xmlns:a16="http://schemas.microsoft.com/office/drawing/2014/main" id="{8CDE37AA-3CC8-4A48-9BB9-E557BC39D667}"/>
              </a:ext>
            </a:extLst>
          </p:cNvPr>
          <p:cNvSpPr/>
          <p:nvPr/>
        </p:nvSpPr>
        <p:spPr>
          <a:xfrm>
            <a:off x="15817" y="1014107"/>
            <a:ext cx="3903382" cy="1039399"/>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spcBef>
                <a:spcPts val="1200"/>
              </a:spcBef>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感染症発生時には、以下の基本方針に則り対応する。</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7" name="表 156">
            <a:extLst>
              <a:ext uri="{FF2B5EF4-FFF2-40B4-BE49-F238E27FC236}">
                <a16:creationId xmlns:a16="http://schemas.microsoft.com/office/drawing/2014/main" id="{8865243D-EAE3-4CF5-9E4A-E8CEF07521FF}"/>
              </a:ext>
            </a:extLst>
          </p:cNvPr>
          <p:cNvGraphicFramePr>
            <a:graphicFrameLocks noGrp="1"/>
          </p:cNvGraphicFramePr>
          <p:nvPr>
            <p:extLst>
              <p:ext uri="{D42A27DB-BD31-4B8C-83A1-F6EECF244321}">
                <p14:modId xmlns:p14="http://schemas.microsoft.com/office/powerpoint/2010/main" val="160916700"/>
              </p:ext>
            </p:extLst>
          </p:nvPr>
        </p:nvGraphicFramePr>
        <p:xfrm>
          <a:off x="66647" y="1302139"/>
          <a:ext cx="3815832" cy="673200"/>
        </p:xfrm>
        <a:graphic>
          <a:graphicData uri="http://schemas.openxmlformats.org/drawingml/2006/table">
            <a:tbl>
              <a:tblPr>
                <a:tableStyleId>{5C22544A-7EE6-4342-B048-85BDC9FD1C3A}</a:tableStyleId>
              </a:tblPr>
              <a:tblGrid>
                <a:gridCol w="171009">
                  <a:extLst>
                    <a:ext uri="{9D8B030D-6E8A-4147-A177-3AD203B41FA5}">
                      <a16:colId xmlns:a16="http://schemas.microsoft.com/office/drawing/2014/main" val="20000"/>
                    </a:ext>
                  </a:extLst>
                </a:gridCol>
                <a:gridCol w="3644823">
                  <a:extLst>
                    <a:ext uri="{9D8B030D-6E8A-4147-A177-3AD203B41FA5}">
                      <a16:colId xmlns:a16="http://schemas.microsoft.com/office/drawing/2014/main" val="20001"/>
                    </a:ext>
                  </a:extLst>
                </a:gridCol>
              </a:tblGrid>
              <a:tr h="13893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3893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100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3893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l" defTabSz="1475128" rtl="0" eaLnBrk="1" latinLnBrk="0" hangingPunct="1"/>
                      <a:endParaRPr kumimoji="1" lang="ja-JP" altLang="en-US" sz="100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bl>
          </a:graphicData>
        </a:graphic>
      </p:graphicFrame>
      <p:sp>
        <p:nvSpPr>
          <p:cNvPr id="162" name="角丸四角形 13">
            <a:extLst>
              <a:ext uri="{FF2B5EF4-FFF2-40B4-BE49-F238E27FC236}">
                <a16:creationId xmlns:a16="http://schemas.microsoft.com/office/drawing/2014/main" id="{65D23062-CF18-4625-BC38-7771CF033A2B}"/>
              </a:ext>
            </a:extLst>
          </p:cNvPr>
          <p:cNvSpPr/>
          <p:nvPr/>
        </p:nvSpPr>
        <p:spPr>
          <a:xfrm>
            <a:off x="15817" y="726075"/>
            <a:ext cx="1512168"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１．基本方針</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3" name="角丸四角形 14">
            <a:extLst>
              <a:ext uri="{FF2B5EF4-FFF2-40B4-BE49-F238E27FC236}">
                <a16:creationId xmlns:a16="http://schemas.microsoft.com/office/drawing/2014/main" id="{76D15A84-8BA6-45CF-835B-DE403BB0B619}"/>
              </a:ext>
            </a:extLst>
          </p:cNvPr>
          <p:cNvSpPr/>
          <p:nvPr/>
        </p:nvSpPr>
        <p:spPr>
          <a:xfrm>
            <a:off x="3906540" y="724373"/>
            <a:ext cx="2088232"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３．対応責任者</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66" name="表 165">
            <a:extLst>
              <a:ext uri="{FF2B5EF4-FFF2-40B4-BE49-F238E27FC236}">
                <a16:creationId xmlns:a16="http://schemas.microsoft.com/office/drawing/2014/main" id="{3D804BAC-B11B-4D25-9158-65BAD24CB89F}"/>
              </a:ext>
            </a:extLst>
          </p:cNvPr>
          <p:cNvGraphicFramePr>
            <a:graphicFrameLocks noGrp="1"/>
          </p:cNvGraphicFramePr>
          <p:nvPr>
            <p:extLst>
              <p:ext uri="{D42A27DB-BD31-4B8C-83A1-F6EECF244321}">
                <p14:modId xmlns:p14="http://schemas.microsoft.com/office/powerpoint/2010/main" val="288667"/>
              </p:ext>
            </p:extLst>
          </p:nvPr>
        </p:nvGraphicFramePr>
        <p:xfrm>
          <a:off x="4034688" y="1077064"/>
          <a:ext cx="3830933" cy="2086020"/>
        </p:xfrm>
        <a:graphic>
          <a:graphicData uri="http://schemas.openxmlformats.org/drawingml/2006/table">
            <a:tbl>
              <a:tblPr>
                <a:tableStyleId>{5C22544A-7EE6-4342-B048-85BDC9FD1C3A}</a:tableStyleId>
              </a:tblPr>
              <a:tblGrid>
                <a:gridCol w="860575">
                  <a:extLst>
                    <a:ext uri="{9D8B030D-6E8A-4147-A177-3AD203B41FA5}">
                      <a16:colId xmlns:a16="http://schemas.microsoft.com/office/drawing/2014/main" val="20000"/>
                    </a:ext>
                  </a:extLst>
                </a:gridCol>
                <a:gridCol w="2970358">
                  <a:extLst>
                    <a:ext uri="{9D8B030D-6E8A-4147-A177-3AD203B41FA5}">
                      <a16:colId xmlns:a16="http://schemas.microsoft.com/office/drawing/2014/main" val="20001"/>
                    </a:ext>
                  </a:extLst>
                </a:gridCol>
              </a:tblGrid>
              <a:tr h="313124">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統括責任者</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r>
                        <a:rPr kumimoji="1" lang="ja-JP" altLang="en-US" sz="1000" b="0" dirty="0">
                          <a:latin typeface="Meiryo UI" panose="020B0604030504040204" pitchFamily="50" charset="-128"/>
                          <a:ea typeface="Meiryo UI" panose="020B0604030504040204" pitchFamily="50" charset="-128"/>
                          <a:cs typeface="Meiryo UI" panose="020B0604030504040204" pitchFamily="50" charset="-128"/>
                        </a:rPr>
                        <a:t>全社的な意思決定を行い、対応全体を統括する。</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extLst>
                  <a:ext uri="{0D108BD9-81ED-4DB2-BD59-A6C34878D82A}">
                    <a16:rowId xmlns:a16="http://schemas.microsoft.com/office/drawing/2014/main" val="10000"/>
                  </a:ext>
                </a:extLst>
              </a:tr>
              <a:tr h="313124">
                <a:tc gridSpan="2">
                  <a:txBody>
                    <a:bodyPr/>
                    <a:lstStyle/>
                    <a:p>
                      <a:pPr algn="l"/>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（代行者</a:t>
                      </a:r>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36000" marR="36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416762">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本社機能</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維持担当</a:t>
                      </a:r>
                    </a:p>
                  </a:txBody>
                  <a:tcPr marL="0" marR="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安否確認や感染症防止策の実施等、本社機能の維持に関する実務を指揮する。</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D1ECFF"/>
                    </a:solidFill>
                  </a:tcPr>
                </a:tc>
                <a:extLst>
                  <a:ext uri="{0D108BD9-81ED-4DB2-BD59-A6C34878D82A}">
                    <a16:rowId xmlns:a16="http://schemas.microsoft.com/office/drawing/2014/main" val="160069054"/>
                  </a:ext>
                </a:extLst>
              </a:tr>
              <a:tr h="313124">
                <a:tc gridSpan="2">
                  <a:txBody>
                    <a:bodyPr/>
                    <a:lstStyle/>
                    <a:p>
                      <a:pPr algn="l"/>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（代行者</a:t>
                      </a:r>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638620417"/>
                  </a:ext>
                </a:extLst>
              </a:tr>
              <a:tr h="416762">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事業継続</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担当</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事業の継続に関する実務を指揮する。</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D1ECFF"/>
                    </a:solidFill>
                  </a:tcPr>
                </a:tc>
                <a:extLst>
                  <a:ext uri="{0D108BD9-81ED-4DB2-BD59-A6C34878D82A}">
                    <a16:rowId xmlns:a16="http://schemas.microsoft.com/office/drawing/2014/main" val="1992436114"/>
                  </a:ext>
                </a:extLst>
              </a:tr>
              <a:tr h="313124">
                <a:tc gridSpan="2">
                  <a:txBody>
                    <a:bodyPr/>
                    <a:lstStyle/>
                    <a:p>
                      <a:pPr algn="l"/>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（代行者</a:t>
                      </a:r>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1170958595"/>
                  </a:ext>
                </a:extLst>
              </a:tr>
            </a:tbl>
          </a:graphicData>
        </a:graphic>
      </p:graphicFrame>
      <p:graphicFrame>
        <p:nvGraphicFramePr>
          <p:cNvPr id="182" name="表 181">
            <a:extLst>
              <a:ext uri="{FF2B5EF4-FFF2-40B4-BE49-F238E27FC236}">
                <a16:creationId xmlns:a16="http://schemas.microsoft.com/office/drawing/2014/main" id="{51360045-5449-4EAE-9C1A-9C6B723B5299}"/>
              </a:ext>
            </a:extLst>
          </p:cNvPr>
          <p:cNvGraphicFramePr>
            <a:graphicFrameLocks noGrp="1"/>
          </p:cNvGraphicFramePr>
          <p:nvPr>
            <p:extLst>
              <p:ext uri="{D42A27DB-BD31-4B8C-83A1-F6EECF244321}">
                <p14:modId xmlns:p14="http://schemas.microsoft.com/office/powerpoint/2010/main" val="3361289786"/>
              </p:ext>
            </p:extLst>
          </p:nvPr>
        </p:nvGraphicFramePr>
        <p:xfrm>
          <a:off x="3665169" y="13249894"/>
          <a:ext cx="3384000" cy="1811760"/>
        </p:xfrm>
        <a:graphic>
          <a:graphicData uri="http://schemas.openxmlformats.org/drawingml/2006/table">
            <a:tbl>
              <a:tblPr>
                <a:tableStyleId>{5C22544A-7EE6-4342-B048-85BDC9FD1C3A}</a:tableStyleId>
              </a:tblPr>
              <a:tblGrid>
                <a:gridCol w="2055305">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896647">
                  <a:extLst>
                    <a:ext uri="{9D8B030D-6E8A-4147-A177-3AD203B41FA5}">
                      <a16:colId xmlns:a16="http://schemas.microsoft.com/office/drawing/2014/main" val="20002"/>
                    </a:ext>
                  </a:extLst>
                </a:gridCol>
              </a:tblGrid>
              <a:tr h="138167">
                <a:tc>
                  <a:txBody>
                    <a:bodyPr/>
                    <a:lstStyle/>
                    <a:p>
                      <a:pPr marL="0" marR="0" lvl="0" indent="0" algn="ctr" defTabSz="2086126" rtl="0" eaLnBrk="1" fontAlgn="auto" latinLnBrk="0" hangingPunct="1">
                        <a:lnSpc>
                          <a:spcPct val="1000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rPr>
                        <a:t>⑵サプライチェーン問題</a:t>
                      </a:r>
                      <a:endParaRPr lang="en-US" altLang="ja-JP" sz="1000" b="1" dirty="0">
                        <a:latin typeface="Meiryo UI" panose="020B0604030504040204" pitchFamily="50" charset="-128"/>
                        <a:ea typeface="Meiryo UI" panose="020B0604030504040204" pitchFamily="50" charset="-128"/>
                      </a:endParaRPr>
                    </a:p>
                  </a:txBody>
                  <a:tcPr marL="71999" marR="71999" marT="36000" marB="36000" anchor="ctr">
                    <a:lnL w="12700" cap="flat" cmpd="sng" algn="ctr">
                      <a:no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ﾁｪｯｸ</a:t>
                      </a:r>
                    </a:p>
                  </a:txBody>
                  <a:tcPr marL="0" marR="0"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できていない場合</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0"/>
                  </a:ext>
                </a:extLst>
              </a:tr>
              <a:tr h="205161">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82101">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82101">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82101">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24000">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78921903"/>
                  </a:ext>
                </a:extLst>
              </a:tr>
            </a:tbl>
          </a:graphicData>
        </a:graphic>
      </p:graphicFrame>
      <p:graphicFrame>
        <p:nvGraphicFramePr>
          <p:cNvPr id="183" name="表 182">
            <a:extLst>
              <a:ext uri="{FF2B5EF4-FFF2-40B4-BE49-F238E27FC236}">
                <a16:creationId xmlns:a16="http://schemas.microsoft.com/office/drawing/2014/main" id="{05E73EFF-6007-45A4-8296-D46FDE9EAA3E}"/>
              </a:ext>
            </a:extLst>
          </p:cNvPr>
          <p:cNvGraphicFramePr>
            <a:graphicFrameLocks noGrp="1"/>
          </p:cNvGraphicFramePr>
          <p:nvPr>
            <p:extLst>
              <p:ext uri="{D42A27DB-BD31-4B8C-83A1-F6EECF244321}">
                <p14:modId xmlns:p14="http://schemas.microsoft.com/office/powerpoint/2010/main" val="3529391490"/>
              </p:ext>
            </p:extLst>
          </p:nvPr>
        </p:nvGraphicFramePr>
        <p:xfrm>
          <a:off x="7210059" y="13256120"/>
          <a:ext cx="3384000" cy="1811760"/>
        </p:xfrm>
        <a:graphic>
          <a:graphicData uri="http://schemas.openxmlformats.org/drawingml/2006/table">
            <a:tbl>
              <a:tblPr>
                <a:tableStyleId>{5C22544A-7EE6-4342-B048-85BDC9FD1C3A}</a:tableStyleId>
              </a:tblPr>
              <a:tblGrid>
                <a:gridCol w="2071149">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880803">
                  <a:extLst>
                    <a:ext uri="{9D8B030D-6E8A-4147-A177-3AD203B41FA5}">
                      <a16:colId xmlns:a16="http://schemas.microsoft.com/office/drawing/2014/main" val="20002"/>
                    </a:ext>
                  </a:extLst>
                </a:gridCol>
              </a:tblGrid>
              <a:tr h="137772">
                <a:tc>
                  <a:txBody>
                    <a:bodyPr/>
                    <a:lstStyle/>
                    <a:p>
                      <a:pPr marL="0" marR="0" lvl="0" indent="0" algn="ctr" defTabSz="2086126" rtl="0" eaLnBrk="1" fontAlgn="auto" latinLnBrk="0" hangingPunct="1">
                        <a:lnSpc>
                          <a:spcPct val="1000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⑶需要量減少</a:t>
                      </a:r>
                    </a:p>
                  </a:txBody>
                  <a:tcPr marL="71999" marR="71999" marT="36000" marB="36000" anchor="ctr">
                    <a:lnL w="12700" cap="flat" cmpd="sng" algn="ctr">
                      <a:no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ﾁｪｯｸ</a:t>
                      </a:r>
                    </a:p>
                  </a:txBody>
                  <a:tcPr marL="0" marR="0"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できていない場合</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0"/>
                  </a:ext>
                </a:extLst>
              </a:tr>
              <a:tr h="181581">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81581">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81581">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81581">
                <a:tc>
                  <a:txBody>
                    <a:bodyPr/>
                    <a:lstStyle/>
                    <a:p>
                      <a:pPr marL="0" algn="l" defTabSz="1475128" rtl="0" eaLnBrk="1" latinLnBrk="0" hangingPunct="1"/>
                      <a:endParaRPr kumimoji="1" lang="ja-JP" altLang="en-US" sz="800" b="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0" marB="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24000">
                <a:tc>
                  <a:txBody>
                    <a:bodyPr/>
                    <a:lstStyle/>
                    <a:p>
                      <a:pPr marL="0" algn="l" defTabSz="1475128" rtl="0" eaLnBrk="1" latinLnBrk="0" hangingPunct="1"/>
                      <a:endParaRPr kumimoji="1" lang="ja-JP" altLang="en-US" sz="800" b="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0" marB="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8932100"/>
                  </a:ext>
                </a:extLst>
              </a:tr>
            </a:tbl>
          </a:graphicData>
        </a:graphic>
      </p:graphicFrame>
      <p:sp>
        <p:nvSpPr>
          <p:cNvPr id="227" name="角丸四角形 20">
            <a:extLst>
              <a:ext uri="{FF2B5EF4-FFF2-40B4-BE49-F238E27FC236}">
                <a16:creationId xmlns:a16="http://schemas.microsoft.com/office/drawing/2014/main" id="{C84B025D-261F-4BA9-AA19-8E3B2BBF4363}"/>
              </a:ext>
            </a:extLst>
          </p:cNvPr>
          <p:cNvSpPr/>
          <p:nvPr/>
        </p:nvSpPr>
        <p:spPr>
          <a:xfrm>
            <a:off x="65525" y="13030647"/>
            <a:ext cx="1944216" cy="294480"/>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８．事前準備　</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角丸四角形 12">
            <a:extLst>
              <a:ext uri="{FF2B5EF4-FFF2-40B4-BE49-F238E27FC236}">
                <a16:creationId xmlns:a16="http://schemas.microsoft.com/office/drawing/2014/main" id="{2152EEE4-E980-42F8-BAD5-90765EE050CA}"/>
              </a:ext>
            </a:extLst>
          </p:cNvPr>
          <p:cNvSpPr/>
          <p:nvPr/>
        </p:nvSpPr>
        <p:spPr>
          <a:xfrm>
            <a:off x="15816" y="3312790"/>
            <a:ext cx="2012770"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．感染拡大防止対策</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8" name="表 127">
            <a:extLst>
              <a:ext uri="{FF2B5EF4-FFF2-40B4-BE49-F238E27FC236}">
                <a16:creationId xmlns:a16="http://schemas.microsoft.com/office/drawing/2014/main" id="{E30A64B8-685A-4593-A2C3-6F9AF69A1247}"/>
              </a:ext>
            </a:extLst>
          </p:cNvPr>
          <p:cNvGraphicFramePr>
            <a:graphicFrameLocks noGrp="1"/>
          </p:cNvGraphicFramePr>
          <p:nvPr>
            <p:extLst>
              <p:ext uri="{D42A27DB-BD31-4B8C-83A1-F6EECF244321}">
                <p14:modId xmlns:p14="http://schemas.microsoft.com/office/powerpoint/2010/main" val="2890595741"/>
              </p:ext>
            </p:extLst>
          </p:nvPr>
        </p:nvGraphicFramePr>
        <p:xfrm>
          <a:off x="148237" y="3865593"/>
          <a:ext cx="3338191" cy="936000"/>
        </p:xfrm>
        <a:graphic>
          <a:graphicData uri="http://schemas.openxmlformats.org/drawingml/2006/table">
            <a:tbl>
              <a:tblPr>
                <a:tableStyleId>{5C22544A-7EE6-4342-B048-85BDC9FD1C3A}</a:tableStyleId>
              </a:tblPr>
              <a:tblGrid>
                <a:gridCol w="1105943">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tblGrid>
              <a:tr h="468000">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出勤前</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自宅待機・療養</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68000">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勤務中</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29" name="角丸四角形 25">
            <a:extLst>
              <a:ext uri="{FF2B5EF4-FFF2-40B4-BE49-F238E27FC236}">
                <a16:creationId xmlns:a16="http://schemas.microsoft.com/office/drawing/2014/main" id="{18274221-5FC3-44FF-9776-591F6DC2787B}"/>
              </a:ext>
            </a:extLst>
          </p:cNvPr>
          <p:cNvSpPr/>
          <p:nvPr/>
        </p:nvSpPr>
        <p:spPr>
          <a:xfrm>
            <a:off x="99346" y="3564926"/>
            <a:ext cx="1512168"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①従業員の健康管理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7" name="表 136">
            <a:extLst>
              <a:ext uri="{FF2B5EF4-FFF2-40B4-BE49-F238E27FC236}">
                <a16:creationId xmlns:a16="http://schemas.microsoft.com/office/drawing/2014/main" id="{9791F11A-BBCF-46A9-BCB8-C3D5BE3F1FE4}"/>
              </a:ext>
            </a:extLst>
          </p:cNvPr>
          <p:cNvGraphicFramePr>
            <a:graphicFrameLocks noGrp="1"/>
          </p:cNvGraphicFramePr>
          <p:nvPr>
            <p:extLst>
              <p:ext uri="{D42A27DB-BD31-4B8C-83A1-F6EECF244321}">
                <p14:modId xmlns:p14="http://schemas.microsoft.com/office/powerpoint/2010/main" val="2790592916"/>
              </p:ext>
            </p:extLst>
          </p:nvPr>
        </p:nvGraphicFramePr>
        <p:xfrm>
          <a:off x="148236" y="5240792"/>
          <a:ext cx="3338192" cy="1656000"/>
        </p:xfrm>
        <a:graphic>
          <a:graphicData uri="http://schemas.openxmlformats.org/drawingml/2006/table">
            <a:tbl>
              <a:tblPr>
                <a:tableStyleId>{5C22544A-7EE6-4342-B048-85BDC9FD1C3A}</a:tableStyleId>
              </a:tblPr>
              <a:tblGrid>
                <a:gridCol w="552972">
                  <a:extLst>
                    <a:ext uri="{9D8B030D-6E8A-4147-A177-3AD203B41FA5}">
                      <a16:colId xmlns:a16="http://schemas.microsoft.com/office/drawing/2014/main" val="20000"/>
                    </a:ext>
                  </a:extLst>
                </a:gridCol>
                <a:gridCol w="552972">
                  <a:extLst>
                    <a:ext uri="{9D8B030D-6E8A-4147-A177-3AD203B41FA5}">
                      <a16:colId xmlns:a16="http://schemas.microsoft.com/office/drawing/2014/main" val="3666038251"/>
                    </a:ext>
                  </a:extLst>
                </a:gridCol>
                <a:gridCol w="2232248">
                  <a:extLst>
                    <a:ext uri="{9D8B030D-6E8A-4147-A177-3AD203B41FA5}">
                      <a16:colId xmlns:a16="http://schemas.microsoft.com/office/drawing/2014/main" val="20001"/>
                    </a:ext>
                  </a:extLst>
                </a:gridCol>
              </a:tblGrid>
              <a:tr h="468000">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勤務体制</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endParaRPr kumimoji="1" lang="ja-JP" altLang="en-US"/>
                    </a:p>
                  </a:txBody>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68000">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通勤手段</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endParaRPr kumimoji="1" lang="ja-JP" altLang="en-US"/>
                    </a:p>
                  </a:txBody>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60000">
                <a:tc row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出張</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1391335"/>
                  </a:ext>
                </a:extLst>
              </a:tr>
              <a:tr h="360000">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国外</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71811525"/>
                  </a:ext>
                </a:extLst>
              </a:tr>
            </a:tbl>
          </a:graphicData>
        </a:graphic>
      </p:graphicFrame>
      <p:sp>
        <p:nvSpPr>
          <p:cNvPr id="138" name="角丸四角形 25">
            <a:extLst>
              <a:ext uri="{FF2B5EF4-FFF2-40B4-BE49-F238E27FC236}">
                <a16:creationId xmlns:a16="http://schemas.microsoft.com/office/drawing/2014/main" id="{5285068B-CB87-4C0D-84E2-91C0DB3A2EDB}"/>
              </a:ext>
            </a:extLst>
          </p:cNvPr>
          <p:cNvSpPr/>
          <p:nvPr/>
        </p:nvSpPr>
        <p:spPr>
          <a:xfrm>
            <a:off x="90116" y="4940495"/>
            <a:ext cx="1512168"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②勤務体制</a:t>
            </a:r>
          </a:p>
        </p:txBody>
      </p:sp>
      <p:sp>
        <p:nvSpPr>
          <p:cNvPr id="146" name="角丸四角形 25">
            <a:extLst>
              <a:ext uri="{FF2B5EF4-FFF2-40B4-BE49-F238E27FC236}">
                <a16:creationId xmlns:a16="http://schemas.microsoft.com/office/drawing/2014/main" id="{40840A3D-F92A-4A4A-B517-3290D6ACD22B}"/>
              </a:ext>
            </a:extLst>
          </p:cNvPr>
          <p:cNvSpPr/>
          <p:nvPr/>
        </p:nvSpPr>
        <p:spPr>
          <a:xfrm>
            <a:off x="3474492" y="3558826"/>
            <a:ext cx="1419651"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③感染防止策</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8" name="角丸四角形 12">
            <a:extLst>
              <a:ext uri="{FF2B5EF4-FFF2-40B4-BE49-F238E27FC236}">
                <a16:creationId xmlns:a16="http://schemas.microsoft.com/office/drawing/2014/main" id="{7F8D9A0E-037F-41AD-9148-E78EA7490ACB}"/>
              </a:ext>
            </a:extLst>
          </p:cNvPr>
          <p:cNvSpPr/>
          <p:nvPr/>
        </p:nvSpPr>
        <p:spPr>
          <a:xfrm>
            <a:off x="-1" y="6913190"/>
            <a:ext cx="4410596"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６．発生段階別の業務目標レベル</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9" name="角丸四角形 111">
            <a:extLst>
              <a:ext uri="{FF2B5EF4-FFF2-40B4-BE49-F238E27FC236}">
                <a16:creationId xmlns:a16="http://schemas.microsoft.com/office/drawing/2014/main" id="{732F1DE0-56C0-4BF4-88DC-33E253431198}"/>
              </a:ext>
            </a:extLst>
          </p:cNvPr>
          <p:cNvSpPr/>
          <p:nvPr/>
        </p:nvSpPr>
        <p:spPr>
          <a:xfrm>
            <a:off x="19283" y="1944638"/>
            <a:ext cx="1921864"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２．事業中断リスク</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81" name="表 380">
            <a:extLst>
              <a:ext uri="{FF2B5EF4-FFF2-40B4-BE49-F238E27FC236}">
                <a16:creationId xmlns:a16="http://schemas.microsoft.com/office/drawing/2014/main" id="{ED982014-0F4B-420A-AF59-D69E1F4BB98C}"/>
              </a:ext>
            </a:extLst>
          </p:cNvPr>
          <p:cNvGraphicFramePr>
            <a:graphicFrameLocks noGrp="1"/>
          </p:cNvGraphicFramePr>
          <p:nvPr>
            <p:extLst>
              <p:ext uri="{D42A27DB-BD31-4B8C-83A1-F6EECF244321}">
                <p14:modId xmlns:p14="http://schemas.microsoft.com/office/powerpoint/2010/main" val="3694060575"/>
              </p:ext>
            </p:extLst>
          </p:nvPr>
        </p:nvGraphicFramePr>
        <p:xfrm>
          <a:off x="99346" y="2221409"/>
          <a:ext cx="3820790" cy="978000"/>
        </p:xfrm>
        <a:graphic>
          <a:graphicData uri="http://schemas.openxmlformats.org/drawingml/2006/table">
            <a:tbl>
              <a:tblPr>
                <a:tableStyleId>{5C22544A-7EE6-4342-B048-85BDC9FD1C3A}</a:tableStyleId>
              </a:tblPr>
              <a:tblGrid>
                <a:gridCol w="926874">
                  <a:extLst>
                    <a:ext uri="{9D8B030D-6E8A-4147-A177-3AD203B41FA5}">
                      <a16:colId xmlns:a16="http://schemas.microsoft.com/office/drawing/2014/main" val="789401829"/>
                    </a:ext>
                  </a:extLst>
                </a:gridCol>
                <a:gridCol w="2893916">
                  <a:extLst>
                    <a:ext uri="{9D8B030D-6E8A-4147-A177-3AD203B41FA5}">
                      <a16:colId xmlns:a16="http://schemas.microsoft.com/office/drawing/2014/main" val="1412034905"/>
                    </a:ext>
                  </a:extLst>
                </a:gridCol>
              </a:tblGrid>
              <a:tr h="108401">
                <a:tc gridSpan="2">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新型感染症によるパンデミック（世界的な大流行）が発生。</a:t>
                      </a: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9999972"/>
                  </a:ext>
                </a:extLst>
              </a:tr>
              <a:tr h="108401">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直接的影響</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1000" dirty="0">
                        <a:solidFill>
                          <a:srgbClr val="FF0000"/>
                        </a:solidFill>
                        <a:latin typeface="Meiryo UI" panose="020B0604030504040204" pitchFamily="50" charset="-128"/>
                        <a:ea typeface="Meiryo UI" panose="020B0604030504040204" pitchFamily="50" charset="-128"/>
                      </a:endParaRPr>
                    </a:p>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78292277"/>
                  </a:ext>
                </a:extLst>
              </a:tr>
              <a:tr h="108401">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間接的影響</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80005432"/>
                  </a:ext>
                </a:extLst>
              </a:tr>
            </a:tbl>
          </a:graphicData>
        </a:graphic>
      </p:graphicFrame>
      <p:graphicFrame>
        <p:nvGraphicFramePr>
          <p:cNvPr id="5" name="表 4">
            <a:extLst>
              <a:ext uri="{FF2B5EF4-FFF2-40B4-BE49-F238E27FC236}">
                <a16:creationId xmlns:a16="http://schemas.microsoft.com/office/drawing/2014/main" id="{B93BD6C4-A4E8-4CC5-9C58-35B24FCC5C31}"/>
              </a:ext>
            </a:extLst>
          </p:cNvPr>
          <p:cNvGraphicFramePr>
            <a:graphicFrameLocks noGrp="1"/>
          </p:cNvGraphicFramePr>
          <p:nvPr>
            <p:extLst>
              <p:ext uri="{D42A27DB-BD31-4B8C-83A1-F6EECF244321}">
                <p14:modId xmlns:p14="http://schemas.microsoft.com/office/powerpoint/2010/main" val="2504489141"/>
              </p:ext>
            </p:extLst>
          </p:nvPr>
        </p:nvGraphicFramePr>
        <p:xfrm>
          <a:off x="154447" y="9819528"/>
          <a:ext cx="4969245" cy="3050325"/>
        </p:xfrm>
        <a:graphic>
          <a:graphicData uri="http://schemas.openxmlformats.org/drawingml/2006/table">
            <a:tbl>
              <a:tblPr/>
              <a:tblGrid>
                <a:gridCol w="1027455">
                  <a:extLst>
                    <a:ext uri="{9D8B030D-6E8A-4147-A177-3AD203B41FA5}">
                      <a16:colId xmlns:a16="http://schemas.microsoft.com/office/drawing/2014/main" val="2801465705"/>
                    </a:ext>
                  </a:extLst>
                </a:gridCol>
                <a:gridCol w="1970895">
                  <a:extLst>
                    <a:ext uri="{9D8B030D-6E8A-4147-A177-3AD203B41FA5}">
                      <a16:colId xmlns:a16="http://schemas.microsoft.com/office/drawing/2014/main" val="2980725265"/>
                    </a:ext>
                  </a:extLst>
                </a:gridCol>
                <a:gridCol w="1970895">
                  <a:extLst>
                    <a:ext uri="{9D8B030D-6E8A-4147-A177-3AD203B41FA5}">
                      <a16:colId xmlns:a16="http://schemas.microsoft.com/office/drawing/2014/main" val="3725106878"/>
                    </a:ext>
                  </a:extLst>
                </a:gridCol>
              </a:tblGrid>
              <a:tr h="0">
                <a:tc>
                  <a:txBody>
                    <a:bodyPr/>
                    <a:lstStyle/>
                    <a:p>
                      <a:pPr algn="ctr" fontAlgn="ctr"/>
                      <a:r>
                        <a:rPr lang="en-US" sz="1000" b="1" i="0" u="none" strike="noStrike" dirty="0">
                          <a:solidFill>
                            <a:schemeClr val="bg1"/>
                          </a:solidFill>
                          <a:effectLst/>
                          <a:latin typeface="Meiryo UI" panose="020B0604030504040204" pitchFamily="50" charset="-128"/>
                          <a:ea typeface="Meiryo UI" panose="020B0604030504040204" pitchFamily="50" charset="-128"/>
                        </a:rPr>
                        <a:t>3密となりやすい</a:t>
                      </a:r>
                    </a:p>
                    <a:p>
                      <a:pPr algn="ctr" fontAlgn="ctr"/>
                      <a:r>
                        <a:rPr lang="en-US" sz="1000" b="1" i="0" u="none" strike="noStrike" dirty="0">
                          <a:solidFill>
                            <a:schemeClr val="bg1"/>
                          </a:solidFill>
                          <a:effectLst/>
                          <a:latin typeface="Meiryo UI" panose="020B0604030504040204" pitchFamily="50" charset="-128"/>
                          <a:ea typeface="Meiryo UI" panose="020B0604030504040204" pitchFamily="50" charset="-128"/>
                        </a:rPr>
                        <a:t>作業場所</a:t>
                      </a:r>
                      <a:endParaRPr 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リスク回避戦略</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リスク低減戦略</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extLst>
                  <a:ext uri="{0D108BD9-81ED-4DB2-BD59-A6C34878D82A}">
                    <a16:rowId xmlns:a16="http://schemas.microsoft.com/office/drawing/2014/main" val="928306562"/>
                  </a:ext>
                </a:extLst>
              </a:tr>
              <a:tr h="684000">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72000" marR="36000"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alt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3565757868"/>
                  </a:ext>
                </a:extLst>
              </a:tr>
              <a:tr h="684000">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72000" marR="36000"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2208051036"/>
                  </a:ext>
                </a:extLst>
              </a:tr>
              <a:tr h="684000">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72000" marR="36000"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1600492813"/>
                  </a:ext>
                </a:extLst>
              </a:tr>
              <a:tr h="684000">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72000" marR="36000"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just"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3744960928"/>
                  </a:ext>
                </a:extLst>
              </a:tr>
            </a:tbl>
          </a:graphicData>
        </a:graphic>
      </p:graphicFrame>
      <p:sp>
        <p:nvSpPr>
          <p:cNvPr id="11" name="正方形/長方形 10">
            <a:extLst>
              <a:ext uri="{FF2B5EF4-FFF2-40B4-BE49-F238E27FC236}">
                <a16:creationId xmlns:a16="http://schemas.microsoft.com/office/drawing/2014/main" id="{6BD65403-87F3-4A08-9EE2-E5FF9ECF342F}"/>
              </a:ext>
            </a:extLst>
          </p:cNvPr>
          <p:cNvSpPr/>
          <p:nvPr/>
        </p:nvSpPr>
        <p:spPr>
          <a:xfrm>
            <a:off x="156354" y="9542546"/>
            <a:ext cx="5054496" cy="246221"/>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⑴作業空間の３密を避けるための戦略</a:t>
            </a:r>
          </a:p>
        </p:txBody>
      </p:sp>
      <p:graphicFrame>
        <p:nvGraphicFramePr>
          <p:cNvPr id="13" name="表 12">
            <a:extLst>
              <a:ext uri="{FF2B5EF4-FFF2-40B4-BE49-F238E27FC236}">
                <a16:creationId xmlns:a16="http://schemas.microsoft.com/office/drawing/2014/main" id="{423A0EF5-E08D-48B4-964A-D6510D3CAA72}"/>
              </a:ext>
            </a:extLst>
          </p:cNvPr>
          <p:cNvGraphicFramePr>
            <a:graphicFrameLocks noGrp="1"/>
          </p:cNvGraphicFramePr>
          <p:nvPr>
            <p:extLst>
              <p:ext uri="{D42A27DB-BD31-4B8C-83A1-F6EECF244321}">
                <p14:modId xmlns:p14="http://schemas.microsoft.com/office/powerpoint/2010/main" val="3081777619"/>
              </p:ext>
            </p:extLst>
          </p:nvPr>
        </p:nvGraphicFramePr>
        <p:xfrm>
          <a:off x="5355969" y="11845988"/>
          <a:ext cx="5169791" cy="1034325"/>
        </p:xfrm>
        <a:graphic>
          <a:graphicData uri="http://schemas.openxmlformats.org/drawingml/2006/table">
            <a:tbl>
              <a:tblPr/>
              <a:tblGrid>
                <a:gridCol w="1340013">
                  <a:extLst>
                    <a:ext uri="{9D8B030D-6E8A-4147-A177-3AD203B41FA5}">
                      <a16:colId xmlns:a16="http://schemas.microsoft.com/office/drawing/2014/main" val="1767693498"/>
                    </a:ext>
                  </a:extLst>
                </a:gridCol>
                <a:gridCol w="1914889">
                  <a:extLst>
                    <a:ext uri="{9D8B030D-6E8A-4147-A177-3AD203B41FA5}">
                      <a16:colId xmlns:a16="http://schemas.microsoft.com/office/drawing/2014/main" val="2911971490"/>
                    </a:ext>
                  </a:extLst>
                </a:gridCol>
                <a:gridCol w="1914889">
                  <a:extLst>
                    <a:ext uri="{9D8B030D-6E8A-4147-A177-3AD203B41FA5}">
                      <a16:colId xmlns:a16="http://schemas.microsoft.com/office/drawing/2014/main" val="2927534351"/>
                    </a:ext>
                  </a:extLst>
                </a:gridCol>
              </a:tblGrid>
              <a:tr h="56921">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需要量減少の</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可能性のある</a:t>
                      </a:r>
                      <a:r>
                        <a:rPr lang="ja-JP" altLang="en-US" sz="1000" b="1" i="0" u="none" strike="noStrike" dirty="0">
                          <a:solidFill>
                            <a:schemeClr val="bg1"/>
                          </a:solidFill>
                          <a:effectLst/>
                          <a:latin typeface="Meiryo UI" panose="020B0604030504040204" pitchFamily="50" charset="-128"/>
                          <a:ea typeface="Meiryo UI" panose="020B0604030504040204" pitchFamily="50" charset="-128"/>
                        </a:rPr>
                        <a:t>製品</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tc>
                  <a:txBody>
                    <a:bodyPr/>
                    <a:lstStyle/>
                    <a:p>
                      <a:pPr marL="0" marR="0" lvl="0" indent="0" algn="ctr" defTabSz="2086126" rtl="0" eaLnBrk="1" fontAlgn="ctr" latinLnBrk="0" hangingPunct="1">
                        <a:lnSpc>
                          <a:spcPct val="100000"/>
                        </a:lnSpc>
                        <a:spcBef>
                          <a:spcPts val="0"/>
                        </a:spcBef>
                        <a:spcAft>
                          <a:spcPts val="0"/>
                        </a:spcAft>
                        <a:buClrTx/>
                        <a:buSzTx/>
                        <a:buFontTx/>
                        <a:buNone/>
                        <a:tabLst/>
                        <a:defRPr/>
                      </a:pPr>
                      <a:r>
                        <a:rPr lang="ja-JP" sz="1000" b="1" i="0" u="none" strike="noStrike" dirty="0">
                          <a:solidFill>
                            <a:schemeClr val="bg1"/>
                          </a:solidFill>
                          <a:effectLst/>
                          <a:latin typeface="Meiryo UI" panose="020B0604030504040204" pitchFamily="50" charset="-128"/>
                          <a:ea typeface="Meiryo UI" panose="020B0604030504040204" pitchFamily="50" charset="-128"/>
                        </a:rPr>
                        <a:t>余剰となる生産設備を</a:t>
                      </a:r>
                      <a:r>
                        <a:rPr lang="ja-JP" altLang="ja-JP" sz="1000" b="1" i="0" u="none" strike="noStrike" dirty="0">
                          <a:solidFill>
                            <a:schemeClr val="bg1"/>
                          </a:solidFill>
                          <a:effectLst/>
                          <a:latin typeface="Meiryo UI" panose="020B0604030504040204" pitchFamily="50" charset="-128"/>
                          <a:ea typeface="Meiryo UI" panose="020B0604030504040204" pitchFamily="50" charset="-128"/>
                        </a:rPr>
                        <a:t>活かした</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marL="0" marR="0" lvl="0" indent="0" algn="ctr" defTabSz="2086126" rtl="0" eaLnBrk="1" fontAlgn="ctr" latinLnBrk="0" hangingPunct="1">
                        <a:lnSpc>
                          <a:spcPct val="100000"/>
                        </a:lnSpc>
                        <a:spcBef>
                          <a:spcPts val="0"/>
                        </a:spcBef>
                        <a:spcAft>
                          <a:spcPts val="0"/>
                        </a:spcAft>
                        <a:buClrTx/>
                        <a:buSzTx/>
                        <a:buFontTx/>
                        <a:buNone/>
                        <a:tabLst/>
                        <a:defRPr/>
                      </a:pPr>
                      <a:r>
                        <a:rPr lang="ja-JP" altLang="ja-JP" sz="1000" b="1" i="0" u="none" strike="noStrike" dirty="0">
                          <a:solidFill>
                            <a:schemeClr val="bg1"/>
                          </a:solidFill>
                          <a:effectLst/>
                          <a:latin typeface="Meiryo UI" panose="020B0604030504040204" pitchFamily="50" charset="-128"/>
                          <a:ea typeface="Meiryo UI" panose="020B0604030504040204" pitchFamily="50" charset="-128"/>
                        </a:rPr>
                        <a:t>新しい製品の製造</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tc>
                  <a:txBody>
                    <a:bodyPr/>
                    <a:lstStyle/>
                    <a:p>
                      <a:pPr marL="0" marR="0" lvl="0" indent="0" algn="ctr" defTabSz="2086126" rtl="0" eaLnBrk="1" fontAlgn="ctr" latinLnBrk="0" hangingPunct="1">
                        <a:lnSpc>
                          <a:spcPct val="100000"/>
                        </a:lnSpc>
                        <a:spcBef>
                          <a:spcPts val="0"/>
                        </a:spcBef>
                        <a:spcAft>
                          <a:spcPts val="0"/>
                        </a:spcAft>
                        <a:buClrTx/>
                        <a:buSzTx/>
                        <a:buFontTx/>
                        <a:buNone/>
                        <a:tabLst/>
                        <a:defRPr/>
                      </a:pPr>
                      <a:r>
                        <a:rPr lang="ja-JP" sz="1000" b="1" i="0" u="none" strike="noStrike" dirty="0">
                          <a:solidFill>
                            <a:schemeClr val="bg1"/>
                          </a:solidFill>
                          <a:effectLst/>
                          <a:latin typeface="Meiryo UI" panose="020B0604030504040204" pitchFamily="50" charset="-128"/>
                          <a:ea typeface="Meiryo UI" panose="020B0604030504040204" pitchFamily="50" charset="-128"/>
                        </a:rPr>
                        <a:t>余剰となる人員でできる</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marL="0" marR="0" lvl="0" indent="0" algn="ctr" defTabSz="2086126" rtl="0" eaLnBrk="1" fontAlgn="ctr" latinLnBrk="0" hangingPunct="1">
                        <a:lnSpc>
                          <a:spcPct val="100000"/>
                        </a:lnSpc>
                        <a:spcBef>
                          <a:spcPts val="0"/>
                        </a:spcBef>
                        <a:spcAft>
                          <a:spcPts val="0"/>
                        </a:spcAft>
                        <a:buClrTx/>
                        <a:buSzTx/>
                        <a:buFontTx/>
                        <a:buNone/>
                        <a:tabLst/>
                        <a:defRPr/>
                      </a:pPr>
                      <a:r>
                        <a:rPr lang="ja-JP" altLang="ja-JP" sz="1000" b="1" i="0" u="none" strike="noStrike" dirty="0">
                          <a:solidFill>
                            <a:schemeClr val="bg1"/>
                          </a:solidFill>
                          <a:effectLst/>
                          <a:latin typeface="Meiryo UI" panose="020B0604030504040204" pitchFamily="50" charset="-128"/>
                          <a:ea typeface="Meiryo UI" panose="020B0604030504040204" pitchFamily="50" charset="-128"/>
                        </a:rPr>
                        <a:t>製品・サービスの供給</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extLst>
                  <a:ext uri="{0D108BD9-81ED-4DB2-BD59-A6C34878D82A}">
                    <a16:rowId xmlns:a16="http://schemas.microsoft.com/office/drawing/2014/main" val="1054713708"/>
                  </a:ext>
                </a:extLst>
              </a:tr>
              <a:tr h="360000">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3495596771"/>
                  </a:ext>
                </a:extLst>
              </a:tr>
              <a:tr h="360000">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2443042383"/>
                  </a:ext>
                </a:extLst>
              </a:tr>
            </a:tbl>
          </a:graphicData>
        </a:graphic>
      </p:graphicFrame>
      <p:graphicFrame>
        <p:nvGraphicFramePr>
          <p:cNvPr id="15" name="表 14">
            <a:extLst>
              <a:ext uri="{FF2B5EF4-FFF2-40B4-BE49-F238E27FC236}">
                <a16:creationId xmlns:a16="http://schemas.microsoft.com/office/drawing/2014/main" id="{9B42183E-768A-4194-B221-3C0AE39D184F}"/>
              </a:ext>
            </a:extLst>
          </p:cNvPr>
          <p:cNvGraphicFramePr>
            <a:graphicFrameLocks noGrp="1"/>
          </p:cNvGraphicFramePr>
          <p:nvPr>
            <p:extLst>
              <p:ext uri="{D42A27DB-BD31-4B8C-83A1-F6EECF244321}">
                <p14:modId xmlns:p14="http://schemas.microsoft.com/office/powerpoint/2010/main" val="3176441598"/>
              </p:ext>
            </p:extLst>
          </p:nvPr>
        </p:nvGraphicFramePr>
        <p:xfrm>
          <a:off x="5361484" y="9819528"/>
          <a:ext cx="5169793" cy="1714500"/>
        </p:xfrm>
        <a:graphic>
          <a:graphicData uri="http://schemas.openxmlformats.org/drawingml/2006/table">
            <a:tbl>
              <a:tblPr/>
              <a:tblGrid>
                <a:gridCol w="1392001">
                  <a:extLst>
                    <a:ext uri="{9D8B030D-6E8A-4147-A177-3AD203B41FA5}">
                      <a16:colId xmlns:a16="http://schemas.microsoft.com/office/drawing/2014/main" val="2449809325"/>
                    </a:ext>
                  </a:extLst>
                </a:gridCol>
                <a:gridCol w="1888896">
                  <a:extLst>
                    <a:ext uri="{9D8B030D-6E8A-4147-A177-3AD203B41FA5}">
                      <a16:colId xmlns:a16="http://schemas.microsoft.com/office/drawing/2014/main" val="3609674493"/>
                    </a:ext>
                  </a:extLst>
                </a:gridCol>
                <a:gridCol w="1888896">
                  <a:extLst>
                    <a:ext uri="{9D8B030D-6E8A-4147-A177-3AD203B41FA5}">
                      <a16:colId xmlns:a16="http://schemas.microsoft.com/office/drawing/2014/main" val="1996706440"/>
                    </a:ext>
                  </a:extLst>
                </a:gridCol>
              </a:tblGrid>
              <a:tr h="183688">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供給停止の</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可能性のある部品</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保有在庫での対応</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代替調達先の確保による対応</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918113476"/>
                  </a:ext>
                </a:extLst>
              </a:tr>
              <a:tr h="466725">
                <a:tc>
                  <a:txBody>
                    <a:bodyPr/>
                    <a:lstStyle/>
                    <a:p>
                      <a:pPr marL="0" marR="0" lvl="0" indent="0" algn="l" defTabSz="2086126" rtl="0" eaLnBrk="1" fontAlgn="ctr" latinLnBrk="0" hangingPunct="1">
                        <a:lnSpc>
                          <a:spcPct val="100000"/>
                        </a:lnSpc>
                        <a:spcBef>
                          <a:spcPts val="0"/>
                        </a:spcBef>
                        <a:spcAft>
                          <a:spcPts val="0"/>
                        </a:spcAft>
                        <a:buClrTx/>
                        <a:buSzTx/>
                        <a:buFontTx/>
                        <a:buNone/>
                        <a:tabLst/>
                        <a:defRPr/>
                      </a:pPr>
                      <a:endParaRPr lang="ja-JP" alt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7683248"/>
                  </a:ext>
                </a:extLst>
              </a:tr>
              <a:tr h="466725">
                <a:tc>
                  <a:txBody>
                    <a:bodyPr/>
                    <a:lstStyle/>
                    <a:p>
                      <a:pPr marL="0" marR="0" lvl="0" indent="0" algn="l" defTabSz="2086126" rtl="0" eaLnBrk="1" fontAlgn="ctr" latinLnBrk="0" hangingPunct="1">
                        <a:lnSpc>
                          <a:spcPct val="100000"/>
                        </a:lnSpc>
                        <a:spcBef>
                          <a:spcPts val="0"/>
                        </a:spcBef>
                        <a:spcAft>
                          <a:spcPts val="0"/>
                        </a:spcAft>
                        <a:buClrTx/>
                        <a:buSzTx/>
                        <a:buFontTx/>
                        <a:buNone/>
                        <a:tabLst/>
                        <a:defRPr/>
                      </a:pPr>
                      <a:endParaRPr lang="ja-JP" alt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2086126" rtl="0" eaLnBrk="1" fontAlgn="ctr" latinLnBrk="0" hangingPunct="1">
                        <a:lnSpc>
                          <a:spcPct val="100000"/>
                        </a:lnSpc>
                        <a:spcBef>
                          <a:spcPts val="0"/>
                        </a:spcBef>
                        <a:spcAft>
                          <a:spcPts val="0"/>
                        </a:spcAft>
                        <a:buClrTx/>
                        <a:buSzTx/>
                        <a:buFontTx/>
                        <a:buNone/>
                        <a:tabLst/>
                        <a:defRPr/>
                      </a:pPr>
                      <a:endParaRPr lang="ja-JP" alt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90011167"/>
                  </a:ext>
                </a:extLst>
              </a:tr>
              <a:tr h="466725">
                <a:tc>
                  <a:txBody>
                    <a:bodyPr/>
                    <a:lstStyle/>
                    <a:p>
                      <a:pPr marL="0" marR="0" lvl="0" indent="0" algn="l" defTabSz="2086126" rtl="0" eaLnBrk="1" fontAlgn="ctr" latinLnBrk="0" hangingPunct="1">
                        <a:lnSpc>
                          <a:spcPct val="100000"/>
                        </a:lnSpc>
                        <a:spcBef>
                          <a:spcPts val="0"/>
                        </a:spcBef>
                        <a:spcAft>
                          <a:spcPts val="0"/>
                        </a:spcAft>
                        <a:buClrTx/>
                        <a:buSzTx/>
                        <a:buFontTx/>
                        <a:buNone/>
                        <a:tabLst/>
                        <a:defRPr/>
                      </a:pPr>
                      <a:endParaRPr lang="ja-JP" alt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79358823"/>
                  </a:ext>
                </a:extLst>
              </a:tr>
            </a:tbl>
          </a:graphicData>
        </a:graphic>
      </p:graphicFrame>
      <p:sp>
        <p:nvSpPr>
          <p:cNvPr id="85" name="正方形/長方形 84">
            <a:extLst>
              <a:ext uri="{FF2B5EF4-FFF2-40B4-BE49-F238E27FC236}">
                <a16:creationId xmlns:a16="http://schemas.microsoft.com/office/drawing/2014/main" id="{3E391AA9-2ED0-4016-83B6-D320EFDE78D4}"/>
              </a:ext>
            </a:extLst>
          </p:cNvPr>
          <p:cNvSpPr/>
          <p:nvPr/>
        </p:nvSpPr>
        <p:spPr>
          <a:xfrm>
            <a:off x="5278402" y="9542545"/>
            <a:ext cx="5054496" cy="246221"/>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⑵サプライチェーン問題（既定の調達先からの供給停止）への対応戦略</a:t>
            </a:r>
          </a:p>
        </p:txBody>
      </p:sp>
      <p:sp>
        <p:nvSpPr>
          <p:cNvPr id="87" name="正方形/長方形 86">
            <a:extLst>
              <a:ext uri="{FF2B5EF4-FFF2-40B4-BE49-F238E27FC236}">
                <a16:creationId xmlns:a16="http://schemas.microsoft.com/office/drawing/2014/main" id="{72F19DB5-AC99-4E6D-ACBD-5796063DA767}"/>
              </a:ext>
            </a:extLst>
          </p:cNvPr>
          <p:cNvSpPr/>
          <p:nvPr/>
        </p:nvSpPr>
        <p:spPr>
          <a:xfrm>
            <a:off x="5276616" y="11599768"/>
            <a:ext cx="5054496" cy="246221"/>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⑶需要量減少への対応戦略</a:t>
            </a:r>
          </a:p>
        </p:txBody>
      </p:sp>
      <p:graphicFrame>
        <p:nvGraphicFramePr>
          <p:cNvPr id="88" name="表 87">
            <a:extLst>
              <a:ext uri="{FF2B5EF4-FFF2-40B4-BE49-F238E27FC236}">
                <a16:creationId xmlns:a16="http://schemas.microsoft.com/office/drawing/2014/main" id="{74A59BD9-7986-45DA-A984-76A18332CE4E}"/>
              </a:ext>
            </a:extLst>
          </p:cNvPr>
          <p:cNvGraphicFramePr>
            <a:graphicFrameLocks noGrp="1"/>
          </p:cNvGraphicFramePr>
          <p:nvPr>
            <p:extLst>
              <p:ext uri="{D42A27DB-BD31-4B8C-83A1-F6EECF244321}">
                <p14:modId xmlns:p14="http://schemas.microsoft.com/office/powerpoint/2010/main" val="2423522440"/>
              </p:ext>
            </p:extLst>
          </p:nvPr>
        </p:nvGraphicFramePr>
        <p:xfrm>
          <a:off x="8031101" y="1075044"/>
          <a:ext cx="2500175" cy="2084958"/>
        </p:xfrm>
        <a:graphic>
          <a:graphicData uri="http://schemas.openxmlformats.org/drawingml/2006/table">
            <a:tbl>
              <a:tblPr>
                <a:tableStyleId>{5C22544A-7EE6-4342-B048-85BDC9FD1C3A}</a:tableStyleId>
              </a:tblPr>
              <a:tblGrid>
                <a:gridCol w="1185400">
                  <a:extLst>
                    <a:ext uri="{9D8B030D-6E8A-4147-A177-3AD203B41FA5}">
                      <a16:colId xmlns:a16="http://schemas.microsoft.com/office/drawing/2014/main" val="789401829"/>
                    </a:ext>
                  </a:extLst>
                </a:gridCol>
                <a:gridCol w="1314775">
                  <a:extLst>
                    <a:ext uri="{9D8B030D-6E8A-4147-A177-3AD203B41FA5}">
                      <a16:colId xmlns:a16="http://schemas.microsoft.com/office/drawing/2014/main" val="1412034905"/>
                    </a:ext>
                  </a:extLst>
                </a:gridCol>
              </a:tblGrid>
              <a:tr h="69498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社会機能維持事業</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78292277"/>
                  </a:ext>
                </a:extLst>
              </a:tr>
              <a:tr h="694986">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経営インパクトの</a:t>
                      </a:r>
                    </a:p>
                    <a:p>
                      <a:pPr marL="0" marR="0" indent="0" algn="ctr" defTabSz="147512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大きい事業</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80005432"/>
                  </a:ext>
                </a:extLst>
              </a:tr>
              <a:tr h="694986">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経営（業務環境）を支える間接部門の業務</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07732540"/>
                  </a:ext>
                </a:extLst>
              </a:tr>
            </a:tbl>
          </a:graphicData>
        </a:graphic>
      </p:graphicFrame>
      <p:sp>
        <p:nvSpPr>
          <p:cNvPr id="89" name="角丸四角形 111">
            <a:extLst>
              <a:ext uri="{FF2B5EF4-FFF2-40B4-BE49-F238E27FC236}">
                <a16:creationId xmlns:a16="http://schemas.microsoft.com/office/drawing/2014/main" id="{EC9A9873-2708-4614-8E7A-4647290A23EC}"/>
              </a:ext>
            </a:extLst>
          </p:cNvPr>
          <p:cNvSpPr/>
          <p:nvPr/>
        </p:nvSpPr>
        <p:spPr>
          <a:xfrm>
            <a:off x="7918925" y="751118"/>
            <a:ext cx="2774476"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４．優先事業（目標レベルは６章）</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12">
            <a:extLst>
              <a:ext uri="{FF2B5EF4-FFF2-40B4-BE49-F238E27FC236}">
                <a16:creationId xmlns:a16="http://schemas.microsoft.com/office/drawing/2014/main" id="{1C68B828-B1A9-44D4-9AAF-44BCDE7972E7}"/>
              </a:ext>
            </a:extLst>
          </p:cNvPr>
          <p:cNvSpPr/>
          <p:nvPr/>
        </p:nvSpPr>
        <p:spPr>
          <a:xfrm>
            <a:off x="23605" y="9289454"/>
            <a:ext cx="4394780"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７．事業継続戦略（リスクへの対応）</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a:extLst>
              <a:ext uri="{FF2B5EF4-FFF2-40B4-BE49-F238E27FC236}">
                <a16:creationId xmlns:a16="http://schemas.microsoft.com/office/drawing/2014/main" id="{9624855F-9134-4F0F-94E7-6875F1AC3021}"/>
              </a:ext>
            </a:extLst>
          </p:cNvPr>
          <p:cNvGraphicFramePr>
            <a:graphicFrameLocks noGrp="1"/>
          </p:cNvGraphicFramePr>
          <p:nvPr>
            <p:extLst>
              <p:ext uri="{D42A27DB-BD31-4B8C-83A1-F6EECF244321}">
                <p14:modId xmlns:p14="http://schemas.microsoft.com/office/powerpoint/2010/main" val="4206905956"/>
              </p:ext>
            </p:extLst>
          </p:nvPr>
        </p:nvGraphicFramePr>
        <p:xfrm>
          <a:off x="148236" y="7211043"/>
          <a:ext cx="10383040" cy="2088000"/>
        </p:xfrm>
        <a:graphic>
          <a:graphicData uri="http://schemas.openxmlformats.org/drawingml/2006/table">
            <a:tbl>
              <a:tblPr/>
              <a:tblGrid>
                <a:gridCol w="2076608">
                  <a:extLst>
                    <a:ext uri="{9D8B030D-6E8A-4147-A177-3AD203B41FA5}">
                      <a16:colId xmlns:a16="http://schemas.microsoft.com/office/drawing/2014/main" val="2895619339"/>
                    </a:ext>
                  </a:extLst>
                </a:gridCol>
                <a:gridCol w="2076608">
                  <a:extLst>
                    <a:ext uri="{9D8B030D-6E8A-4147-A177-3AD203B41FA5}">
                      <a16:colId xmlns:a16="http://schemas.microsoft.com/office/drawing/2014/main" val="3128533880"/>
                    </a:ext>
                  </a:extLst>
                </a:gridCol>
                <a:gridCol w="2076608">
                  <a:extLst>
                    <a:ext uri="{9D8B030D-6E8A-4147-A177-3AD203B41FA5}">
                      <a16:colId xmlns:a16="http://schemas.microsoft.com/office/drawing/2014/main" val="581576824"/>
                    </a:ext>
                  </a:extLst>
                </a:gridCol>
                <a:gridCol w="2076608">
                  <a:extLst>
                    <a:ext uri="{9D8B030D-6E8A-4147-A177-3AD203B41FA5}">
                      <a16:colId xmlns:a16="http://schemas.microsoft.com/office/drawing/2014/main" val="1008626211"/>
                    </a:ext>
                  </a:extLst>
                </a:gridCol>
                <a:gridCol w="2076608">
                  <a:extLst>
                    <a:ext uri="{9D8B030D-6E8A-4147-A177-3AD203B41FA5}">
                      <a16:colId xmlns:a16="http://schemas.microsoft.com/office/drawing/2014/main" val="1411208221"/>
                    </a:ext>
                  </a:extLst>
                </a:gridCol>
              </a:tblGrid>
              <a:tr h="360000">
                <a:tc>
                  <a:txBody>
                    <a:bodyPr/>
                    <a:lstStyle/>
                    <a:p>
                      <a:pPr marL="0" algn="ctr" defTabSz="2086126" rtl="0" eaLnBrk="1" fontAlgn="ctr" latinLnBrk="0" hangingPunct="1">
                        <a:spcAft>
                          <a:spcPts val="0"/>
                        </a:spcAft>
                      </a:pPr>
                      <a:r>
                        <a:rPr kumimoji="1" lang="ja-JP" altLang="en-US" sz="1000" b="1" i="0" u="none" strike="noStrike" kern="1200" dirty="0">
                          <a:solidFill>
                            <a:schemeClr val="bg1"/>
                          </a:solidFill>
                          <a:effectLst/>
                          <a:latin typeface="Meiryo UI" panose="020B0604030504040204" pitchFamily="50" charset="-128"/>
                          <a:ea typeface="Meiryo UI" panose="020B0604030504040204" pitchFamily="50" charset="-128"/>
                          <a:cs typeface="+mn-cs"/>
                        </a:rPr>
                        <a:t>発生段階</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ctr" defTabSz="2086126" rtl="0" eaLnBrk="1" fontAlgn="ctr" latinLnBrk="0" hangingPunct="1">
                        <a:spcAft>
                          <a:spcPts val="0"/>
                        </a:spcAft>
                      </a:pPr>
                      <a:r>
                        <a:rPr kumimoji="1" lang="ja-JP" altLang="en-US" sz="900" b="1" i="0" u="none" strike="noStrike" kern="1200" dirty="0">
                          <a:solidFill>
                            <a:schemeClr val="bg1"/>
                          </a:solidFill>
                          <a:effectLst/>
                          <a:latin typeface="Meiryo UI" panose="020B0604030504040204" pitchFamily="50" charset="-128"/>
                          <a:ea typeface="Meiryo UI" panose="020B0604030504040204" pitchFamily="50" charset="-128"/>
                          <a:cs typeface="+mn-cs"/>
                        </a:rPr>
                        <a:t>海外発生期</a:t>
                      </a:r>
                    </a:p>
                  </a:txBody>
                  <a:tcPr marL="36000" marR="0" marT="0" marB="0"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ctr" defTabSz="2086126" rtl="0" eaLnBrk="1" fontAlgn="ctr" latinLnBrk="0" hangingPunct="1">
                        <a:spcAft>
                          <a:spcPts val="0"/>
                        </a:spcAft>
                      </a:pPr>
                      <a:r>
                        <a:rPr kumimoji="1" lang="ja-JP" altLang="en-US" sz="900" b="1" i="0" u="none" strike="noStrike" kern="1200" dirty="0">
                          <a:solidFill>
                            <a:schemeClr val="bg1"/>
                          </a:solidFill>
                          <a:effectLst/>
                          <a:latin typeface="Meiryo UI" panose="020B0604030504040204" pitchFamily="50" charset="-128"/>
                          <a:ea typeface="Meiryo UI" panose="020B0604030504040204" pitchFamily="50" charset="-128"/>
                          <a:cs typeface="+mn-cs"/>
                        </a:rPr>
                        <a:t>国内発生早期</a:t>
                      </a:r>
                    </a:p>
                  </a:txBody>
                  <a:tcPr marL="36000" marR="0" marT="0" marB="0" anchor="ctr" anchorCtr="1">
                    <a:lnL w="12700" cap="flat" cmpd="sng" algn="ctr">
                      <a:solidFill>
                        <a:schemeClr val="bg1"/>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ctr" defTabSz="2086126" rtl="0" eaLnBrk="1" fontAlgn="ctr" latinLnBrk="0" hangingPunct="1">
                        <a:spcAft>
                          <a:spcPts val="0"/>
                        </a:spcAft>
                      </a:pPr>
                      <a:r>
                        <a:rPr kumimoji="1" lang="ja-JP" altLang="en-US" sz="900" b="1" i="0" u="none" strike="noStrike" kern="1200" dirty="0">
                          <a:solidFill>
                            <a:schemeClr val="bg1"/>
                          </a:solidFill>
                          <a:effectLst/>
                          <a:latin typeface="Meiryo UI" panose="020B0604030504040204" pitchFamily="50" charset="-128"/>
                          <a:ea typeface="Meiryo UI" panose="020B0604030504040204" pitchFamily="50" charset="-128"/>
                          <a:cs typeface="+mn-cs"/>
                        </a:rPr>
                        <a:t>国内感染期</a:t>
                      </a: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9050" cap="flat" cmpd="sng" algn="ctr">
                      <a:solidFill>
                        <a:schemeClr val="tx2"/>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ctr" defTabSz="2086126" rtl="0" eaLnBrk="1" fontAlgn="ctr" latinLnBrk="0" hangingPunct="1">
                        <a:spcAft>
                          <a:spcPts val="0"/>
                        </a:spcAft>
                      </a:pPr>
                      <a:r>
                        <a:rPr kumimoji="1" lang="ja-JP" altLang="en-US" sz="900" b="1" i="0" u="none" strike="noStrike" kern="1200" dirty="0">
                          <a:solidFill>
                            <a:schemeClr val="bg1"/>
                          </a:solidFill>
                          <a:effectLst/>
                          <a:latin typeface="Meiryo UI" panose="020B0604030504040204" pitchFamily="50" charset="-128"/>
                          <a:ea typeface="Meiryo UI" panose="020B0604030504040204" pitchFamily="50" charset="-128"/>
                          <a:cs typeface="+mn-cs"/>
                        </a:rPr>
                        <a:t>小康期</a:t>
                      </a: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4105244110"/>
                  </a:ext>
                </a:extLst>
              </a:tr>
              <a:tr h="432000">
                <a:tc>
                  <a:txBody>
                    <a:bodyPr/>
                    <a:lstStyle/>
                    <a:p>
                      <a:pPr marL="0" indent="-13335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①社会機能維持事業</a:t>
                      </a:r>
                    </a:p>
                    <a:p>
                      <a:pPr marL="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（常に継続が求められる）</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37525113"/>
                  </a:ext>
                </a:extLst>
              </a:tr>
              <a:tr h="432000">
                <a:tc>
                  <a:txBody>
                    <a:bodyPr/>
                    <a:lstStyle/>
                    <a:p>
                      <a:pPr marL="0" indent="-13335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②経営インパクトの大きい事業（短期間であれば縮小・休止もやむをえない）</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33396100"/>
                  </a:ext>
                </a:extLst>
              </a:tr>
              <a:tr h="432000">
                <a:tc>
                  <a:txBody>
                    <a:bodyPr/>
                    <a:lstStyle/>
                    <a:p>
                      <a:pPr marL="0" indent="-13335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③経営（業務環境）を支える間接部門の業務（必要な範囲で継続）</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20991071"/>
                  </a:ext>
                </a:extLst>
              </a:tr>
              <a:tr h="432000">
                <a:tc>
                  <a:txBody>
                    <a:bodyPr/>
                    <a:lstStyle/>
                    <a:p>
                      <a:pPr marL="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④その他の事業</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90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82173281"/>
                  </a:ext>
                </a:extLst>
              </a:tr>
            </a:tbl>
          </a:graphicData>
        </a:graphic>
      </p:graphicFrame>
      <p:sp>
        <p:nvSpPr>
          <p:cNvPr id="6" name="正方形/長方形 5">
            <a:extLst>
              <a:ext uri="{FF2B5EF4-FFF2-40B4-BE49-F238E27FC236}">
                <a16:creationId xmlns:a16="http://schemas.microsoft.com/office/drawing/2014/main" id="{2DD23C40-25EE-43E9-B37D-2775F65CA090}"/>
              </a:ext>
            </a:extLst>
          </p:cNvPr>
          <p:cNvSpPr/>
          <p:nvPr/>
        </p:nvSpPr>
        <p:spPr>
          <a:xfrm>
            <a:off x="1530276" y="3354601"/>
            <a:ext cx="9217024" cy="246221"/>
          </a:xfrm>
          <a:prstGeom prst="rect">
            <a:avLst/>
          </a:prstGeom>
        </p:spPr>
        <p:txBody>
          <a:bodyPr wrap="square">
            <a:spAutoFit/>
          </a:bodyPr>
          <a:lstStyle/>
          <a:p>
            <a:pPr marL="446087" lvl="1"/>
            <a:r>
              <a:rPr lang="en-US" altLang="ja-JP" sz="1000" dirty="0">
                <a:latin typeface="ＭＳ Ｐゴシック" panose="020B0600070205080204" pitchFamily="50" charset="-128"/>
              </a:rPr>
              <a:t>※</a:t>
            </a:r>
            <a:r>
              <a:rPr lang="ja-JP" altLang="en-US" sz="1000" dirty="0">
                <a:latin typeface="ＭＳ Ｐゴシック" panose="020B0600070205080204" pitchFamily="50" charset="-128"/>
              </a:rPr>
              <a:t>（経団連）「</a:t>
            </a:r>
            <a:r>
              <a:rPr lang="ja-JP" altLang="en-US" sz="1000" dirty="0"/>
              <a:t>製造事業場における新型コロナウイルス感染予防対策ガイドライン」「オフィスにおける新型コロナウイルス感染予防対策ガイドライン」に基づく対策</a:t>
            </a:r>
          </a:p>
        </p:txBody>
      </p:sp>
      <p:sp>
        <p:nvSpPr>
          <p:cNvPr id="37" name="角丸四角形 6">
            <a:extLst>
              <a:ext uri="{FF2B5EF4-FFF2-40B4-BE49-F238E27FC236}">
                <a16:creationId xmlns:a16="http://schemas.microsoft.com/office/drawing/2014/main" id="{CA2134A9-208E-4D6A-AB10-2454055C162C}"/>
              </a:ext>
            </a:extLst>
          </p:cNvPr>
          <p:cNvSpPr/>
          <p:nvPr/>
        </p:nvSpPr>
        <p:spPr>
          <a:xfrm>
            <a:off x="0" y="-6283"/>
            <a:ext cx="10693400" cy="54000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製造業用</a:t>
            </a: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感染症版</a:t>
            </a: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滋賀県版ＢＣＰ策定シート</a:t>
            </a:r>
          </a:p>
        </p:txBody>
      </p:sp>
      <p:sp>
        <p:nvSpPr>
          <p:cNvPr id="38" name="テキスト ボックス 37">
            <a:extLst>
              <a:ext uri="{FF2B5EF4-FFF2-40B4-BE49-F238E27FC236}">
                <a16:creationId xmlns:a16="http://schemas.microsoft.com/office/drawing/2014/main" id="{0F668E0D-E3BC-4B5E-9904-12E4D4F56F1C}"/>
              </a:ext>
            </a:extLst>
          </p:cNvPr>
          <p:cNvSpPr txBox="1"/>
          <p:nvPr/>
        </p:nvSpPr>
        <p:spPr>
          <a:xfrm>
            <a:off x="8120218" y="39992"/>
            <a:ext cx="2520280" cy="261610"/>
          </a:xfrm>
          <a:prstGeom prst="rect">
            <a:avLst/>
          </a:prstGeom>
          <a:solidFill>
            <a:schemeClr val="bg1"/>
          </a:solid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年　　　月　　　日　策定・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改訂</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9" name="図 38" descr="テキスト&#10;&#10;自動的に生成された説明">
            <a:extLst>
              <a:ext uri="{FF2B5EF4-FFF2-40B4-BE49-F238E27FC236}">
                <a16:creationId xmlns:a16="http://schemas.microsoft.com/office/drawing/2014/main" id="{2248FB50-7303-4392-8D9A-2E888EF0AD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081" y="38848"/>
            <a:ext cx="1065818" cy="484463"/>
          </a:xfrm>
          <a:prstGeom prst="rect">
            <a:avLst/>
          </a:prstGeom>
        </p:spPr>
      </p:pic>
      <p:sp>
        <p:nvSpPr>
          <p:cNvPr id="40" name="角丸四角形 120">
            <a:extLst>
              <a:ext uri="{FF2B5EF4-FFF2-40B4-BE49-F238E27FC236}">
                <a16:creationId xmlns:a16="http://schemas.microsoft.com/office/drawing/2014/main" id="{B43EA510-C243-4975-88CC-21E01FCAEB39}"/>
              </a:ext>
            </a:extLst>
          </p:cNvPr>
          <p:cNvSpPr/>
          <p:nvPr/>
        </p:nvSpPr>
        <p:spPr>
          <a:xfrm>
            <a:off x="1192269" y="511832"/>
            <a:ext cx="9495664" cy="252000"/>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解説</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滋賀県版ＢＣＰ策定シート</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県内の中小企業、小規模事業者の</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取組みの第一歩を後押し、分かりやすく簡単に</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を策定いただく意図で作成しました。</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3" name="表 42">
            <a:extLst>
              <a:ext uri="{FF2B5EF4-FFF2-40B4-BE49-F238E27FC236}">
                <a16:creationId xmlns:a16="http://schemas.microsoft.com/office/drawing/2014/main" id="{DCCB801E-0449-481E-A1E6-970147752792}"/>
              </a:ext>
            </a:extLst>
          </p:cNvPr>
          <p:cNvGraphicFramePr>
            <a:graphicFrameLocks noGrp="1"/>
          </p:cNvGraphicFramePr>
          <p:nvPr>
            <p:extLst>
              <p:ext uri="{D42A27DB-BD31-4B8C-83A1-F6EECF244321}">
                <p14:modId xmlns:p14="http://schemas.microsoft.com/office/powerpoint/2010/main" val="3389418934"/>
              </p:ext>
            </p:extLst>
          </p:nvPr>
        </p:nvGraphicFramePr>
        <p:xfrm>
          <a:off x="3605860" y="3825131"/>
          <a:ext cx="6925416" cy="3084701"/>
        </p:xfrm>
        <a:graphic>
          <a:graphicData uri="http://schemas.openxmlformats.org/drawingml/2006/table">
            <a:tbl>
              <a:tblPr>
                <a:tableStyleId>{5C22544A-7EE6-4342-B048-85BDC9FD1C3A}</a:tableStyleId>
              </a:tblPr>
              <a:tblGrid>
                <a:gridCol w="657819">
                  <a:extLst>
                    <a:ext uri="{9D8B030D-6E8A-4147-A177-3AD203B41FA5}">
                      <a16:colId xmlns:a16="http://schemas.microsoft.com/office/drawing/2014/main" val="20000"/>
                    </a:ext>
                  </a:extLst>
                </a:gridCol>
                <a:gridCol w="290933">
                  <a:extLst>
                    <a:ext uri="{9D8B030D-6E8A-4147-A177-3AD203B41FA5}">
                      <a16:colId xmlns:a16="http://schemas.microsoft.com/office/drawing/2014/main" val="987538606"/>
                    </a:ext>
                  </a:extLst>
                </a:gridCol>
                <a:gridCol w="864096">
                  <a:extLst>
                    <a:ext uri="{9D8B030D-6E8A-4147-A177-3AD203B41FA5}">
                      <a16:colId xmlns:a16="http://schemas.microsoft.com/office/drawing/2014/main" val="1072213977"/>
                    </a:ext>
                  </a:extLst>
                </a:gridCol>
                <a:gridCol w="2556284">
                  <a:extLst>
                    <a:ext uri="{9D8B030D-6E8A-4147-A177-3AD203B41FA5}">
                      <a16:colId xmlns:a16="http://schemas.microsoft.com/office/drawing/2014/main" val="20001"/>
                    </a:ext>
                  </a:extLst>
                </a:gridCol>
                <a:gridCol w="2556284">
                  <a:extLst>
                    <a:ext uri="{9D8B030D-6E8A-4147-A177-3AD203B41FA5}">
                      <a16:colId xmlns:a16="http://schemas.microsoft.com/office/drawing/2014/main" val="3864572907"/>
                    </a:ext>
                  </a:extLst>
                </a:gridCol>
              </a:tblGrid>
              <a:tr h="211272">
                <a:tc gridSpan="3">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ap="flat" cmpd="sng" algn="ctr">
                      <a:solidFill>
                        <a:schemeClr val="bg1"/>
                      </a:solidFill>
                      <a:prstDash val="solid"/>
                      <a:round/>
                      <a:headEnd type="none" w="med" len="med"/>
                      <a:tailEnd type="none" w="med" len="me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本社・事務所</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工場</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3232386951"/>
                  </a:ext>
                </a:extLst>
              </a:tr>
              <a:tr h="584330">
                <a:tc rowSpan="4">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飛沫感染防止</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rowSpan="3">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３密の回避</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身体距離の確保</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26059">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換気の徹底</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0563175"/>
                  </a:ext>
                </a:extLst>
              </a:tr>
              <a:tr h="455194">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施設内混雑の緩和</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9801713"/>
                  </a:ext>
                </a:extLst>
              </a:tr>
              <a:tr h="455194">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飛沫防護</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0859049"/>
                  </a:ext>
                </a:extLst>
              </a:tr>
              <a:tr h="584330">
                <a:tc row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接触感染防止</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清掃・消毒</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0964122"/>
                  </a:ext>
                </a:extLst>
              </a:tr>
              <a:tr h="455194">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接触の回避</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41" name="表 40">
            <a:extLst>
              <a:ext uri="{FF2B5EF4-FFF2-40B4-BE49-F238E27FC236}">
                <a16:creationId xmlns:a16="http://schemas.microsoft.com/office/drawing/2014/main" id="{478873E7-9C0C-49AE-9B75-2A5AE6E1AE1D}"/>
              </a:ext>
            </a:extLst>
          </p:cNvPr>
          <p:cNvGraphicFramePr>
            <a:graphicFrameLocks noGrp="1"/>
          </p:cNvGraphicFramePr>
          <p:nvPr>
            <p:extLst>
              <p:ext uri="{D42A27DB-BD31-4B8C-83A1-F6EECF244321}">
                <p14:modId xmlns:p14="http://schemas.microsoft.com/office/powerpoint/2010/main" val="340350790"/>
              </p:ext>
            </p:extLst>
          </p:nvPr>
        </p:nvGraphicFramePr>
        <p:xfrm>
          <a:off x="191081" y="13276265"/>
          <a:ext cx="3384000" cy="1804560"/>
        </p:xfrm>
        <a:graphic>
          <a:graphicData uri="http://schemas.openxmlformats.org/drawingml/2006/table">
            <a:tbl>
              <a:tblPr>
                <a:tableStyleId>{5C22544A-7EE6-4342-B048-85BDC9FD1C3A}</a:tableStyleId>
              </a:tblPr>
              <a:tblGrid>
                <a:gridCol w="2055305">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896647">
                  <a:extLst>
                    <a:ext uri="{9D8B030D-6E8A-4147-A177-3AD203B41FA5}">
                      <a16:colId xmlns:a16="http://schemas.microsoft.com/office/drawing/2014/main" val="20002"/>
                    </a:ext>
                  </a:extLst>
                </a:gridCol>
              </a:tblGrid>
              <a:tr h="101974">
                <a:tc>
                  <a:txBody>
                    <a:bodyPr/>
                    <a:lstStyle/>
                    <a:p>
                      <a:pPr algn="ctr"/>
                      <a:r>
                        <a:rPr lang="ja-JP" altLang="en-US" sz="1000" b="1" dirty="0">
                          <a:latin typeface="Meiryo UI" panose="020B0604030504040204" pitchFamily="50" charset="-128"/>
                          <a:ea typeface="Meiryo UI" panose="020B0604030504040204" pitchFamily="50" charset="-128"/>
                        </a:rPr>
                        <a:t>⑴３密回避</a:t>
                      </a:r>
                      <a:endParaRPr lang="en-US" altLang="ja-JP" sz="1000" b="1" dirty="0">
                        <a:latin typeface="Meiryo UI" panose="020B0604030504040204" pitchFamily="50" charset="-128"/>
                        <a:ea typeface="Meiryo UI" panose="020B0604030504040204" pitchFamily="50" charset="-128"/>
                      </a:endParaRPr>
                    </a:p>
                  </a:txBody>
                  <a:tcPr marL="71999" marR="71999" marT="36000" marB="36000" anchor="ctr">
                    <a:lnL w="12700" cap="flat" cmpd="sng" algn="ctr">
                      <a:no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ﾁｪｯｸ</a:t>
                      </a:r>
                    </a:p>
                  </a:txBody>
                  <a:tcPr marL="0" marR="0"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できていない場合</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0"/>
                  </a:ext>
                </a:extLst>
              </a:tr>
              <a:tr h="0">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43527">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43527">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43527">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16800">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47312652"/>
                  </a:ext>
                </a:extLst>
              </a:tr>
            </a:tbl>
          </a:graphicData>
        </a:graphic>
      </p:graphicFrame>
    </p:spTree>
    <p:extLst>
      <p:ext uri="{BB962C8B-B14F-4D97-AF65-F5344CB8AC3E}">
        <p14:creationId xmlns:p14="http://schemas.microsoft.com/office/powerpoint/2010/main" val="1430637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角丸四角形 54">
            <a:extLst>
              <a:ext uri="{FF2B5EF4-FFF2-40B4-BE49-F238E27FC236}">
                <a16:creationId xmlns:a16="http://schemas.microsoft.com/office/drawing/2014/main" id="{5ED82D27-7AFA-4D37-BA6A-81FCBB32BE6E}"/>
              </a:ext>
            </a:extLst>
          </p:cNvPr>
          <p:cNvSpPr/>
          <p:nvPr/>
        </p:nvSpPr>
        <p:spPr>
          <a:xfrm>
            <a:off x="-16372" y="792510"/>
            <a:ext cx="10709771"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I.</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年新型コロナウイルス感染症の流行</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a:extLst>
              <a:ext uri="{FF2B5EF4-FFF2-40B4-BE49-F238E27FC236}">
                <a16:creationId xmlns:a16="http://schemas.microsoft.com/office/drawing/2014/main" id="{DDB5445F-18AE-49D0-B567-38B9363792D4}"/>
              </a:ext>
            </a:extLst>
          </p:cNvPr>
          <p:cNvGraphicFramePr>
            <a:graphicFrameLocks noGrp="1"/>
          </p:cNvGraphicFramePr>
          <p:nvPr>
            <p:extLst>
              <p:ext uri="{D42A27DB-BD31-4B8C-83A1-F6EECF244321}">
                <p14:modId xmlns:p14="http://schemas.microsoft.com/office/powerpoint/2010/main" val="2202194632"/>
              </p:ext>
            </p:extLst>
          </p:nvPr>
        </p:nvGraphicFramePr>
        <p:xfrm>
          <a:off x="213460" y="6338516"/>
          <a:ext cx="5034712" cy="2278434"/>
        </p:xfrm>
        <a:graphic>
          <a:graphicData uri="http://schemas.openxmlformats.org/drawingml/2006/table">
            <a:tbl>
              <a:tblPr firstRow="1" firstCol="1" bandRow="1"/>
              <a:tblGrid>
                <a:gridCol w="1460832">
                  <a:extLst>
                    <a:ext uri="{9D8B030D-6E8A-4147-A177-3AD203B41FA5}">
                      <a16:colId xmlns:a16="http://schemas.microsoft.com/office/drawing/2014/main" val="3375938067"/>
                    </a:ext>
                  </a:extLst>
                </a:gridCol>
                <a:gridCol w="1786940">
                  <a:extLst>
                    <a:ext uri="{9D8B030D-6E8A-4147-A177-3AD203B41FA5}">
                      <a16:colId xmlns:a16="http://schemas.microsoft.com/office/drawing/2014/main" val="4194103472"/>
                    </a:ext>
                  </a:extLst>
                </a:gridCol>
                <a:gridCol w="1786940">
                  <a:extLst>
                    <a:ext uri="{9D8B030D-6E8A-4147-A177-3AD203B41FA5}">
                      <a16:colId xmlns:a16="http://schemas.microsoft.com/office/drawing/2014/main" val="523498083"/>
                    </a:ext>
                  </a:extLst>
                </a:gridCol>
              </a:tblGrid>
              <a:tr h="379739">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主管部門</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３密となりやすい場所</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３密となりやすい時間帯</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extLst>
                  <a:ext uri="{0D108BD9-81ED-4DB2-BD59-A6C34878D82A}">
                    <a16:rowId xmlns:a16="http://schemas.microsoft.com/office/drawing/2014/main" val="340421498"/>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8253942"/>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6387841"/>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9750571"/>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9262619"/>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7427442"/>
                  </a:ext>
                </a:extLst>
              </a:tr>
            </a:tbl>
          </a:graphicData>
        </a:graphic>
      </p:graphicFrame>
      <p:graphicFrame>
        <p:nvGraphicFramePr>
          <p:cNvPr id="17" name="表 16">
            <a:extLst>
              <a:ext uri="{FF2B5EF4-FFF2-40B4-BE49-F238E27FC236}">
                <a16:creationId xmlns:a16="http://schemas.microsoft.com/office/drawing/2014/main" id="{1E1D56E0-9AF1-4441-AF86-5B01D5F64252}"/>
              </a:ext>
            </a:extLst>
          </p:cNvPr>
          <p:cNvGraphicFramePr>
            <a:graphicFrameLocks noGrp="1"/>
          </p:cNvGraphicFramePr>
          <p:nvPr>
            <p:extLst>
              <p:ext uri="{D42A27DB-BD31-4B8C-83A1-F6EECF244321}">
                <p14:modId xmlns:p14="http://schemas.microsoft.com/office/powerpoint/2010/main" val="2752094000"/>
              </p:ext>
            </p:extLst>
          </p:nvPr>
        </p:nvGraphicFramePr>
        <p:xfrm>
          <a:off x="5499126" y="6337126"/>
          <a:ext cx="4915716" cy="1081821"/>
        </p:xfrm>
        <a:graphic>
          <a:graphicData uri="http://schemas.openxmlformats.org/drawingml/2006/table">
            <a:tbl>
              <a:tblPr firstRow="1" firstCol="1" bandRow="1"/>
              <a:tblGrid>
                <a:gridCol w="1431750">
                  <a:extLst>
                    <a:ext uri="{9D8B030D-6E8A-4147-A177-3AD203B41FA5}">
                      <a16:colId xmlns:a16="http://schemas.microsoft.com/office/drawing/2014/main" val="3498609668"/>
                    </a:ext>
                  </a:extLst>
                </a:gridCol>
                <a:gridCol w="1741983">
                  <a:extLst>
                    <a:ext uri="{9D8B030D-6E8A-4147-A177-3AD203B41FA5}">
                      <a16:colId xmlns:a16="http://schemas.microsoft.com/office/drawing/2014/main" val="268437371"/>
                    </a:ext>
                  </a:extLst>
                </a:gridCol>
                <a:gridCol w="1741983">
                  <a:extLst>
                    <a:ext uri="{9D8B030D-6E8A-4147-A177-3AD203B41FA5}">
                      <a16:colId xmlns:a16="http://schemas.microsoft.com/office/drawing/2014/main" val="2188472852"/>
                    </a:ext>
                  </a:extLst>
                </a:gridCol>
              </a:tblGrid>
              <a:tr h="288000">
                <a:tc>
                  <a:txBody>
                    <a:bodyPr/>
                    <a:lstStyle/>
                    <a:p>
                      <a:pPr algn="ctr">
                        <a:spcAft>
                          <a:spcPts val="0"/>
                        </a:spcAft>
                      </a:pPr>
                      <a:r>
                        <a:rPr lang="en-US"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製品</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生産拠点</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調達先</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extLst>
                  <a:ext uri="{0D108BD9-81ED-4DB2-BD59-A6C34878D82A}">
                    <a16:rowId xmlns:a16="http://schemas.microsoft.com/office/drawing/2014/main" val="915608136"/>
                  </a:ext>
                </a:extLst>
              </a:tr>
              <a:tr h="264607">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3741538"/>
                  </a:ext>
                </a:extLst>
              </a:tr>
              <a:tr h="264607">
                <a:tc>
                  <a:txBody>
                    <a:bodyPr/>
                    <a:lstStyle/>
                    <a:p>
                      <a:pPr algn="just">
                        <a:spcAft>
                          <a:spcPts val="0"/>
                        </a:spcAft>
                      </a:pPr>
                      <a:endParaRPr lang="ja-JP" sz="1050" kern="10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321612"/>
                  </a:ext>
                </a:extLst>
              </a:tr>
              <a:tr h="264607">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50392"/>
                  </a:ext>
                </a:extLst>
              </a:tr>
            </a:tbl>
          </a:graphicData>
        </a:graphic>
      </p:graphicFrame>
      <p:graphicFrame>
        <p:nvGraphicFramePr>
          <p:cNvPr id="20" name="表 19">
            <a:extLst>
              <a:ext uri="{FF2B5EF4-FFF2-40B4-BE49-F238E27FC236}">
                <a16:creationId xmlns:a16="http://schemas.microsoft.com/office/drawing/2014/main" id="{7310B3B1-84A8-4ABB-8EC7-6798565A6A81}"/>
              </a:ext>
            </a:extLst>
          </p:cNvPr>
          <p:cNvGraphicFramePr>
            <a:graphicFrameLocks noGrp="1"/>
          </p:cNvGraphicFramePr>
          <p:nvPr>
            <p:extLst>
              <p:ext uri="{D42A27DB-BD31-4B8C-83A1-F6EECF244321}">
                <p14:modId xmlns:p14="http://schemas.microsoft.com/office/powerpoint/2010/main" val="2300305698"/>
              </p:ext>
            </p:extLst>
          </p:nvPr>
        </p:nvGraphicFramePr>
        <p:xfrm>
          <a:off x="5499126" y="7965787"/>
          <a:ext cx="4993027" cy="648000"/>
        </p:xfrm>
        <a:graphic>
          <a:graphicData uri="http://schemas.openxmlformats.org/drawingml/2006/table">
            <a:tbl>
              <a:tblPr firstRow="1" firstCol="1" bandRow="1"/>
              <a:tblGrid>
                <a:gridCol w="1442513">
                  <a:extLst>
                    <a:ext uri="{9D8B030D-6E8A-4147-A177-3AD203B41FA5}">
                      <a16:colId xmlns:a16="http://schemas.microsoft.com/office/drawing/2014/main" val="1918679244"/>
                    </a:ext>
                  </a:extLst>
                </a:gridCol>
                <a:gridCol w="3550514">
                  <a:extLst>
                    <a:ext uri="{9D8B030D-6E8A-4147-A177-3AD203B41FA5}">
                      <a16:colId xmlns:a16="http://schemas.microsoft.com/office/drawing/2014/main" val="1493957473"/>
                    </a:ext>
                  </a:extLst>
                </a:gridCol>
              </a:tblGrid>
              <a:tr h="288000">
                <a:tc>
                  <a:txBody>
                    <a:bodyPr/>
                    <a:lstStyle/>
                    <a:p>
                      <a:pPr algn="ctr">
                        <a:spcAft>
                          <a:spcPts val="0"/>
                        </a:spcAft>
                      </a:pPr>
                      <a:r>
                        <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事業</a:t>
                      </a:r>
                      <a:endParaRPr lang="ja-JP" sz="105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考えられる要因</a:t>
                      </a:r>
                      <a:endParaRPr lang="ja-JP" sz="105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extLst>
                  <a:ext uri="{0D108BD9-81ED-4DB2-BD59-A6C34878D82A}">
                    <a16:rowId xmlns:a16="http://schemas.microsoft.com/office/drawing/2014/main" val="4013579704"/>
                  </a:ext>
                </a:extLst>
              </a:tr>
              <a:tr h="360000">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5077402"/>
                  </a:ext>
                </a:extLst>
              </a:tr>
            </a:tbl>
          </a:graphicData>
        </a:graphic>
      </p:graphicFrame>
      <p:sp>
        <p:nvSpPr>
          <p:cNvPr id="52" name="正方形/長方形 51">
            <a:extLst>
              <a:ext uri="{FF2B5EF4-FFF2-40B4-BE49-F238E27FC236}">
                <a16:creationId xmlns:a16="http://schemas.microsoft.com/office/drawing/2014/main" id="{9A5373B3-29ED-4E4E-8A6B-BD09DB10D02C}"/>
              </a:ext>
            </a:extLst>
          </p:cNvPr>
          <p:cNvSpPr/>
          <p:nvPr/>
        </p:nvSpPr>
        <p:spPr>
          <a:xfrm>
            <a:off x="0" y="5740224"/>
            <a:ext cx="5201890"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１．３密（密集・密接・密閉）となりやすい場所</a:t>
            </a:r>
          </a:p>
        </p:txBody>
      </p:sp>
      <p:sp>
        <p:nvSpPr>
          <p:cNvPr id="63" name="正方形/長方形 62">
            <a:extLst>
              <a:ext uri="{FF2B5EF4-FFF2-40B4-BE49-F238E27FC236}">
                <a16:creationId xmlns:a16="http://schemas.microsoft.com/office/drawing/2014/main" id="{1D6B0974-6746-427B-8227-A3C7D17EB1FC}"/>
              </a:ext>
            </a:extLst>
          </p:cNvPr>
          <p:cNvSpPr/>
          <p:nvPr/>
        </p:nvSpPr>
        <p:spPr>
          <a:xfrm>
            <a:off x="5395257" y="5740338"/>
            <a:ext cx="3257674"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２．サプライチェーン問題</a:t>
            </a:r>
          </a:p>
        </p:txBody>
      </p:sp>
      <p:sp>
        <p:nvSpPr>
          <p:cNvPr id="67" name="正方形/長方形 66">
            <a:extLst>
              <a:ext uri="{FF2B5EF4-FFF2-40B4-BE49-F238E27FC236}">
                <a16:creationId xmlns:a16="http://schemas.microsoft.com/office/drawing/2014/main" id="{9BC56F94-DE4C-45AC-A7AE-295C94D03E70}"/>
              </a:ext>
            </a:extLst>
          </p:cNvPr>
          <p:cNvSpPr/>
          <p:nvPr/>
        </p:nvSpPr>
        <p:spPr>
          <a:xfrm>
            <a:off x="5358375" y="7469984"/>
            <a:ext cx="3713605"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３．需要減少の可能性のある事業</a:t>
            </a:r>
          </a:p>
        </p:txBody>
      </p:sp>
      <p:sp>
        <p:nvSpPr>
          <p:cNvPr id="88" name="角丸四角形 54">
            <a:extLst>
              <a:ext uri="{FF2B5EF4-FFF2-40B4-BE49-F238E27FC236}">
                <a16:creationId xmlns:a16="http://schemas.microsoft.com/office/drawing/2014/main" id="{89C1B7D8-255C-4F20-8945-21638FC38EEA}"/>
              </a:ext>
            </a:extLst>
          </p:cNvPr>
          <p:cNvSpPr/>
          <p:nvPr/>
        </p:nvSpPr>
        <p:spPr>
          <a:xfrm>
            <a:off x="10330" y="13360040"/>
            <a:ext cx="10687933"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Ⅳ</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．参考資料</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角丸四角形 54">
            <a:extLst>
              <a:ext uri="{FF2B5EF4-FFF2-40B4-BE49-F238E27FC236}">
                <a16:creationId xmlns:a16="http://schemas.microsoft.com/office/drawing/2014/main" id="{C879ACF9-404C-42B6-AB08-8B1C563F94F4}"/>
              </a:ext>
            </a:extLst>
          </p:cNvPr>
          <p:cNvSpPr/>
          <p:nvPr/>
        </p:nvSpPr>
        <p:spPr>
          <a:xfrm>
            <a:off x="63935" y="5184843"/>
            <a:ext cx="10620000"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Ⅱ</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．リスク分析</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a:extLst>
              <a:ext uri="{FF2B5EF4-FFF2-40B4-BE49-F238E27FC236}">
                <a16:creationId xmlns:a16="http://schemas.microsoft.com/office/drawing/2014/main" id="{29203E9D-6081-4E49-B07B-6399117693ED}"/>
              </a:ext>
            </a:extLst>
          </p:cNvPr>
          <p:cNvSpPr/>
          <p:nvPr/>
        </p:nvSpPr>
        <p:spPr>
          <a:xfrm>
            <a:off x="21596" y="1132665"/>
            <a:ext cx="2880320"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１．政府の対応方針</a:t>
            </a:r>
          </a:p>
        </p:txBody>
      </p:sp>
      <p:sp>
        <p:nvSpPr>
          <p:cNvPr id="58" name="正方形/長方形 57">
            <a:extLst>
              <a:ext uri="{FF2B5EF4-FFF2-40B4-BE49-F238E27FC236}">
                <a16:creationId xmlns:a16="http://schemas.microsoft.com/office/drawing/2014/main" id="{1346C116-A38B-4ED7-9D32-855D6972BC2E}"/>
              </a:ext>
            </a:extLst>
          </p:cNvPr>
          <p:cNvSpPr/>
          <p:nvPr/>
        </p:nvSpPr>
        <p:spPr>
          <a:xfrm>
            <a:off x="5338518" y="1132806"/>
            <a:ext cx="4859796"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３．企業への影響（事業中断の要因）</a:t>
            </a:r>
          </a:p>
        </p:txBody>
      </p:sp>
      <p:pic>
        <p:nvPicPr>
          <p:cNvPr id="59" name="図 58">
            <a:extLst>
              <a:ext uri="{FF2B5EF4-FFF2-40B4-BE49-F238E27FC236}">
                <a16:creationId xmlns:a16="http://schemas.microsoft.com/office/drawing/2014/main" id="{64C4C5DD-14DF-4B25-AF2C-DD265EAA816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18230" y="2344277"/>
            <a:ext cx="4167372" cy="2684939"/>
          </a:xfrm>
          <a:prstGeom prst="rect">
            <a:avLst/>
          </a:prstGeom>
          <a:noFill/>
          <a:ln>
            <a:solidFill>
              <a:schemeClr val="tx1"/>
            </a:solidFill>
          </a:ln>
        </p:spPr>
      </p:pic>
      <p:sp>
        <p:nvSpPr>
          <p:cNvPr id="61" name="正方形/長方形 60">
            <a:extLst>
              <a:ext uri="{FF2B5EF4-FFF2-40B4-BE49-F238E27FC236}">
                <a16:creationId xmlns:a16="http://schemas.microsoft.com/office/drawing/2014/main" id="{A840DC5D-3BAB-43A8-A23A-59B3C9CE5F79}"/>
              </a:ext>
            </a:extLst>
          </p:cNvPr>
          <p:cNvSpPr/>
          <p:nvPr/>
        </p:nvSpPr>
        <p:spPr>
          <a:xfrm>
            <a:off x="21596" y="1996761"/>
            <a:ext cx="2880320"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２．発生段階別の対応計画</a:t>
            </a:r>
          </a:p>
        </p:txBody>
      </p:sp>
      <p:sp>
        <p:nvSpPr>
          <p:cNvPr id="4" name="正方形/長方形 3">
            <a:extLst>
              <a:ext uri="{FF2B5EF4-FFF2-40B4-BE49-F238E27FC236}">
                <a16:creationId xmlns:a16="http://schemas.microsoft.com/office/drawing/2014/main" id="{9F63FC42-CDC6-409E-88B1-7B67C9E03AF5}"/>
              </a:ext>
            </a:extLst>
          </p:cNvPr>
          <p:cNvSpPr/>
          <p:nvPr/>
        </p:nvSpPr>
        <p:spPr>
          <a:xfrm>
            <a:off x="57095" y="1476969"/>
            <a:ext cx="4710947" cy="430887"/>
          </a:xfrm>
          <a:prstGeom prst="rect">
            <a:avLst/>
          </a:prstGeom>
        </p:spPr>
        <p:txBody>
          <a:bodyPr wrap="square">
            <a:spAutoFit/>
          </a:bodyPr>
          <a:lstStyle/>
          <a:p>
            <a:pPr marL="404813" lvl="1" indent="-228600">
              <a:buFont typeface="+mj-ea"/>
              <a:buAutoNum type="circleNumDbPlain"/>
            </a:pPr>
            <a:r>
              <a:rPr lang="ja-JP" altLang="en-US" sz="1100" dirty="0">
                <a:latin typeface="Meiryo UI" panose="020B0604030504040204" pitchFamily="50" charset="-128"/>
                <a:ea typeface="Meiryo UI" panose="020B0604030504040204" pitchFamily="50" charset="-128"/>
              </a:rPr>
              <a:t>感染拡大を可能な限り抑制し、国民の生命及び健康を保護する。</a:t>
            </a:r>
          </a:p>
          <a:p>
            <a:pPr marL="404813" lvl="1" indent="-228600">
              <a:buFont typeface="+mj-ea"/>
              <a:buAutoNum type="circleNumDbPlain"/>
            </a:pPr>
            <a:r>
              <a:rPr lang="ja-JP" altLang="en-US" sz="1100" dirty="0">
                <a:latin typeface="Meiryo UI" panose="020B0604030504040204" pitchFamily="50" charset="-128"/>
                <a:ea typeface="Meiryo UI" panose="020B0604030504040204" pitchFamily="50" charset="-128"/>
              </a:rPr>
              <a:t>国民生活及び国民経済に及ぼす影響が最小となるようにする。</a:t>
            </a:r>
          </a:p>
        </p:txBody>
      </p:sp>
      <p:sp>
        <p:nvSpPr>
          <p:cNvPr id="5" name="正方形/長方形 4">
            <a:extLst>
              <a:ext uri="{FF2B5EF4-FFF2-40B4-BE49-F238E27FC236}">
                <a16:creationId xmlns:a16="http://schemas.microsoft.com/office/drawing/2014/main" id="{F7CA80D5-591E-48C0-990A-79AD9662BEF1}"/>
              </a:ext>
            </a:extLst>
          </p:cNvPr>
          <p:cNvSpPr/>
          <p:nvPr/>
        </p:nvSpPr>
        <p:spPr>
          <a:xfrm>
            <a:off x="5346700" y="1427924"/>
            <a:ext cx="5117649" cy="3557192"/>
          </a:xfrm>
          <a:prstGeom prst="rect">
            <a:avLst/>
          </a:prstGeom>
        </p:spPr>
        <p:txBody>
          <a:bodyPr wrap="square">
            <a:spAutoFit/>
          </a:bodyPr>
          <a:lstStyle/>
          <a:p>
            <a:pPr>
              <a:lnSpc>
                <a:spcPts val="1600"/>
              </a:lnSpc>
            </a:pPr>
            <a:r>
              <a:rPr lang="ja-JP" altLang="ja-JP" sz="1100" dirty="0">
                <a:latin typeface="Meiryo UI" panose="020B0604030504040204" pitchFamily="50" charset="-128"/>
                <a:ea typeface="Meiryo UI" panose="020B0604030504040204" pitchFamily="50" charset="-128"/>
              </a:rPr>
              <a:t>①</a:t>
            </a:r>
            <a:r>
              <a:rPr lang="ja-JP" altLang="en-US" sz="1100" dirty="0">
                <a:latin typeface="Meiryo UI" panose="020B0604030504040204" pitchFamily="50" charset="-128"/>
                <a:ea typeface="Meiryo UI" panose="020B0604030504040204" pitchFamily="50" charset="-128"/>
              </a:rPr>
              <a:t>３</a:t>
            </a:r>
            <a:r>
              <a:rPr lang="ja-JP" altLang="ja-JP" sz="1100" dirty="0">
                <a:latin typeface="Meiryo UI" panose="020B0604030504040204" pitchFamily="50" charset="-128"/>
                <a:ea typeface="Meiryo UI" panose="020B0604030504040204" pitchFamily="50" charset="-128"/>
              </a:rPr>
              <a:t>密防止による生産性低下</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Ⅱ</a:t>
            </a:r>
            <a:r>
              <a:rPr lang="ja-JP" altLang="en-US" sz="1100" u="sng" dirty="0">
                <a:latin typeface="Meiryo UI" panose="020B0604030504040204" pitchFamily="50" charset="-128"/>
                <a:ea typeface="Meiryo UI" panose="020B0604030504040204" pitchFamily="50" charset="-128"/>
              </a:rPr>
              <a:t>．リスク分析　１．」にて自社への影響を確認</a:t>
            </a:r>
            <a:endParaRPr lang="ja-JP" altLang="ja-JP" sz="1100" u="sng" dirty="0">
              <a:latin typeface="Meiryo UI" panose="020B0604030504040204" pitchFamily="50" charset="-128"/>
              <a:ea typeface="Meiryo UI" panose="020B0604030504040204" pitchFamily="50" charset="-128"/>
            </a:endParaRPr>
          </a:p>
          <a:p>
            <a:pPr marL="266700" lvl="1" indent="90488">
              <a:lnSpc>
                <a:spcPts val="1600"/>
              </a:lnSpc>
            </a:pPr>
            <a:r>
              <a:rPr lang="ja-JP" altLang="ja-JP" sz="1100" dirty="0">
                <a:latin typeface="Meiryo UI" panose="020B0604030504040204" pitchFamily="50" charset="-128"/>
                <a:ea typeface="Meiryo UI" panose="020B0604030504040204" pitchFamily="50" charset="-128"/>
              </a:rPr>
              <a:t>企業内における感染拡大防止対策により、従業員の安全を図るため、３密（密集、密接、密閉）となりやすい職場では、最低</a:t>
            </a:r>
            <a:r>
              <a:rPr lang="en-US" altLang="ja-JP" sz="1100" dirty="0">
                <a:latin typeface="Meiryo UI" panose="020B0604030504040204" pitchFamily="50" charset="-128"/>
                <a:ea typeface="Meiryo UI" panose="020B0604030504040204" pitchFamily="50" charset="-128"/>
              </a:rPr>
              <a:t>1m</a:t>
            </a:r>
            <a:r>
              <a:rPr lang="ja-JP" altLang="ja-JP" sz="1100" dirty="0">
                <a:latin typeface="Meiryo UI" panose="020B0604030504040204" pitchFamily="50" charset="-128"/>
                <a:ea typeface="Meiryo UI" panose="020B0604030504040204" pitchFamily="50" charset="-128"/>
              </a:rPr>
              <a:t>、可能ならば</a:t>
            </a:r>
            <a:r>
              <a:rPr lang="en-US" altLang="ja-JP" sz="1100" dirty="0">
                <a:latin typeface="Meiryo UI" panose="020B0604030504040204" pitchFamily="50" charset="-128"/>
                <a:ea typeface="Meiryo UI" panose="020B0604030504040204" pitchFamily="50" charset="-128"/>
              </a:rPr>
              <a:t>2m</a:t>
            </a:r>
            <a:r>
              <a:rPr lang="ja-JP" altLang="ja-JP" sz="1100" dirty="0">
                <a:latin typeface="Meiryo UI" panose="020B0604030504040204" pitchFamily="50" charset="-128"/>
                <a:ea typeface="Meiryo UI" panose="020B0604030504040204" pitchFamily="50" charset="-128"/>
              </a:rPr>
              <a:t>の間隔をあけるよう作業環境を見直す</a:t>
            </a:r>
            <a:r>
              <a:rPr lang="ja-JP" altLang="en-US" sz="1100" dirty="0">
                <a:latin typeface="Meiryo UI" panose="020B0604030504040204" pitchFamily="50" charset="-128"/>
                <a:ea typeface="Meiryo UI" panose="020B0604030504040204" pitchFamily="50" charset="-128"/>
              </a:rPr>
              <a:t>よう要請された</a:t>
            </a:r>
            <a:r>
              <a:rPr lang="ja-JP" altLang="ja-JP" sz="1100" dirty="0">
                <a:latin typeface="Meiryo UI" panose="020B0604030504040204" pitchFamily="50" charset="-128"/>
                <a:ea typeface="Meiryo UI" panose="020B0604030504040204" pitchFamily="50" charset="-128"/>
              </a:rPr>
              <a:t>。在宅勤務、交替制、配置する要員の削減などにより、業種によっては大きく生産性が低下することがあ</a:t>
            </a:r>
            <a:r>
              <a:rPr lang="ja-JP" altLang="en-US" sz="1100" dirty="0">
                <a:latin typeface="Meiryo UI" panose="020B0604030504040204" pitchFamily="50" charset="-128"/>
                <a:ea typeface="Meiryo UI" panose="020B0604030504040204" pitchFamily="50" charset="-128"/>
              </a:rPr>
              <a:t>った</a:t>
            </a:r>
            <a:r>
              <a:rPr lang="ja-JP" altLang="ja-JP" sz="1100" dirty="0">
                <a:latin typeface="Meiryo UI" panose="020B0604030504040204" pitchFamily="50" charset="-128"/>
                <a:ea typeface="Meiryo UI" panose="020B0604030504040204" pitchFamily="50" charset="-128"/>
              </a:rPr>
              <a:t>。</a:t>
            </a:r>
          </a:p>
          <a:p>
            <a:pPr>
              <a:lnSpc>
                <a:spcPts val="1600"/>
              </a:lnSpc>
            </a:pPr>
            <a:r>
              <a:rPr lang="ja-JP" altLang="ja-JP" sz="1100" dirty="0">
                <a:latin typeface="Meiryo UI" panose="020B0604030504040204" pitchFamily="50" charset="-128"/>
                <a:ea typeface="Meiryo UI" panose="020B0604030504040204" pitchFamily="50" charset="-128"/>
              </a:rPr>
              <a:t>②サプライチェーン問題</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Ⅱ</a:t>
            </a:r>
            <a:r>
              <a:rPr lang="ja-JP" altLang="en-US" sz="1100" u="sng" dirty="0">
                <a:latin typeface="Meiryo UI" panose="020B0604030504040204" pitchFamily="50" charset="-128"/>
                <a:ea typeface="Meiryo UI" panose="020B0604030504040204" pitchFamily="50" charset="-128"/>
              </a:rPr>
              <a:t>．リスク分析　２．」にて自社への影響を確認</a:t>
            </a:r>
            <a:endParaRPr lang="ja-JP" altLang="ja-JP" sz="1100" dirty="0">
              <a:latin typeface="Meiryo UI" panose="020B0604030504040204" pitchFamily="50" charset="-128"/>
              <a:ea typeface="Meiryo UI" panose="020B0604030504040204" pitchFamily="50" charset="-128"/>
            </a:endParaRPr>
          </a:p>
          <a:p>
            <a:pPr marL="266700" lvl="1" indent="90488">
              <a:lnSpc>
                <a:spcPts val="1600"/>
              </a:lnSpc>
            </a:pPr>
            <a:r>
              <a:rPr lang="ja-JP" altLang="ja-JP" sz="1100" dirty="0">
                <a:latin typeface="Meiryo UI" panose="020B0604030504040204" pitchFamily="50" charset="-128"/>
                <a:ea typeface="Meiryo UI" panose="020B0604030504040204" pitchFamily="50" charset="-128"/>
              </a:rPr>
              <a:t>産業構造のグローバル化等により、サプライチェーンは高度化・複雑化しており、新型感染症発生による海外の都市封鎖により、</a:t>
            </a:r>
            <a:r>
              <a:rPr lang="ja-JP" altLang="en-US" sz="1100" dirty="0">
                <a:latin typeface="Meiryo UI" panose="020B0604030504040204" pitchFamily="50" charset="-128"/>
                <a:ea typeface="Meiryo UI" panose="020B0604030504040204" pitchFamily="50" charset="-128"/>
              </a:rPr>
              <a:t>海外からの</a:t>
            </a:r>
            <a:r>
              <a:rPr lang="ja-JP" altLang="ja-JP" sz="1100" dirty="0">
                <a:latin typeface="Meiryo UI" panose="020B0604030504040204" pitchFamily="50" charset="-128"/>
                <a:ea typeface="Meiryo UI" panose="020B0604030504040204" pitchFamily="50" charset="-128"/>
              </a:rPr>
              <a:t>部品の調達が停止する事態が発生</a:t>
            </a:r>
            <a:r>
              <a:rPr lang="ja-JP" altLang="en-US" sz="1100" dirty="0">
                <a:latin typeface="Meiryo UI" panose="020B0604030504040204" pitchFamily="50" charset="-128"/>
                <a:ea typeface="Meiryo UI" panose="020B0604030504040204" pitchFamily="50" charset="-128"/>
              </a:rPr>
              <a:t>した</a:t>
            </a:r>
            <a:r>
              <a:rPr lang="ja-JP" altLang="ja-JP" sz="1100" dirty="0">
                <a:latin typeface="Meiryo UI" panose="020B0604030504040204" pitchFamily="50" charset="-128"/>
                <a:ea typeface="Meiryo UI" panose="020B0604030504040204" pitchFamily="50" charset="-128"/>
              </a:rPr>
              <a:t>。</a:t>
            </a:r>
          </a:p>
          <a:p>
            <a:pPr>
              <a:lnSpc>
                <a:spcPts val="1600"/>
              </a:lnSpc>
            </a:pPr>
            <a:r>
              <a:rPr lang="ja-JP" altLang="ja-JP" sz="1100" dirty="0">
                <a:latin typeface="Meiryo UI" panose="020B0604030504040204" pitchFamily="50" charset="-128"/>
                <a:ea typeface="Meiryo UI" panose="020B0604030504040204" pitchFamily="50" charset="-128"/>
              </a:rPr>
              <a:t>③需要の減少</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Ⅱ</a:t>
            </a:r>
            <a:r>
              <a:rPr lang="ja-JP" altLang="en-US" sz="1100" u="sng" dirty="0">
                <a:latin typeface="Meiryo UI" panose="020B0604030504040204" pitchFamily="50" charset="-128"/>
                <a:ea typeface="Meiryo UI" panose="020B0604030504040204" pitchFamily="50" charset="-128"/>
              </a:rPr>
              <a:t>．リスク分析　３．」にて自社への影響を確認</a:t>
            </a:r>
            <a:endParaRPr lang="ja-JP" altLang="ja-JP" sz="1100" dirty="0">
              <a:latin typeface="Meiryo UI" panose="020B0604030504040204" pitchFamily="50" charset="-128"/>
              <a:ea typeface="Meiryo UI" panose="020B0604030504040204" pitchFamily="50" charset="-128"/>
            </a:endParaRPr>
          </a:p>
          <a:p>
            <a:pPr marL="266700" lvl="1" indent="90488">
              <a:lnSpc>
                <a:spcPts val="1600"/>
              </a:lnSpc>
            </a:pPr>
            <a:r>
              <a:rPr lang="ja-JP" altLang="ja-JP" sz="1100" dirty="0">
                <a:latin typeface="Meiryo UI" panose="020B0604030504040204" pitchFamily="50" charset="-128"/>
                <a:ea typeface="Meiryo UI" panose="020B0604030504040204" pitchFamily="50" charset="-128"/>
              </a:rPr>
              <a:t>各国政府は、人が移動することが感染を拡大させるため、緊急事態宣言の発令などにより、不要不急の外出や移動を制限</a:t>
            </a:r>
            <a:r>
              <a:rPr lang="ja-JP" altLang="en-US" sz="1100" dirty="0">
                <a:latin typeface="Meiryo UI" panose="020B0604030504040204" pitchFamily="50" charset="-128"/>
                <a:ea typeface="Meiryo UI" panose="020B0604030504040204" pitchFamily="50" charset="-128"/>
              </a:rPr>
              <a:t>した</a:t>
            </a:r>
            <a:r>
              <a:rPr lang="ja-JP" altLang="ja-JP" sz="1100" dirty="0">
                <a:latin typeface="Meiryo UI" panose="020B0604030504040204" pitchFamily="50" charset="-128"/>
                <a:ea typeface="Meiryo UI" panose="020B0604030504040204" pitchFamily="50" charset="-128"/>
              </a:rPr>
              <a:t>。また人が密集する環境を避けるため、人が集まるイベントやスポーツ観戦などの施設の使用を制限</a:t>
            </a:r>
            <a:r>
              <a:rPr lang="ja-JP" altLang="en-US" sz="1100" dirty="0">
                <a:latin typeface="Meiryo UI" panose="020B0604030504040204" pitchFamily="50" charset="-128"/>
                <a:ea typeface="Meiryo UI" panose="020B0604030504040204" pitchFamily="50" charset="-128"/>
              </a:rPr>
              <a:t>した</a:t>
            </a:r>
            <a:r>
              <a:rPr lang="ja-JP" altLang="ja-JP" sz="1100" dirty="0">
                <a:latin typeface="Meiryo UI" panose="020B0604030504040204" pitchFamily="50" charset="-128"/>
                <a:ea typeface="Meiryo UI" panose="020B0604030504040204" pitchFamily="50" charset="-128"/>
              </a:rPr>
              <a:t>。これらにより経済活動は停滞し、影響を受けやすい製品・サービスの需要が減少</a:t>
            </a:r>
            <a:r>
              <a:rPr lang="ja-JP" altLang="en-US" sz="1100" dirty="0">
                <a:latin typeface="Meiryo UI" panose="020B0604030504040204" pitchFamily="50" charset="-128"/>
                <a:ea typeface="Meiryo UI" panose="020B0604030504040204" pitchFamily="50" charset="-128"/>
              </a:rPr>
              <a:t>した</a:t>
            </a:r>
            <a:r>
              <a:rPr lang="ja-JP" altLang="ja-JP" sz="1100" dirty="0">
                <a:latin typeface="Meiryo UI" panose="020B0604030504040204" pitchFamily="50" charset="-128"/>
                <a:ea typeface="Meiryo UI" panose="020B0604030504040204" pitchFamily="50" charset="-128"/>
              </a:rPr>
              <a:t>。</a:t>
            </a:r>
          </a:p>
          <a:p>
            <a:pPr>
              <a:lnSpc>
                <a:spcPts val="1600"/>
              </a:lnSpc>
            </a:pPr>
            <a:r>
              <a:rPr lang="ja-JP" altLang="ja-JP" sz="1100" dirty="0">
                <a:latin typeface="Meiryo UI" panose="020B0604030504040204" pitchFamily="50" charset="-128"/>
                <a:ea typeface="Meiryo UI" panose="020B0604030504040204" pitchFamily="50" charset="-128"/>
              </a:rPr>
              <a:t>④感染者発生による一時閉鎖</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Ⅲ</a:t>
            </a:r>
            <a:r>
              <a:rPr lang="ja-JP" altLang="en-US" sz="1100" u="sng" dirty="0">
                <a:latin typeface="Meiryo UI" panose="020B0604030504040204" pitchFamily="50" charset="-128"/>
                <a:ea typeface="Meiryo UI" panose="020B0604030504040204" pitchFamily="50" charset="-128"/>
              </a:rPr>
              <a:t>．３．」にて自社への影響を確認</a:t>
            </a:r>
            <a:r>
              <a:rPr lang="ja-JP" altLang="en-US" sz="1100" dirty="0">
                <a:latin typeface="Meiryo UI" panose="020B0604030504040204" pitchFamily="50" charset="-128"/>
                <a:ea typeface="Meiryo UI" panose="020B0604030504040204" pitchFamily="50" charset="-128"/>
              </a:rPr>
              <a:t>　</a:t>
            </a:r>
            <a:endParaRPr lang="ja-JP" altLang="ja-JP" sz="1100" dirty="0">
              <a:latin typeface="Meiryo UI" panose="020B0604030504040204" pitchFamily="50" charset="-128"/>
              <a:ea typeface="Meiryo UI" panose="020B0604030504040204" pitchFamily="50" charset="-128"/>
            </a:endParaRPr>
          </a:p>
          <a:p>
            <a:pPr marL="266700" lvl="1" indent="90488">
              <a:lnSpc>
                <a:spcPts val="1600"/>
              </a:lnSpc>
            </a:pPr>
            <a:r>
              <a:rPr lang="ja-JP" altLang="ja-JP" sz="1100" dirty="0">
                <a:latin typeface="Meiryo UI" panose="020B0604030504040204" pitchFamily="50" charset="-128"/>
                <a:ea typeface="Meiryo UI" panose="020B0604030504040204" pitchFamily="50" charset="-128"/>
              </a:rPr>
              <a:t>社内で感染者が発生</a:t>
            </a:r>
            <a:r>
              <a:rPr lang="ja-JP" altLang="en-US" sz="1100" dirty="0">
                <a:latin typeface="Meiryo UI" panose="020B0604030504040204" pitchFamily="50" charset="-128"/>
                <a:ea typeface="Meiryo UI" panose="020B0604030504040204" pitchFamily="50" charset="-128"/>
              </a:rPr>
              <a:t>し</a:t>
            </a:r>
            <a:r>
              <a:rPr lang="ja-JP" altLang="ja-JP" sz="1100" dirty="0">
                <a:latin typeface="Meiryo UI" panose="020B0604030504040204" pitchFamily="50" charset="-128"/>
                <a:ea typeface="Meiryo UI" panose="020B0604030504040204" pitchFamily="50" charset="-128"/>
              </a:rPr>
              <a:t>、保健所や医療機関の指導の下、発生した職場の消毒などにより一時的に事業所を閉鎖し、業務停止</a:t>
            </a:r>
            <a:r>
              <a:rPr lang="ja-JP" altLang="en-US" sz="1100" dirty="0">
                <a:latin typeface="Meiryo UI" panose="020B0604030504040204" pitchFamily="50" charset="-128"/>
                <a:ea typeface="Meiryo UI" panose="020B0604030504040204" pitchFamily="50" charset="-128"/>
              </a:rPr>
              <a:t>が</a:t>
            </a:r>
            <a:r>
              <a:rPr lang="ja-JP" altLang="ja-JP" sz="1100" dirty="0">
                <a:latin typeface="Meiryo UI" panose="020B0604030504040204" pitchFamily="50" charset="-128"/>
                <a:ea typeface="Meiryo UI" panose="020B0604030504040204" pitchFamily="50" charset="-128"/>
              </a:rPr>
              <a:t>余儀なくされ</a:t>
            </a:r>
            <a:r>
              <a:rPr lang="ja-JP" altLang="en-US" sz="1100" dirty="0">
                <a:latin typeface="Meiryo UI" panose="020B0604030504040204" pitchFamily="50" charset="-128"/>
                <a:ea typeface="Meiryo UI" panose="020B0604030504040204" pitchFamily="50" charset="-128"/>
              </a:rPr>
              <a:t>た</a:t>
            </a:r>
            <a:r>
              <a:rPr lang="ja-JP" altLang="ja-JP" sz="1100" dirty="0">
                <a:latin typeface="Meiryo UI" panose="020B0604030504040204" pitchFamily="50" charset="-128"/>
                <a:ea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endParaRPr>
          </a:p>
        </p:txBody>
      </p:sp>
      <p:sp>
        <p:nvSpPr>
          <p:cNvPr id="62" name="正方形/長方形 61">
            <a:extLst>
              <a:ext uri="{FF2B5EF4-FFF2-40B4-BE49-F238E27FC236}">
                <a16:creationId xmlns:a16="http://schemas.microsoft.com/office/drawing/2014/main" id="{5A6C54B1-2181-4647-8043-3F39007F061F}"/>
              </a:ext>
            </a:extLst>
          </p:cNvPr>
          <p:cNvSpPr/>
          <p:nvPr/>
        </p:nvSpPr>
        <p:spPr>
          <a:xfrm>
            <a:off x="72127" y="6013986"/>
            <a:ext cx="5034712" cy="246221"/>
          </a:xfrm>
          <a:prstGeom prst="rect">
            <a:avLst/>
          </a:prstGeom>
        </p:spPr>
        <p:txBody>
          <a:bodyPr wrap="square">
            <a:spAutoFit/>
          </a:bodyPr>
          <a:lstStyle/>
          <a:p>
            <a:pPr lvl="0" defTabSz="2086126"/>
            <a:r>
              <a:rPr lang="ja-JP" altLang="en-US" sz="1000" dirty="0">
                <a:latin typeface="Meiryo UI" panose="020B0604030504040204" pitchFamily="50" charset="-128"/>
                <a:ea typeface="Meiryo UI" panose="020B0604030504040204" pitchFamily="50" charset="-128"/>
              </a:rPr>
              <a:t>主管部門、３密となりやすい場所、３密となりやすい時間帯を記入してください。</a:t>
            </a:r>
            <a:endParaRPr lang="en-US" altLang="ja-JP" sz="1000" dirty="0">
              <a:latin typeface="Meiryo UI" panose="020B0604030504040204" pitchFamily="50" charset="-128"/>
              <a:ea typeface="Meiryo UI" panose="020B0604030504040204" pitchFamily="50" charset="-128"/>
            </a:endParaRPr>
          </a:p>
        </p:txBody>
      </p:sp>
      <p:sp>
        <p:nvSpPr>
          <p:cNvPr id="64" name="正方形/長方形 63">
            <a:extLst>
              <a:ext uri="{FF2B5EF4-FFF2-40B4-BE49-F238E27FC236}">
                <a16:creationId xmlns:a16="http://schemas.microsoft.com/office/drawing/2014/main" id="{51EA063E-33BD-4A8F-A274-910EF7CDA079}"/>
              </a:ext>
            </a:extLst>
          </p:cNvPr>
          <p:cNvSpPr/>
          <p:nvPr/>
        </p:nvSpPr>
        <p:spPr>
          <a:xfrm>
            <a:off x="5499126" y="6012317"/>
            <a:ext cx="5148000" cy="246221"/>
          </a:xfrm>
          <a:prstGeom prst="rect">
            <a:avLst/>
          </a:prstGeom>
        </p:spPr>
        <p:txBody>
          <a:bodyPr wrap="square">
            <a:spAutoFit/>
          </a:bodyPr>
          <a:lstStyle/>
          <a:p>
            <a:pPr lvl="0" defTabSz="2086126"/>
            <a:r>
              <a:rPr lang="ja-JP" altLang="en-US" sz="1000" dirty="0">
                <a:latin typeface="Meiryo UI" panose="020B0604030504040204" pitchFamily="50" charset="-128"/>
                <a:ea typeface="Meiryo UI" panose="020B0604030504040204" pitchFamily="50" charset="-128"/>
              </a:rPr>
              <a:t>製品、生産拠点、調達先を記入してください（特に海外での生産、調達がある場合は記入する）。</a:t>
            </a:r>
            <a:endParaRPr lang="en-US" altLang="ja-JP" sz="1000" dirty="0">
              <a:latin typeface="Meiryo UI" panose="020B0604030504040204" pitchFamily="50" charset="-128"/>
              <a:ea typeface="Meiryo UI" panose="020B0604030504040204" pitchFamily="50" charset="-128"/>
            </a:endParaRPr>
          </a:p>
        </p:txBody>
      </p:sp>
      <p:sp>
        <p:nvSpPr>
          <p:cNvPr id="65" name="正方形/長方形 64">
            <a:extLst>
              <a:ext uri="{FF2B5EF4-FFF2-40B4-BE49-F238E27FC236}">
                <a16:creationId xmlns:a16="http://schemas.microsoft.com/office/drawing/2014/main" id="{EA84FDC7-9B12-434F-A89A-F6A6041E4A5E}"/>
              </a:ext>
            </a:extLst>
          </p:cNvPr>
          <p:cNvSpPr/>
          <p:nvPr/>
        </p:nvSpPr>
        <p:spPr>
          <a:xfrm>
            <a:off x="5499126" y="7705278"/>
            <a:ext cx="4993027" cy="246221"/>
          </a:xfrm>
          <a:prstGeom prst="rect">
            <a:avLst/>
          </a:prstGeom>
        </p:spPr>
        <p:txBody>
          <a:bodyPr wrap="square">
            <a:spAutoFit/>
          </a:bodyPr>
          <a:lstStyle/>
          <a:p>
            <a:pPr lvl="0" defTabSz="2086126"/>
            <a:r>
              <a:rPr lang="ja-JP" altLang="en-US" sz="1000" dirty="0">
                <a:latin typeface="Meiryo UI" panose="020B0604030504040204" pitchFamily="50" charset="-128"/>
                <a:ea typeface="Meiryo UI" panose="020B0604030504040204" pitchFamily="50" charset="-128"/>
              </a:rPr>
              <a:t>需要減少の可能性がある事業と考えられる要因を記入してください。</a:t>
            </a:r>
            <a:endParaRPr lang="en-US" altLang="ja-JP" sz="1000" dirty="0">
              <a:latin typeface="Meiryo UI" panose="020B0604030504040204" pitchFamily="50" charset="-128"/>
              <a:ea typeface="Meiryo UI" panose="020B0604030504040204" pitchFamily="50" charset="-128"/>
            </a:endParaRPr>
          </a:p>
        </p:txBody>
      </p:sp>
      <p:sp>
        <p:nvSpPr>
          <p:cNvPr id="66" name="正方形/長方形 65">
            <a:extLst>
              <a:ext uri="{FF2B5EF4-FFF2-40B4-BE49-F238E27FC236}">
                <a16:creationId xmlns:a16="http://schemas.microsoft.com/office/drawing/2014/main" id="{5032D35C-5EF1-41A4-B3E4-94AA431B12FA}"/>
              </a:ext>
            </a:extLst>
          </p:cNvPr>
          <p:cNvSpPr/>
          <p:nvPr/>
        </p:nvSpPr>
        <p:spPr>
          <a:xfrm>
            <a:off x="281510" y="5510308"/>
            <a:ext cx="10133332" cy="246221"/>
          </a:xfrm>
          <a:prstGeom prst="rect">
            <a:avLst/>
          </a:prstGeom>
        </p:spPr>
        <p:txBody>
          <a:bodyPr wrap="square">
            <a:spAutoFit/>
          </a:bodyPr>
          <a:lstStyle/>
          <a:p>
            <a:pPr lvl="0" defTabSz="2086126"/>
            <a:r>
              <a:rPr lang="ja-JP" altLang="en-US" sz="1000" dirty="0">
                <a:latin typeface="Meiryo UI" panose="020B0604030504040204" pitchFamily="50" charset="-128"/>
                <a:ea typeface="Meiryo UI" panose="020B0604030504040204" pitchFamily="50" charset="-128"/>
              </a:rPr>
              <a:t>感染拡大期に、「３密（密集・密接・密閉）」、「生産拠点及び調達」、「需要減少の可能性」の観点から、実施が困難な業務の洗い出しを検討します。</a:t>
            </a:r>
            <a:endParaRPr lang="en-US" altLang="ja-JP" sz="1000" dirty="0">
              <a:latin typeface="Meiryo UI" panose="020B0604030504040204" pitchFamily="50" charset="-128"/>
              <a:ea typeface="Meiryo UI" panose="020B0604030504040204" pitchFamily="50" charset="-128"/>
            </a:endParaRPr>
          </a:p>
        </p:txBody>
      </p:sp>
      <p:sp>
        <p:nvSpPr>
          <p:cNvPr id="68" name="角丸四角形 5">
            <a:extLst>
              <a:ext uri="{FF2B5EF4-FFF2-40B4-BE49-F238E27FC236}">
                <a16:creationId xmlns:a16="http://schemas.microsoft.com/office/drawing/2014/main" id="{35A2DB27-9C03-42FD-9BCD-CCCB3CA77A8A}"/>
              </a:ext>
            </a:extLst>
          </p:cNvPr>
          <p:cNvSpPr/>
          <p:nvPr/>
        </p:nvSpPr>
        <p:spPr>
          <a:xfrm>
            <a:off x="5308601" y="10494259"/>
            <a:ext cx="5224724" cy="2822348"/>
          </a:xfrm>
          <a:prstGeom prst="roundRect">
            <a:avLst>
              <a:gd name="adj" fmla="val 9452"/>
            </a:avLst>
          </a:prstGeom>
          <a:solidFill>
            <a:srgbClr val="D1ECFF"/>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lnSpc>
                <a:spcPts val="1200"/>
              </a:lnSpc>
            </a:pP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角丸四角形 54">
            <a:extLst>
              <a:ext uri="{FF2B5EF4-FFF2-40B4-BE49-F238E27FC236}">
                <a16:creationId xmlns:a16="http://schemas.microsoft.com/office/drawing/2014/main" id="{10EA8E59-90C8-46D7-936B-8CC122FC3A48}"/>
              </a:ext>
            </a:extLst>
          </p:cNvPr>
          <p:cNvSpPr/>
          <p:nvPr/>
        </p:nvSpPr>
        <p:spPr>
          <a:xfrm>
            <a:off x="-6421" y="8754957"/>
            <a:ext cx="10709771"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Ⅲ</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．感染者又は濃厚接触者が発覚した場合の対応（令和３年３月現在）</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角丸四角形 12">
            <a:extLst>
              <a:ext uri="{FF2B5EF4-FFF2-40B4-BE49-F238E27FC236}">
                <a16:creationId xmlns:a16="http://schemas.microsoft.com/office/drawing/2014/main" id="{16C2496C-DCE9-4006-BA87-02141CF42170}"/>
              </a:ext>
            </a:extLst>
          </p:cNvPr>
          <p:cNvSpPr/>
          <p:nvPr/>
        </p:nvSpPr>
        <p:spPr>
          <a:xfrm>
            <a:off x="72127" y="9500183"/>
            <a:ext cx="5243897"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１．保健所調査への協力及び接触者のリストアップ</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角丸四角形 5">
            <a:extLst>
              <a:ext uri="{FF2B5EF4-FFF2-40B4-BE49-F238E27FC236}">
                <a16:creationId xmlns:a16="http://schemas.microsoft.com/office/drawing/2014/main" id="{DDB9F9B8-579C-47CB-AC57-E5B262FA466B}"/>
              </a:ext>
            </a:extLst>
          </p:cNvPr>
          <p:cNvSpPr/>
          <p:nvPr/>
        </p:nvSpPr>
        <p:spPr>
          <a:xfrm>
            <a:off x="59166" y="9788215"/>
            <a:ext cx="5142724" cy="892358"/>
          </a:xfrm>
          <a:prstGeom prst="roundRect">
            <a:avLst>
              <a:gd name="adj" fmla="val 9452"/>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marL="171450" indent="-171450">
              <a:spcBef>
                <a:spcPts val="1200"/>
              </a:spcBef>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保健所が調査を行い濃厚接触者を決定するため、患者の勤務状況、最終出勤日、行動履歴を確認しておくとともに、勤務先等の見取り図を準備しておく。</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Bef>
                <a:spcPts val="600"/>
              </a:spcBef>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保健所調査に協力し、接触者に関する情報（氏名、生年月日、年齢、住所、電話番号等）をリストにまとめるなどして整理し、保健所に提供する</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角丸四角形 5">
            <a:extLst>
              <a:ext uri="{FF2B5EF4-FFF2-40B4-BE49-F238E27FC236}">
                <a16:creationId xmlns:a16="http://schemas.microsoft.com/office/drawing/2014/main" id="{F645FD4E-E859-4A62-B49A-9C2EE5074505}"/>
              </a:ext>
            </a:extLst>
          </p:cNvPr>
          <p:cNvSpPr/>
          <p:nvPr/>
        </p:nvSpPr>
        <p:spPr>
          <a:xfrm>
            <a:off x="50597" y="11046673"/>
            <a:ext cx="5151293" cy="969962"/>
          </a:xfrm>
          <a:prstGeom prst="roundRect">
            <a:avLst>
              <a:gd name="adj" fmla="val 9452"/>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marL="171450" indent="-171450">
              <a:lnSpc>
                <a:spcPts val="1200"/>
              </a:lnSpc>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濃厚接触者は、原則として、感染者との最終接触日の翌日から</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日間の自宅待機（不要不急の外出自粛）と健康観察が求められる。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200"/>
              </a:lnSpc>
              <a:spcBef>
                <a:spcPts val="600"/>
              </a:spcBef>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濃厚接触者への健康観察については、感染症法に基づき濃厚接触者が居住する保健所が実施するが、職場としても感染者との最終接触日の翌日から</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日間、発熱や呼吸器症状等の有無について健康観察を実施し、記録する。</a:t>
            </a:r>
          </a:p>
        </p:txBody>
      </p:sp>
      <p:sp>
        <p:nvSpPr>
          <p:cNvPr id="74" name="角丸四角形 5">
            <a:extLst>
              <a:ext uri="{FF2B5EF4-FFF2-40B4-BE49-F238E27FC236}">
                <a16:creationId xmlns:a16="http://schemas.microsoft.com/office/drawing/2014/main" id="{151CD73F-0D29-4176-8FE4-DFB738B9484B}"/>
              </a:ext>
            </a:extLst>
          </p:cNvPr>
          <p:cNvSpPr/>
          <p:nvPr/>
        </p:nvSpPr>
        <p:spPr>
          <a:xfrm>
            <a:off x="5272230" y="9716207"/>
            <a:ext cx="5243897" cy="750166"/>
          </a:xfrm>
          <a:prstGeom prst="roundRect">
            <a:avLst>
              <a:gd name="adj" fmla="val 9452"/>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感染者が発覚し、保健所が感染拡大の可能性ありと判断された場合、患者利用施設に対して調査が実施される。保健所長が施設の消毒が必要と判断した場合、事業者は、（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）保健所職員の指導の下で施設管理者で消毒、もしくは（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）施設管理者から消毒業者へ依頼して消毒、のどちらかを実施する必要がある。</a:t>
            </a:r>
          </a:p>
        </p:txBody>
      </p:sp>
      <p:sp>
        <p:nvSpPr>
          <p:cNvPr id="75" name="テキスト ボックス 86">
            <a:extLst>
              <a:ext uri="{FF2B5EF4-FFF2-40B4-BE49-F238E27FC236}">
                <a16:creationId xmlns:a16="http://schemas.microsoft.com/office/drawing/2014/main" id="{F29A3D85-55F7-46AF-8F71-E4AE7CD87F4E}"/>
              </a:ext>
            </a:extLst>
          </p:cNvPr>
          <p:cNvSpPr txBox="1"/>
          <p:nvPr/>
        </p:nvSpPr>
        <p:spPr>
          <a:xfrm>
            <a:off x="5391115" y="10557463"/>
            <a:ext cx="2160000" cy="216000"/>
          </a:xfrm>
          <a:prstGeom prst="rect">
            <a:avLst/>
          </a:prstGeom>
          <a:solidFill>
            <a:schemeClr val="bg1"/>
          </a:solidFill>
          <a:ln>
            <a:solidFill>
              <a:schemeClr val="tx1"/>
            </a:solid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感染者発覚</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テキスト ボックス 86">
            <a:extLst>
              <a:ext uri="{FF2B5EF4-FFF2-40B4-BE49-F238E27FC236}">
                <a16:creationId xmlns:a16="http://schemas.microsoft.com/office/drawing/2014/main" id="{658982F9-4292-46C0-AE60-735A6767BD27}"/>
              </a:ext>
            </a:extLst>
          </p:cNvPr>
          <p:cNvSpPr txBox="1"/>
          <p:nvPr/>
        </p:nvSpPr>
        <p:spPr>
          <a:xfrm>
            <a:off x="5391115" y="10921575"/>
            <a:ext cx="2160000" cy="468000"/>
          </a:xfrm>
          <a:prstGeom prst="flowChartDecision">
            <a:avLst/>
          </a:prstGeom>
          <a:solidFill>
            <a:schemeClr val="bg1"/>
          </a:solidFill>
          <a:ln>
            <a:solidFill>
              <a:schemeClr val="tx1"/>
            </a:solidFill>
          </a:ln>
        </p:spPr>
        <p:txBody>
          <a:bodyPr wrap="square" lIns="36000" rIns="36000"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感染者利用施設に対する調査</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7" name="直線矢印コネクタ 76">
            <a:extLst>
              <a:ext uri="{FF2B5EF4-FFF2-40B4-BE49-F238E27FC236}">
                <a16:creationId xmlns:a16="http://schemas.microsoft.com/office/drawing/2014/main" id="{17C68533-FCCB-4C16-B033-FD371D55B1EF}"/>
              </a:ext>
            </a:extLst>
          </p:cNvPr>
          <p:cNvCxnSpPr>
            <a:cxnSpLocks/>
            <a:stCxn id="75" idx="2"/>
            <a:endCxn id="76" idx="0"/>
          </p:cNvCxnSpPr>
          <p:nvPr/>
        </p:nvCxnSpPr>
        <p:spPr>
          <a:xfrm>
            <a:off x="6471115" y="10773463"/>
            <a:ext cx="0" cy="148112"/>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78" name="直線矢印コネクタ 77">
            <a:extLst>
              <a:ext uri="{FF2B5EF4-FFF2-40B4-BE49-F238E27FC236}">
                <a16:creationId xmlns:a16="http://schemas.microsoft.com/office/drawing/2014/main" id="{38130E4F-9C03-451E-8F56-6FEC10B74E94}"/>
              </a:ext>
            </a:extLst>
          </p:cNvPr>
          <p:cNvCxnSpPr>
            <a:cxnSpLocks/>
            <a:stCxn id="76" idx="2"/>
            <a:endCxn id="79" idx="0"/>
          </p:cNvCxnSpPr>
          <p:nvPr/>
        </p:nvCxnSpPr>
        <p:spPr>
          <a:xfrm flipH="1">
            <a:off x="6469809" y="11389575"/>
            <a:ext cx="1306" cy="159060"/>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79" name="テキスト ボックス 86">
            <a:extLst>
              <a:ext uri="{FF2B5EF4-FFF2-40B4-BE49-F238E27FC236}">
                <a16:creationId xmlns:a16="http://schemas.microsoft.com/office/drawing/2014/main" id="{5B01A335-82CD-4AF7-A5AD-DB4009AD57A2}"/>
              </a:ext>
            </a:extLst>
          </p:cNvPr>
          <p:cNvSpPr txBox="1"/>
          <p:nvPr/>
        </p:nvSpPr>
        <p:spPr>
          <a:xfrm>
            <a:off x="5389809" y="11548635"/>
            <a:ext cx="2160000" cy="468000"/>
          </a:xfrm>
          <a:prstGeom prst="flowChartDecision">
            <a:avLst/>
          </a:prstGeom>
          <a:solidFill>
            <a:schemeClr val="bg1"/>
          </a:solidFill>
          <a:ln>
            <a:solidFill>
              <a:schemeClr val="tx1"/>
            </a:solidFill>
          </a:ln>
        </p:spPr>
        <p:txBody>
          <a:bodyPr wrap="square" lIns="36000" rIns="36000"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保健所長による消毒必要性の判断</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0" name="直線矢印コネクタ 79">
            <a:extLst>
              <a:ext uri="{FF2B5EF4-FFF2-40B4-BE49-F238E27FC236}">
                <a16:creationId xmlns:a16="http://schemas.microsoft.com/office/drawing/2014/main" id="{AE89AF14-4A89-4C4B-9697-0A727B7AF420}"/>
              </a:ext>
            </a:extLst>
          </p:cNvPr>
          <p:cNvCxnSpPr>
            <a:cxnSpLocks/>
            <a:stCxn id="79" idx="2"/>
            <a:endCxn id="81" idx="0"/>
          </p:cNvCxnSpPr>
          <p:nvPr/>
        </p:nvCxnSpPr>
        <p:spPr>
          <a:xfrm>
            <a:off x="6469809" y="12016635"/>
            <a:ext cx="6399" cy="168405"/>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81" name="テキスト ボックス 86">
            <a:extLst>
              <a:ext uri="{FF2B5EF4-FFF2-40B4-BE49-F238E27FC236}">
                <a16:creationId xmlns:a16="http://schemas.microsoft.com/office/drawing/2014/main" id="{27338792-83FD-4825-97E5-444023274559}"/>
              </a:ext>
            </a:extLst>
          </p:cNvPr>
          <p:cNvSpPr txBox="1"/>
          <p:nvPr/>
        </p:nvSpPr>
        <p:spPr>
          <a:xfrm>
            <a:off x="5396208" y="12185040"/>
            <a:ext cx="2160000" cy="468000"/>
          </a:xfrm>
          <a:prstGeom prst="flowChartDecision">
            <a:avLst/>
          </a:prstGeom>
          <a:solidFill>
            <a:schemeClr val="bg1"/>
          </a:solidFill>
          <a:ln>
            <a:solidFill>
              <a:schemeClr val="tx1"/>
            </a:solidFill>
          </a:ln>
        </p:spPr>
        <p:txBody>
          <a:bodyPr wrap="square" lIns="36000" rIns="36000"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消毒</a:t>
            </a:r>
            <a:r>
              <a:rPr kumimoji="0" lang="ja-JP" altLang="en-US" sz="1000" b="0" i="0" u="none" strike="noStrike" kern="0" cap="none" spc="0" normalizeH="0" baseline="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実施</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テキスト ボックス 86">
            <a:extLst>
              <a:ext uri="{FF2B5EF4-FFF2-40B4-BE49-F238E27FC236}">
                <a16:creationId xmlns:a16="http://schemas.microsoft.com/office/drawing/2014/main" id="{33955082-EF39-4126-A3AC-956711DEB919}"/>
              </a:ext>
            </a:extLst>
          </p:cNvPr>
          <p:cNvSpPr txBox="1"/>
          <p:nvPr/>
        </p:nvSpPr>
        <p:spPr>
          <a:xfrm>
            <a:off x="6397834" y="13085907"/>
            <a:ext cx="519246" cy="180000"/>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陽性</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テキスト ボックス 86">
            <a:extLst>
              <a:ext uri="{FF2B5EF4-FFF2-40B4-BE49-F238E27FC236}">
                <a16:creationId xmlns:a16="http://schemas.microsoft.com/office/drawing/2014/main" id="{D729D801-BCEF-462C-9154-DCC36FF173C3}"/>
              </a:ext>
            </a:extLst>
          </p:cNvPr>
          <p:cNvSpPr txBox="1"/>
          <p:nvPr/>
        </p:nvSpPr>
        <p:spPr>
          <a:xfrm>
            <a:off x="5123887" y="11346860"/>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感染拡大の可能性あり</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4" name="コネクタ: カギ線 83">
            <a:extLst>
              <a:ext uri="{FF2B5EF4-FFF2-40B4-BE49-F238E27FC236}">
                <a16:creationId xmlns:a16="http://schemas.microsoft.com/office/drawing/2014/main" id="{A04C1C3C-4D00-4360-B394-EBD61426231C}"/>
              </a:ext>
            </a:extLst>
          </p:cNvPr>
          <p:cNvCxnSpPr>
            <a:cxnSpLocks/>
            <a:stCxn id="81" idx="3"/>
            <a:endCxn id="94" idx="1"/>
          </p:cNvCxnSpPr>
          <p:nvPr/>
        </p:nvCxnSpPr>
        <p:spPr>
          <a:xfrm flipV="1">
            <a:off x="7556208" y="12417081"/>
            <a:ext cx="389712" cy="1959"/>
          </a:xfrm>
          <a:prstGeom prst="bentConnector3">
            <a:avLst>
              <a:gd name="adj1" fmla="val 50000"/>
            </a:avLst>
          </a:prstGeom>
          <a:ln w="28575">
            <a:solidFill>
              <a:schemeClr val="tx1">
                <a:lumMod val="50000"/>
                <a:lumOff val="50000"/>
              </a:schemeClr>
            </a:solidFill>
            <a:tailEnd type="triangle"/>
          </a:ln>
        </p:spPr>
        <p:style>
          <a:lnRef idx="1">
            <a:schemeClr val="dk1"/>
          </a:lnRef>
          <a:fillRef idx="0">
            <a:schemeClr val="dk1"/>
          </a:fillRef>
          <a:effectRef idx="0">
            <a:schemeClr val="dk1"/>
          </a:effectRef>
          <a:fontRef idx="minor">
            <a:schemeClr val="tx1"/>
          </a:fontRef>
        </p:style>
      </p:cxnSp>
      <p:sp>
        <p:nvSpPr>
          <p:cNvPr id="85" name="テキスト ボックス 86">
            <a:extLst>
              <a:ext uri="{FF2B5EF4-FFF2-40B4-BE49-F238E27FC236}">
                <a16:creationId xmlns:a16="http://schemas.microsoft.com/office/drawing/2014/main" id="{0D51A6FF-2493-4F69-B400-1F8164C11CE1}"/>
              </a:ext>
            </a:extLst>
          </p:cNvPr>
          <p:cNvSpPr txBox="1"/>
          <p:nvPr/>
        </p:nvSpPr>
        <p:spPr>
          <a:xfrm>
            <a:off x="7945920" y="11046673"/>
            <a:ext cx="2570207" cy="216000"/>
          </a:xfrm>
          <a:prstGeom prst="rect">
            <a:avLst/>
          </a:prstGeom>
          <a:solidFill>
            <a:schemeClr val="bg1"/>
          </a:solidFill>
          <a:ln>
            <a:solidFill>
              <a:schemeClr val="tx1"/>
            </a:solid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患者利用施設に対</a:t>
            </a: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する調査を行わない</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6" name="直線矢印コネクタ 85">
            <a:extLst>
              <a:ext uri="{FF2B5EF4-FFF2-40B4-BE49-F238E27FC236}">
                <a16:creationId xmlns:a16="http://schemas.microsoft.com/office/drawing/2014/main" id="{08EC391B-860B-40D6-8DB0-E33FAAD418DA}"/>
              </a:ext>
            </a:extLst>
          </p:cNvPr>
          <p:cNvCxnSpPr>
            <a:cxnSpLocks/>
            <a:stCxn id="76" idx="3"/>
            <a:endCxn id="85" idx="1"/>
          </p:cNvCxnSpPr>
          <p:nvPr/>
        </p:nvCxnSpPr>
        <p:spPr>
          <a:xfrm flipV="1">
            <a:off x="7551115" y="11154673"/>
            <a:ext cx="394805" cy="902"/>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87" name="テキスト ボックス 86">
            <a:extLst>
              <a:ext uri="{FF2B5EF4-FFF2-40B4-BE49-F238E27FC236}">
                <a16:creationId xmlns:a16="http://schemas.microsoft.com/office/drawing/2014/main" id="{E553B4BE-3725-4641-AFFA-A7D4331825C1}"/>
              </a:ext>
            </a:extLst>
          </p:cNvPr>
          <p:cNvSpPr txBox="1"/>
          <p:nvPr/>
        </p:nvSpPr>
        <p:spPr>
          <a:xfrm>
            <a:off x="7123459" y="11272165"/>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感染拡大の可能性なし</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テキスト ボックス 86">
            <a:extLst>
              <a:ext uri="{FF2B5EF4-FFF2-40B4-BE49-F238E27FC236}">
                <a16:creationId xmlns:a16="http://schemas.microsoft.com/office/drawing/2014/main" id="{6F0DB002-871E-49C8-B94D-EA5BD78F83BC}"/>
              </a:ext>
            </a:extLst>
          </p:cNvPr>
          <p:cNvSpPr txBox="1"/>
          <p:nvPr/>
        </p:nvSpPr>
        <p:spPr>
          <a:xfrm>
            <a:off x="7945920" y="11670788"/>
            <a:ext cx="2570207" cy="216000"/>
          </a:xfrm>
          <a:prstGeom prst="rect">
            <a:avLst/>
          </a:prstGeom>
          <a:solidFill>
            <a:schemeClr val="bg1"/>
          </a:solidFill>
          <a:ln>
            <a:solidFill>
              <a:schemeClr val="tx1"/>
            </a:solid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保健所職員が今後の留意点等を指導</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1" name="直線矢印コネクタ 90">
            <a:extLst>
              <a:ext uri="{FF2B5EF4-FFF2-40B4-BE49-F238E27FC236}">
                <a16:creationId xmlns:a16="http://schemas.microsoft.com/office/drawing/2014/main" id="{24DD19E3-3249-4C94-9801-101BF5A42F33}"/>
              </a:ext>
            </a:extLst>
          </p:cNvPr>
          <p:cNvCxnSpPr>
            <a:cxnSpLocks/>
            <a:stCxn id="79" idx="3"/>
            <a:endCxn id="90" idx="1"/>
          </p:cNvCxnSpPr>
          <p:nvPr/>
        </p:nvCxnSpPr>
        <p:spPr>
          <a:xfrm flipV="1">
            <a:off x="7549809" y="11778788"/>
            <a:ext cx="396111" cy="3847"/>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92" name="テキスト ボックス 86">
            <a:extLst>
              <a:ext uri="{FF2B5EF4-FFF2-40B4-BE49-F238E27FC236}">
                <a16:creationId xmlns:a16="http://schemas.microsoft.com/office/drawing/2014/main" id="{9446FC14-E6F1-44CE-8680-497653747B93}"/>
              </a:ext>
            </a:extLst>
          </p:cNvPr>
          <p:cNvSpPr txBox="1"/>
          <p:nvPr/>
        </p:nvSpPr>
        <p:spPr>
          <a:xfrm>
            <a:off x="5396905" y="12850396"/>
            <a:ext cx="2160000" cy="434107"/>
          </a:xfrm>
          <a:prstGeom prst="rect">
            <a:avLst/>
          </a:prstGeom>
          <a:solidFill>
            <a:schemeClr val="bg1"/>
          </a:solidFill>
          <a:ln>
            <a:solidFill>
              <a:schemeClr val="tx1"/>
            </a:solidFill>
          </a:ln>
        </p:spPr>
        <p:txBody>
          <a:bodyPr wrap="square" rtlCol="0" anchor="ctr" anchorCtr="0">
            <a:noAutofit/>
          </a:bodyPr>
          <a:lstStyle/>
          <a:p>
            <a:pPr lvl="0" algn="ctr" defTabSz="914400">
              <a:spcBef>
                <a:spcPts val="300"/>
              </a:spcBef>
              <a:buSzPct val="85000"/>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a:t>
            </a: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）保健所職員の指導の下で施設管理者で消毒</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3" name="直線矢印コネクタ 92">
            <a:extLst>
              <a:ext uri="{FF2B5EF4-FFF2-40B4-BE49-F238E27FC236}">
                <a16:creationId xmlns:a16="http://schemas.microsoft.com/office/drawing/2014/main" id="{ECB255FB-BF05-4A4F-9D97-78510B8275EF}"/>
              </a:ext>
            </a:extLst>
          </p:cNvPr>
          <p:cNvCxnSpPr>
            <a:cxnSpLocks/>
            <a:stCxn id="81" idx="2"/>
            <a:endCxn id="92" idx="0"/>
          </p:cNvCxnSpPr>
          <p:nvPr/>
        </p:nvCxnSpPr>
        <p:spPr>
          <a:xfrm>
            <a:off x="6476208" y="12653040"/>
            <a:ext cx="697" cy="197356"/>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94" name="テキスト ボックス 86">
            <a:extLst>
              <a:ext uri="{FF2B5EF4-FFF2-40B4-BE49-F238E27FC236}">
                <a16:creationId xmlns:a16="http://schemas.microsoft.com/office/drawing/2014/main" id="{3B0503B0-09E8-4F2A-B0B1-82B09775C04C}"/>
              </a:ext>
            </a:extLst>
          </p:cNvPr>
          <p:cNvSpPr txBox="1"/>
          <p:nvPr/>
        </p:nvSpPr>
        <p:spPr>
          <a:xfrm>
            <a:off x="7945920" y="12309081"/>
            <a:ext cx="2570206" cy="216000"/>
          </a:xfrm>
          <a:prstGeom prst="rect">
            <a:avLst/>
          </a:prstGeom>
          <a:solidFill>
            <a:schemeClr val="bg1"/>
          </a:solidFill>
          <a:ln>
            <a:solidFill>
              <a:schemeClr val="tx1"/>
            </a:solidFill>
          </a:ln>
        </p:spPr>
        <p:txBody>
          <a:bodyPr wrap="square" rtlCol="0" anchor="ctr" anchorCtr="0">
            <a:noAutofit/>
          </a:bodyPr>
          <a:lstStyle/>
          <a:p>
            <a:pPr lvl="0" algn="ctr" defTabSz="914400">
              <a:spcBef>
                <a:spcPts val="300"/>
              </a:spcBef>
              <a:buSzPct val="85000"/>
              <a:defRPr/>
            </a:pPr>
            <a:r>
              <a:rPr kumimoji="0" lang="en-US" altLang="ja-JP" sz="1000" kern="0" dirty="0">
                <a:latin typeface="Meiryo UI" panose="020B0604030504040204" pitchFamily="50" charset="-128"/>
                <a:ea typeface="Meiryo UI" panose="020B0604030504040204" pitchFamily="50" charset="-128"/>
                <a:cs typeface="Meiryo UI" panose="020B0604030504040204" pitchFamily="50" charset="-128"/>
              </a:rPr>
              <a:t>B</a:t>
            </a: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）施設管理者から消毒業者へ依頼して消毒</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テキスト ボックス 86">
            <a:extLst>
              <a:ext uri="{FF2B5EF4-FFF2-40B4-BE49-F238E27FC236}">
                <a16:creationId xmlns:a16="http://schemas.microsoft.com/office/drawing/2014/main" id="{CCDC9508-4B81-461A-9E47-EC52BFAC90E1}"/>
              </a:ext>
            </a:extLst>
          </p:cNvPr>
          <p:cNvSpPr txBox="1"/>
          <p:nvPr/>
        </p:nvSpPr>
        <p:spPr>
          <a:xfrm>
            <a:off x="7057611" y="12416615"/>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消毒を委託</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テキスト ボックス 86">
            <a:extLst>
              <a:ext uri="{FF2B5EF4-FFF2-40B4-BE49-F238E27FC236}">
                <a16:creationId xmlns:a16="http://schemas.microsoft.com/office/drawing/2014/main" id="{33430456-9198-4B35-A506-55DA00629264}"/>
              </a:ext>
            </a:extLst>
          </p:cNvPr>
          <p:cNvSpPr txBox="1"/>
          <p:nvPr/>
        </p:nvSpPr>
        <p:spPr>
          <a:xfrm>
            <a:off x="5265600" y="12560631"/>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自社で消毒</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角丸四角形 12">
            <a:extLst>
              <a:ext uri="{FF2B5EF4-FFF2-40B4-BE49-F238E27FC236}">
                <a16:creationId xmlns:a16="http://schemas.microsoft.com/office/drawing/2014/main" id="{7AB71634-7425-4F96-98CC-244CC2D8AB87}"/>
              </a:ext>
            </a:extLst>
          </p:cNvPr>
          <p:cNvSpPr/>
          <p:nvPr/>
        </p:nvSpPr>
        <p:spPr>
          <a:xfrm>
            <a:off x="37445" y="10773463"/>
            <a:ext cx="5243897"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２．濃厚接触者の健康観察　</a:t>
            </a:r>
          </a:p>
        </p:txBody>
      </p:sp>
      <p:sp>
        <p:nvSpPr>
          <p:cNvPr id="98" name="角丸四角形 12">
            <a:extLst>
              <a:ext uri="{FF2B5EF4-FFF2-40B4-BE49-F238E27FC236}">
                <a16:creationId xmlns:a16="http://schemas.microsoft.com/office/drawing/2014/main" id="{A7334DCC-E189-4BD7-B24E-2385C8C20E69}"/>
              </a:ext>
            </a:extLst>
          </p:cNvPr>
          <p:cNvSpPr/>
          <p:nvPr/>
        </p:nvSpPr>
        <p:spPr>
          <a:xfrm>
            <a:off x="5202684" y="9428175"/>
            <a:ext cx="5243897"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３．消毒の実施</a:t>
            </a:r>
          </a:p>
          <a:p>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正方形/長方形 99">
            <a:extLst>
              <a:ext uri="{FF2B5EF4-FFF2-40B4-BE49-F238E27FC236}">
                <a16:creationId xmlns:a16="http://schemas.microsoft.com/office/drawing/2014/main" id="{E49BC392-6408-4F3A-9DB8-615AFA453BC9}"/>
              </a:ext>
            </a:extLst>
          </p:cNvPr>
          <p:cNvSpPr/>
          <p:nvPr/>
        </p:nvSpPr>
        <p:spPr>
          <a:xfrm>
            <a:off x="7852172" y="10557463"/>
            <a:ext cx="2583307" cy="276999"/>
          </a:xfrm>
          <a:prstGeom prst="rect">
            <a:avLst/>
          </a:prstGeom>
          <a:solidFill>
            <a:schemeClr val="accent1">
              <a:lumMod val="20000"/>
              <a:lumOff val="80000"/>
            </a:schemeClr>
          </a:solidFill>
        </p:spPr>
        <p:txBody>
          <a:bodyPr wrap="square">
            <a:spAutoFit/>
          </a:bodyPr>
          <a:lstStyle/>
          <a:p>
            <a:pPr algn="ctr"/>
            <a:r>
              <a:rPr lang="ja-JP" altLang="en-US" sz="1200" b="1" dirty="0">
                <a:latin typeface="Meiryo UI" panose="020B0604030504040204" pitchFamily="50" charset="-128"/>
                <a:ea typeface="Meiryo UI" panose="020B0604030504040204" pitchFamily="50" charset="-128"/>
              </a:rPr>
              <a:t>消毒実施の流れ</a:t>
            </a:r>
          </a:p>
        </p:txBody>
      </p:sp>
      <p:sp>
        <p:nvSpPr>
          <p:cNvPr id="103" name="吹き出し: 四角形 102">
            <a:extLst>
              <a:ext uri="{FF2B5EF4-FFF2-40B4-BE49-F238E27FC236}">
                <a16:creationId xmlns:a16="http://schemas.microsoft.com/office/drawing/2014/main" id="{2EF1AE06-0B6D-4B89-8596-AD954955A960}"/>
              </a:ext>
            </a:extLst>
          </p:cNvPr>
          <p:cNvSpPr/>
          <p:nvPr/>
        </p:nvSpPr>
        <p:spPr>
          <a:xfrm>
            <a:off x="7632320" y="12810132"/>
            <a:ext cx="2782522" cy="361808"/>
          </a:xfrm>
          <a:prstGeom prst="wedgeRectCallout">
            <a:avLst>
              <a:gd name="adj1" fmla="val -49938"/>
              <a:gd name="adj2" fmla="val 7092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000" dirty="0">
                <a:latin typeface="Meiryo UI" panose="020B0604030504040204" pitchFamily="50" charset="-128"/>
                <a:ea typeface="Meiryo UI" panose="020B0604030504040204" pitchFamily="50" charset="-128"/>
              </a:rPr>
              <a:t>不特定多数が触れる場所や患者の自席まわり等の消毒について指導を受ける</a:t>
            </a:r>
          </a:p>
        </p:txBody>
      </p:sp>
      <p:sp>
        <p:nvSpPr>
          <p:cNvPr id="108" name="テキスト ボックス 86">
            <a:extLst>
              <a:ext uri="{FF2B5EF4-FFF2-40B4-BE49-F238E27FC236}">
                <a16:creationId xmlns:a16="http://schemas.microsoft.com/office/drawing/2014/main" id="{99B5315B-190A-422C-82B1-B3F0F145E7FA}"/>
              </a:ext>
            </a:extLst>
          </p:cNvPr>
          <p:cNvSpPr txBox="1"/>
          <p:nvPr/>
        </p:nvSpPr>
        <p:spPr>
          <a:xfrm>
            <a:off x="5316024" y="11951442"/>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必要性あり</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テキスト ボックス 86">
            <a:extLst>
              <a:ext uri="{FF2B5EF4-FFF2-40B4-BE49-F238E27FC236}">
                <a16:creationId xmlns:a16="http://schemas.microsoft.com/office/drawing/2014/main" id="{8704D45A-15B9-47E4-840F-4FB45A621ED4}"/>
              </a:ext>
            </a:extLst>
          </p:cNvPr>
          <p:cNvSpPr txBox="1"/>
          <p:nvPr/>
        </p:nvSpPr>
        <p:spPr>
          <a:xfrm>
            <a:off x="7106775" y="11789478"/>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必要性なし</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a:extLst>
              <a:ext uri="{FF2B5EF4-FFF2-40B4-BE49-F238E27FC236}">
                <a16:creationId xmlns:a16="http://schemas.microsoft.com/office/drawing/2014/main" id="{E2BB53AF-C946-468F-BD3C-B12B3F3159D2}"/>
              </a:ext>
            </a:extLst>
          </p:cNvPr>
          <p:cNvSpPr txBox="1"/>
          <p:nvPr/>
        </p:nvSpPr>
        <p:spPr>
          <a:xfrm>
            <a:off x="2695575" y="2197747"/>
            <a:ext cx="2312192" cy="169277"/>
          </a:xfrm>
          <a:prstGeom prst="rect">
            <a:avLst/>
          </a:prstGeom>
          <a:noFill/>
        </p:spPr>
        <p:txBody>
          <a:bodyPr wrap="square" rtlCol="0">
            <a:spAutoFit/>
          </a:bodyPr>
          <a:lstStyle/>
          <a:p>
            <a:pPr algn="r"/>
            <a:r>
              <a:rPr lang="ja-JP" altLang="en-US" sz="500" dirty="0"/>
              <a:t>出典：新型インフルエンザ等対策政府行動計画</a:t>
            </a:r>
            <a:r>
              <a:rPr lang="en-US" altLang="ja-JP" sz="500" dirty="0"/>
              <a:t>(</a:t>
            </a:r>
            <a:r>
              <a:rPr lang="ja-JP" altLang="en-US" sz="500" dirty="0"/>
              <a:t>平成２９年９月１２ 日（変更）</a:t>
            </a:r>
            <a:r>
              <a:rPr lang="en-US" altLang="ja-JP" sz="500" dirty="0"/>
              <a:t>)</a:t>
            </a:r>
            <a:endParaRPr kumimoji="1" lang="ja-JP" altLang="en-US" sz="500" dirty="0"/>
          </a:p>
        </p:txBody>
      </p:sp>
      <p:sp>
        <p:nvSpPr>
          <p:cNvPr id="99" name="角丸四角形 6">
            <a:extLst>
              <a:ext uri="{FF2B5EF4-FFF2-40B4-BE49-F238E27FC236}">
                <a16:creationId xmlns:a16="http://schemas.microsoft.com/office/drawing/2014/main" id="{DB6B27A9-8EBF-499E-812C-2FFA73C9875B}"/>
              </a:ext>
            </a:extLst>
          </p:cNvPr>
          <p:cNvSpPr/>
          <p:nvPr/>
        </p:nvSpPr>
        <p:spPr>
          <a:xfrm>
            <a:off x="0" y="-6283"/>
            <a:ext cx="10693400" cy="54000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（参考資料）感染症版</a:t>
            </a: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_BCP</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策定シート</a:t>
            </a:r>
            <a:endParaRPr kumimoji="1"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テキスト ボックス 100">
            <a:extLst>
              <a:ext uri="{FF2B5EF4-FFF2-40B4-BE49-F238E27FC236}">
                <a16:creationId xmlns:a16="http://schemas.microsoft.com/office/drawing/2014/main" id="{6BE0C5E8-67E2-4D91-82AF-FC9F21133F0E}"/>
              </a:ext>
            </a:extLst>
          </p:cNvPr>
          <p:cNvSpPr txBox="1"/>
          <p:nvPr/>
        </p:nvSpPr>
        <p:spPr>
          <a:xfrm>
            <a:off x="8120218" y="39992"/>
            <a:ext cx="2520280" cy="261610"/>
          </a:xfrm>
          <a:prstGeom prst="rect">
            <a:avLst/>
          </a:prstGeom>
          <a:solidFill>
            <a:schemeClr val="bg1"/>
          </a:solid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年　　　月　　　日　策定・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改訂</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02" name="図 101" descr="テキスト&#10;&#10;自動的に生成された説明">
            <a:extLst>
              <a:ext uri="{FF2B5EF4-FFF2-40B4-BE49-F238E27FC236}">
                <a16:creationId xmlns:a16="http://schemas.microsoft.com/office/drawing/2014/main" id="{64ACED6A-99F1-407D-A59D-DAD2B1E322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081" y="38848"/>
            <a:ext cx="1065818" cy="484463"/>
          </a:xfrm>
          <a:prstGeom prst="rect">
            <a:avLst/>
          </a:prstGeom>
        </p:spPr>
      </p:pic>
      <p:sp>
        <p:nvSpPr>
          <p:cNvPr id="104" name="角丸四角形 120">
            <a:extLst>
              <a:ext uri="{FF2B5EF4-FFF2-40B4-BE49-F238E27FC236}">
                <a16:creationId xmlns:a16="http://schemas.microsoft.com/office/drawing/2014/main" id="{8881EE0B-9233-4621-B1AA-FBF258947C57}"/>
              </a:ext>
            </a:extLst>
          </p:cNvPr>
          <p:cNvSpPr/>
          <p:nvPr/>
        </p:nvSpPr>
        <p:spPr>
          <a:xfrm>
            <a:off x="1192269" y="511832"/>
            <a:ext cx="9495664" cy="252000"/>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解説</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滋賀県版ＢＣＰ策定シート</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県内の中小企業、小規模事業者の</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取組みの第一歩を後押し、分かりやすく簡単に</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を策定いただく意図で作成しました。</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05" name="表 12">
            <a:extLst>
              <a:ext uri="{FF2B5EF4-FFF2-40B4-BE49-F238E27FC236}">
                <a16:creationId xmlns:a16="http://schemas.microsoft.com/office/drawing/2014/main" id="{B3598D0B-B240-4B47-9DF1-2C1E435532B8}"/>
              </a:ext>
            </a:extLst>
          </p:cNvPr>
          <p:cNvGraphicFramePr>
            <a:graphicFrameLocks noGrp="1"/>
          </p:cNvGraphicFramePr>
          <p:nvPr>
            <p:extLst>
              <p:ext uri="{D42A27DB-BD31-4B8C-83A1-F6EECF244321}">
                <p14:modId xmlns:p14="http://schemas.microsoft.com/office/powerpoint/2010/main" val="197990418"/>
              </p:ext>
            </p:extLst>
          </p:nvPr>
        </p:nvGraphicFramePr>
        <p:xfrm>
          <a:off x="181557" y="13695890"/>
          <a:ext cx="10334570" cy="1112520"/>
        </p:xfrm>
        <a:graphic>
          <a:graphicData uri="http://schemas.openxmlformats.org/drawingml/2006/table">
            <a:tbl>
              <a:tblPr firstRow="1" bandRow="1">
                <a:tableStyleId>{2D5ABB26-0587-4C30-8999-92F81FD0307C}</a:tableStyleId>
              </a:tblPr>
              <a:tblGrid>
                <a:gridCol w="286135">
                  <a:extLst>
                    <a:ext uri="{9D8B030D-6E8A-4147-A177-3AD203B41FA5}">
                      <a16:colId xmlns:a16="http://schemas.microsoft.com/office/drawing/2014/main" val="3808209421"/>
                    </a:ext>
                  </a:extLst>
                </a:gridCol>
                <a:gridCol w="4909811">
                  <a:extLst>
                    <a:ext uri="{9D8B030D-6E8A-4147-A177-3AD203B41FA5}">
                      <a16:colId xmlns:a16="http://schemas.microsoft.com/office/drawing/2014/main" val="3414103354"/>
                    </a:ext>
                  </a:extLst>
                </a:gridCol>
                <a:gridCol w="257779">
                  <a:extLst>
                    <a:ext uri="{9D8B030D-6E8A-4147-A177-3AD203B41FA5}">
                      <a16:colId xmlns:a16="http://schemas.microsoft.com/office/drawing/2014/main" val="3868712525"/>
                    </a:ext>
                  </a:extLst>
                </a:gridCol>
                <a:gridCol w="4880845">
                  <a:extLst>
                    <a:ext uri="{9D8B030D-6E8A-4147-A177-3AD203B41FA5}">
                      <a16:colId xmlns:a16="http://schemas.microsoft.com/office/drawing/2014/main" val="2458261856"/>
                    </a:ext>
                  </a:extLst>
                </a:gridCol>
              </a:tblGrid>
              <a:tr h="0">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2086126" rtl="0" eaLnBrk="1" fontAlgn="auto" latinLnBrk="0" hangingPunct="1">
                        <a:lnSpc>
                          <a:spcPct val="100000"/>
                        </a:lnSpc>
                        <a:spcBef>
                          <a:spcPts val="120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内閣官房新型コロナウイルス感染症対策推進室「業種ごとの感染拡大予防ガイドライン一覧」：業種ごとに感染症拡大予防策を紹介</a:t>
                      </a:r>
                      <a:r>
                        <a:rPr lang="en-US" altLang="zh-TW"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4"/>
                        </a:rPr>
                        <a:t>https://corona.go.jp/prevention/pdf/guideline.pdf</a:t>
                      </a:r>
                      <a:endParaRPr lang="en-US" altLang="zh-TW"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内閣官房新型インフルエンザ等及び鳥インフルエンザ等に関する関係省庁対策会議「新型インフルエンザ等対策ガイドライン」：政府行動計画を踏まえた具体的な対策を紹介</a:t>
                      </a:r>
                      <a:r>
                        <a:rPr kumimoji="1" lang="en-US" altLang="ja-JP" sz="900" dirty="0">
                          <a:latin typeface="Meiryo UI" panose="020B0604030504040204" pitchFamily="50" charset="-128"/>
                          <a:ea typeface="Meiryo UI" panose="020B0604030504040204" pitchFamily="50" charset="-128"/>
                          <a:hlinkClick r:id="rId5"/>
                        </a:rPr>
                        <a:t>http://www.cas.go.jp/jp/seisaku/ful/keikaku/pdf/h300621gl_guideline.pdf</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3805570"/>
                  </a:ext>
                </a:extLst>
              </a:tr>
              <a:tr h="0">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③</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2086126" rtl="0" eaLnBrk="1" fontAlgn="auto" latinLnBrk="0" hangingPunct="1">
                        <a:lnSpc>
                          <a:spcPct val="100000"/>
                        </a:lnSpc>
                        <a:spcBef>
                          <a:spcPts val="1200"/>
                        </a:spcBef>
                        <a:spcAft>
                          <a:spcPts val="0"/>
                        </a:spcAft>
                        <a:buClrTx/>
                        <a:buSzTx/>
                        <a:buFontTx/>
                        <a:buNone/>
                        <a:tabLst/>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滋賀県　「新型コロナウイルス感染症対策サイト」</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2086126" rtl="0" eaLnBrk="1" fontAlgn="auto" latinLnBrk="0" hangingPunct="1">
                        <a:lnSpc>
                          <a:spcPct val="100000"/>
                        </a:lnSpc>
                        <a:spcBef>
                          <a:spcPts val="1200"/>
                        </a:spcBef>
                        <a:spcAft>
                          <a:spcPts val="0"/>
                        </a:spcAft>
                        <a:buClrTx/>
                        <a:buSzTx/>
                        <a:buFontTx/>
                        <a:buNone/>
                        <a:tabLst/>
                        <a:defRPr/>
                      </a:pP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6"/>
                        </a:rPr>
                        <a:t>https://stopcovid19.pref.shiga.jp/</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④</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滋賀県「新型コロナウイルス感染症に関する支援制度」</a:t>
                      </a:r>
                      <a:endParaRPr kumimoji="1" lang="en-US" altLang="ja-JP" sz="1050" dirty="0">
                        <a:latin typeface="Meiryo UI" panose="020B0604030504040204" pitchFamily="50" charset="-128"/>
                        <a:ea typeface="Meiryo UI" panose="020B0604030504040204" pitchFamily="50" charset="-128"/>
                      </a:endParaRPr>
                    </a:p>
                    <a:p>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hlinkClick r:id="rId7"/>
                        </a:rPr>
                        <a:t>https://stopcovid19.pref.shiga.jp/support/01_01</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06496410"/>
                  </a:ext>
                </a:extLst>
              </a:tr>
            </a:tbl>
          </a:graphicData>
        </a:graphic>
      </p:graphicFrame>
      <p:graphicFrame>
        <p:nvGraphicFramePr>
          <p:cNvPr id="89" name="表 88">
            <a:extLst>
              <a:ext uri="{FF2B5EF4-FFF2-40B4-BE49-F238E27FC236}">
                <a16:creationId xmlns:a16="http://schemas.microsoft.com/office/drawing/2014/main" id="{90BCB57B-09A6-4D95-BE8A-682CCC0D68EB}"/>
              </a:ext>
            </a:extLst>
          </p:cNvPr>
          <p:cNvGraphicFramePr>
            <a:graphicFrameLocks noGrp="1"/>
          </p:cNvGraphicFramePr>
          <p:nvPr>
            <p:extLst>
              <p:ext uri="{D42A27DB-BD31-4B8C-83A1-F6EECF244321}">
                <p14:modId xmlns:p14="http://schemas.microsoft.com/office/powerpoint/2010/main" val="779519045"/>
              </p:ext>
            </p:extLst>
          </p:nvPr>
        </p:nvGraphicFramePr>
        <p:xfrm>
          <a:off x="70628" y="12145759"/>
          <a:ext cx="5060634" cy="982724"/>
        </p:xfrm>
        <a:graphic>
          <a:graphicData uri="http://schemas.openxmlformats.org/drawingml/2006/table">
            <a:tbl>
              <a:tblPr firstRow="1" bandRow="1">
                <a:tableStyleId>{5C22544A-7EE6-4342-B048-85BDC9FD1C3A}</a:tableStyleId>
              </a:tblPr>
              <a:tblGrid>
                <a:gridCol w="5060634">
                  <a:extLst>
                    <a:ext uri="{9D8B030D-6E8A-4147-A177-3AD203B41FA5}">
                      <a16:colId xmlns:a16="http://schemas.microsoft.com/office/drawing/2014/main" val="3258056437"/>
                    </a:ext>
                  </a:extLst>
                </a:gridCol>
              </a:tblGrid>
              <a:tr h="46876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rPr>
                        <a:t>＜健康観察の方法＞</a:t>
                      </a:r>
                    </a:p>
                    <a:p>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en-US" altLang="ja-JP" sz="1000" b="0" dirty="0">
                          <a:solidFill>
                            <a:schemeClr val="tx1"/>
                          </a:solidFill>
                          <a:latin typeface="Meiryo UI" panose="020B0604030504040204" pitchFamily="50" charset="-128"/>
                          <a:ea typeface="Meiryo UI" panose="020B0604030504040204" pitchFamily="50" charset="-128"/>
                        </a:rPr>
                        <a:t>A</a:t>
                      </a:r>
                      <a:r>
                        <a:rPr kumimoji="1" lang="ja-JP" altLang="en-US" sz="1000" b="0" dirty="0">
                          <a:solidFill>
                            <a:schemeClr val="tx1"/>
                          </a:solidFill>
                          <a:latin typeface="Meiryo UI" panose="020B0604030504040204" pitchFamily="50" charset="-128"/>
                          <a:ea typeface="Meiryo UI" panose="020B0604030504040204" pitchFamily="50" charset="-128"/>
                        </a:rPr>
                        <a:t>）発熱や呼吸器症状等の有無について、</a:t>
                      </a:r>
                      <a:r>
                        <a:rPr kumimoji="1" lang="en-US" altLang="ja-JP" sz="1000" b="0" dirty="0">
                          <a:solidFill>
                            <a:schemeClr val="tx1"/>
                          </a:solidFill>
                          <a:latin typeface="Meiryo UI" panose="020B0604030504040204" pitchFamily="50" charset="-128"/>
                          <a:ea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rPr>
                        <a:t>日</a:t>
                      </a:r>
                      <a:r>
                        <a:rPr kumimoji="1" lang="en-US" altLang="ja-JP" sz="1000" b="0" dirty="0">
                          <a:solidFill>
                            <a:schemeClr val="tx1"/>
                          </a:solidFill>
                          <a:latin typeface="Meiryo UI" panose="020B0604030504040204" pitchFamily="50" charset="-128"/>
                          <a:ea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rPr>
                        <a:t>回、電話やメール等で確認する。</a:t>
                      </a:r>
                    </a:p>
                    <a:p>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en-US" altLang="ja-JP" sz="1000" b="0" dirty="0">
                          <a:solidFill>
                            <a:schemeClr val="tx1"/>
                          </a:solidFill>
                          <a:latin typeface="Meiryo UI" panose="020B0604030504040204" pitchFamily="50" charset="-128"/>
                          <a:ea typeface="Meiryo UI" panose="020B0604030504040204" pitchFamily="50" charset="-128"/>
                        </a:rPr>
                        <a:t>B</a:t>
                      </a:r>
                      <a:r>
                        <a:rPr kumimoji="1" lang="ja-JP" altLang="en-US" sz="1000" b="0" dirty="0">
                          <a:solidFill>
                            <a:schemeClr val="tx1"/>
                          </a:solidFill>
                          <a:latin typeface="Meiryo UI" panose="020B0604030504040204" pitchFamily="50" charset="-128"/>
                          <a:ea typeface="Meiryo UI" panose="020B0604030504040204" pitchFamily="50" charset="-128"/>
                        </a:rPr>
                        <a:t>）濃厚接触者自身が</a:t>
                      </a:r>
                      <a:r>
                        <a:rPr kumimoji="1" lang="en-US" altLang="ja-JP" sz="1000" b="0" dirty="0">
                          <a:solidFill>
                            <a:schemeClr val="tx1"/>
                          </a:solidFill>
                          <a:latin typeface="Meiryo UI" panose="020B0604030504040204" pitchFamily="50" charset="-128"/>
                          <a:ea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rPr>
                        <a:t>日</a:t>
                      </a:r>
                      <a:r>
                        <a:rPr kumimoji="1" lang="en-US" altLang="ja-JP" sz="1000" b="0" dirty="0">
                          <a:solidFill>
                            <a:schemeClr val="tx1"/>
                          </a:solidFill>
                          <a:latin typeface="Meiryo UI" panose="020B0604030504040204" pitchFamily="50" charset="-128"/>
                          <a:ea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rPr>
                        <a:t>回、発熱や呼吸器症状等の有無を報告する。</a:t>
                      </a:r>
                    </a:p>
                    <a:p>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en-US" altLang="ja-JP" sz="1000" b="0" dirty="0">
                          <a:solidFill>
                            <a:schemeClr val="tx1"/>
                          </a:solidFill>
                          <a:latin typeface="Meiryo UI" panose="020B0604030504040204" pitchFamily="50" charset="-128"/>
                          <a:ea typeface="Meiryo UI" panose="020B0604030504040204" pitchFamily="50" charset="-128"/>
                        </a:rPr>
                        <a:t>C</a:t>
                      </a:r>
                      <a:r>
                        <a:rPr kumimoji="1" lang="ja-JP" altLang="en-US" sz="1000" b="0" dirty="0">
                          <a:solidFill>
                            <a:schemeClr val="tx1"/>
                          </a:solidFill>
                          <a:latin typeface="Meiryo UI" panose="020B0604030504040204" pitchFamily="50" charset="-128"/>
                          <a:ea typeface="Meiryo UI" panose="020B0604030504040204" pitchFamily="50" charset="-128"/>
                        </a:rPr>
                        <a:t>）必要に応じて、事業所から管轄の保健所に連絡する。</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en-US" altLang="ja-JP" sz="1000" b="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相談先・受診先に迷った場合は、受診・相談センターに連絡する。</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en-US" altLang="ja-JP" sz="1000" b="0" dirty="0">
                          <a:solidFill>
                            <a:schemeClr val="tx1"/>
                          </a:solidFill>
                          <a:latin typeface="Meiryo UI" panose="020B0604030504040204" pitchFamily="50" charset="-128"/>
                          <a:ea typeface="Meiryo UI" panose="020B0604030504040204" pitchFamily="50" charset="-128"/>
                          <a:hlinkClick r:id="rId8"/>
                        </a:rPr>
                        <a:t>https://www.pref.shiga.lg.jp/ippan/kenkouiryouhukushi/iryo/314835.html</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86772" marR="86772" marT="34162" marB="34162"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945554"/>
                  </a:ext>
                </a:extLst>
              </a:tr>
            </a:tbl>
          </a:graphicData>
        </a:graphic>
      </p:graphicFrame>
      <p:sp>
        <p:nvSpPr>
          <p:cNvPr id="107" name="角丸四角形 5">
            <a:extLst>
              <a:ext uri="{FF2B5EF4-FFF2-40B4-BE49-F238E27FC236}">
                <a16:creationId xmlns:a16="http://schemas.microsoft.com/office/drawing/2014/main" id="{99624F4A-334F-4419-AFA9-77453156EB5F}"/>
              </a:ext>
            </a:extLst>
          </p:cNvPr>
          <p:cNvSpPr/>
          <p:nvPr/>
        </p:nvSpPr>
        <p:spPr>
          <a:xfrm>
            <a:off x="18108" y="9073468"/>
            <a:ext cx="10515217" cy="288032"/>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spcBef>
                <a:spcPts val="1200"/>
              </a:spcBef>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事業所内で新型コロナウイルス感染症の感染者や濃厚接触者が発生した場合は、</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保健所の指示のもとで対応することが原則</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となります。事業所として想定される対応は以下のとおりです。</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010005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1908</Words>
  <Application>Microsoft Office PowerPoint</Application>
  <PresentationFormat>ユーザー設定</PresentationFormat>
  <Paragraphs>198</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2020-10-20T11:11:48Z</dcterms:created>
  <dcterms:modified xsi:type="dcterms:W3CDTF">2021-03-18T10:16:21Z</dcterms:modified>
</cp:coreProperties>
</file>