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1" r:id="rId3"/>
  </p:sldIdLst>
  <p:sldSz cx="10693400" cy="15122525"/>
  <p:notesSz cx="9866313" cy="6735763"/>
  <p:defaultTextStyle>
    <a:defPPr>
      <a:defRPr lang="ja-JP"/>
    </a:defPPr>
    <a:lvl1pPr marL="0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8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1ECFF"/>
    <a:srgbClr val="0099FF"/>
    <a:srgbClr val="666633"/>
    <a:srgbClr val="666666"/>
    <a:srgbClr val="FFFF99"/>
    <a:srgbClr val="0000CC"/>
    <a:srgbClr val="00B0F0"/>
    <a:srgbClr val="02FFCC"/>
    <a:srgbClr val="00B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4708" autoAdjust="0"/>
  </p:normalViewPr>
  <p:slideViewPr>
    <p:cSldViewPr>
      <p:cViewPr varScale="1">
        <p:scale>
          <a:sx n="52" d="100"/>
          <a:sy n="52" d="100"/>
        </p:scale>
        <p:origin x="1734" y="96"/>
      </p:cViewPr>
      <p:guideLst>
        <p:guide orient="horz" pos="4808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9" d="100"/>
          <a:sy n="119" d="100"/>
        </p:scale>
        <p:origin x="-1968" y="-96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9198" y="1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DB875BC2-C89F-46FE-9751-FDB55519674D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417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9198" y="6397417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0F049480-0509-4F2E-A754-24842B94C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77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-26988"/>
            <a:ext cx="4783138" cy="676275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238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1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8569430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5" y="605606"/>
            <a:ext cx="2406015" cy="1290315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671" y="605606"/>
            <a:ext cx="7039821" cy="1290315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9192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2"/>
          </a:xfrm>
        </p:spPr>
        <p:txBody>
          <a:bodyPr anchor="b"/>
          <a:lstStyle>
            <a:lvl1pPr marL="0" indent="0">
              <a:buNone/>
              <a:defRPr sz="4525">
                <a:solidFill>
                  <a:schemeClr val="tx1">
                    <a:tint val="75000"/>
                  </a:schemeClr>
                </a:solidFill>
              </a:defRPr>
            </a:lvl1pPr>
            <a:lvl2pPr marL="1043063" indent="0">
              <a:buNone/>
              <a:defRPr sz="4101">
                <a:solidFill>
                  <a:schemeClr val="tx1">
                    <a:tint val="75000"/>
                  </a:schemeClr>
                </a:solidFill>
              </a:defRPr>
            </a:lvl2pPr>
            <a:lvl3pPr marL="2086126" indent="0">
              <a:buNone/>
              <a:defRPr sz="3535">
                <a:solidFill>
                  <a:schemeClr val="tx1">
                    <a:tint val="75000"/>
                  </a:schemeClr>
                </a:solidFill>
              </a:defRPr>
            </a:lvl3pPr>
            <a:lvl4pPr marL="3129190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4pPr>
            <a:lvl5pPr marL="4172253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5pPr>
            <a:lvl6pPr marL="5215316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6pPr>
            <a:lvl7pPr marL="6258379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7pPr>
            <a:lvl8pPr marL="7301442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8pPr>
            <a:lvl9pPr marL="8344505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670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5812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2" y="3385069"/>
            <a:ext cx="4724775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72" y="4795802"/>
            <a:ext cx="4724775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2100" y="3385069"/>
            <a:ext cx="4726631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2100" y="4795802"/>
            <a:ext cx="4726631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5"/>
          </a:xfrm>
        </p:spPr>
        <p:txBody>
          <a:bodyPr/>
          <a:lstStyle>
            <a:lvl1pPr>
              <a:defRPr sz="7354"/>
            </a:lvl1pPr>
            <a:lvl2pPr>
              <a:defRPr sz="6364"/>
            </a:lvl2pPr>
            <a:lvl3pPr>
              <a:defRPr sz="5515"/>
            </a:lvl3pPr>
            <a:lvl4pPr>
              <a:defRPr sz="4525"/>
            </a:lvl4pPr>
            <a:lvl5pPr>
              <a:defRPr sz="4525"/>
            </a:lvl5pPr>
            <a:lvl6pPr>
              <a:defRPr sz="4525"/>
            </a:lvl6pPr>
            <a:lvl7pPr>
              <a:defRPr sz="4525"/>
            </a:lvl7pPr>
            <a:lvl8pPr>
              <a:defRPr sz="4525"/>
            </a:lvl8pPr>
            <a:lvl9pPr>
              <a:defRPr sz="452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2" y="3164530"/>
            <a:ext cx="3518055" cy="10344228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2" y="10585771"/>
            <a:ext cx="6416040" cy="1249709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982" y="1351225"/>
            <a:ext cx="6416040" cy="9073515"/>
          </a:xfrm>
        </p:spPr>
        <p:txBody>
          <a:bodyPr/>
          <a:lstStyle>
            <a:lvl1pPr marL="0" indent="0">
              <a:buNone/>
              <a:defRPr sz="7354"/>
            </a:lvl1pPr>
            <a:lvl2pPr marL="1043063" indent="0">
              <a:buNone/>
              <a:defRPr sz="6364"/>
            </a:lvl2pPr>
            <a:lvl3pPr marL="2086126" indent="0">
              <a:buNone/>
              <a:defRPr sz="5515"/>
            </a:lvl3pPr>
            <a:lvl4pPr marL="3129190" indent="0">
              <a:buNone/>
              <a:defRPr sz="4525"/>
            </a:lvl4pPr>
            <a:lvl5pPr marL="4172253" indent="0">
              <a:buNone/>
              <a:defRPr sz="4525"/>
            </a:lvl5pPr>
            <a:lvl6pPr marL="5215316" indent="0">
              <a:buNone/>
              <a:defRPr sz="4525"/>
            </a:lvl6pPr>
            <a:lvl7pPr marL="6258379" indent="0">
              <a:buNone/>
              <a:defRPr sz="4525"/>
            </a:lvl7pPr>
            <a:lvl8pPr marL="7301442" indent="0">
              <a:buNone/>
              <a:defRPr sz="4525"/>
            </a:lvl8pPr>
            <a:lvl9pPr marL="8344505" indent="0">
              <a:buNone/>
              <a:defRPr sz="45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6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3528593"/>
            <a:ext cx="9624060" cy="9980166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671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3578" y="14016344"/>
            <a:ext cx="3386244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3604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126" rtl="0" eaLnBrk="1" latinLnBrk="0" hangingPunct="1">
        <a:spcBef>
          <a:spcPct val="0"/>
        </a:spcBef>
        <a:buNone/>
        <a:defRPr kumimoji="1" sz="100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297" indent="-782297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7354" kern="1200">
          <a:solidFill>
            <a:schemeClr val="tx1"/>
          </a:solidFill>
          <a:latin typeface="+mn-lt"/>
          <a:ea typeface="+mn-ea"/>
          <a:cs typeface="+mn-cs"/>
        </a:defRPr>
      </a:lvl1pPr>
      <a:lvl2pPr marL="1694978" indent="-651915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6364" kern="1200">
          <a:solidFill>
            <a:schemeClr val="tx1"/>
          </a:solidFill>
          <a:latin typeface="+mn-lt"/>
          <a:ea typeface="+mn-ea"/>
          <a:cs typeface="+mn-cs"/>
        </a:defRPr>
      </a:lvl2pPr>
      <a:lvl3pPr marL="260765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5515" kern="1200">
          <a:solidFill>
            <a:schemeClr val="tx1"/>
          </a:solidFill>
          <a:latin typeface="+mn-lt"/>
          <a:ea typeface="+mn-ea"/>
          <a:cs typeface="+mn-cs"/>
        </a:defRPr>
      </a:lvl3pPr>
      <a:lvl4pPr marL="3650722" indent="-521532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4pPr>
      <a:lvl5pPr marL="4693785" indent="-521532" algn="l" defTabSz="2086126" rtl="0" eaLnBrk="1" latinLnBrk="0" hangingPunct="1">
        <a:spcBef>
          <a:spcPct val="20000"/>
        </a:spcBef>
        <a:buFont typeface="Arial" pitchFamily="34" charset="0"/>
        <a:buChar char="»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5pPr>
      <a:lvl6pPr marL="573684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6pPr>
      <a:lvl7pPr marL="6779911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7pPr>
      <a:lvl8pPr marL="7822974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8pPr>
      <a:lvl9pPr marL="886603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1pPr>
      <a:lvl2pPr marL="104306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2pPr>
      <a:lvl3pPr marL="208612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3pPr>
      <a:lvl4pPr marL="312919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4pPr>
      <a:lvl5pPr marL="417225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5pPr>
      <a:lvl6pPr marL="521531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6pPr>
      <a:lvl7pPr marL="6258379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7pPr>
      <a:lvl8pPr marL="7301442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8pPr>
      <a:lvl9pPr marL="8344505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hyperlink" Target="https://www.pref.shiga.lg.jp/ippan/bousai/zishin/" TargetMode="External"/><Relationship Id="rId12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f.shiga.lg.jp/ippan/bousai/sougo/12559.html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j-shis.bosai.go.jp/map/" TargetMode="External"/><Relationship Id="rId10" Type="http://schemas.openxmlformats.org/officeDocument/2006/relationships/image" Target="../media/image1.tmp"/><Relationship Id="rId4" Type="http://schemas.openxmlformats.org/officeDocument/2006/relationships/hyperlink" Target="https://shiga-bousai.jp/dmap/map/index?l=M_e_risk_map&amp;z=&amp;lon=&amp;lat=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角丸四角形 6">
            <a:extLst>
              <a:ext uri="{FF2B5EF4-FFF2-40B4-BE49-F238E27FC236}">
                <a16:creationId xmlns:a16="http://schemas.microsoft.com/office/drawing/2014/main" id="{61A012AE-D5E4-4522-8381-9863242D3F76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製造業用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地震版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滋賀県版ＢＣＰ策定シート（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編）</a:t>
            </a:r>
          </a:p>
        </p:txBody>
      </p:sp>
      <p:sp>
        <p:nvSpPr>
          <p:cNvPr id="155" name="角丸四角形 5">
            <a:extLst>
              <a:ext uri="{FF2B5EF4-FFF2-40B4-BE49-F238E27FC236}">
                <a16:creationId xmlns:a16="http://schemas.microsoft.com/office/drawing/2014/main" id="{A69186CF-D4AA-4055-B0A9-921B8B14A38C}"/>
              </a:ext>
            </a:extLst>
          </p:cNvPr>
          <p:cNvSpPr/>
          <p:nvPr/>
        </p:nvSpPr>
        <p:spPr>
          <a:xfrm>
            <a:off x="15817" y="1014107"/>
            <a:ext cx="3903382" cy="1039399"/>
          </a:xfrm>
          <a:prstGeom prst="roundRect">
            <a:avLst>
              <a:gd name="adj" fmla="val 9452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大地震発生時には、以下の基本方針に則り対応する。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57" name="表 156">
            <a:extLst>
              <a:ext uri="{FF2B5EF4-FFF2-40B4-BE49-F238E27FC236}">
                <a16:creationId xmlns:a16="http://schemas.microsoft.com/office/drawing/2014/main" id="{8865243D-EAE3-4CF5-9E4A-E8CEF0752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68777"/>
              </p:ext>
            </p:extLst>
          </p:nvPr>
        </p:nvGraphicFramePr>
        <p:xfrm>
          <a:off x="66647" y="1302139"/>
          <a:ext cx="3815832" cy="6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334872E1-238F-4E17-AA3B-A6E21044C4C9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1" name="角丸四角形 12">
            <a:extLst>
              <a:ext uri="{FF2B5EF4-FFF2-40B4-BE49-F238E27FC236}">
                <a16:creationId xmlns:a16="http://schemas.microsoft.com/office/drawing/2014/main" id="{F076E9E5-5719-45E5-B461-13BFDFC6821D}"/>
              </a:ext>
            </a:extLst>
          </p:cNvPr>
          <p:cNvSpPr/>
          <p:nvPr/>
        </p:nvSpPr>
        <p:spPr>
          <a:xfrm>
            <a:off x="15816" y="33596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．対応手順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2" name="角丸四角形 13">
            <a:extLst>
              <a:ext uri="{FF2B5EF4-FFF2-40B4-BE49-F238E27FC236}">
                <a16:creationId xmlns:a16="http://schemas.microsoft.com/office/drawing/2014/main" id="{65D23062-CF18-4625-BC38-7771CF033A2B}"/>
              </a:ext>
            </a:extLst>
          </p:cNvPr>
          <p:cNvSpPr/>
          <p:nvPr/>
        </p:nvSpPr>
        <p:spPr>
          <a:xfrm>
            <a:off x="15817" y="72607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１．基本方針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3" name="角丸四角形 14">
            <a:extLst>
              <a:ext uri="{FF2B5EF4-FFF2-40B4-BE49-F238E27FC236}">
                <a16:creationId xmlns:a16="http://schemas.microsoft.com/office/drawing/2014/main" id="{76D15A84-8BA6-45CF-835B-DE403BB0B619}"/>
              </a:ext>
            </a:extLst>
          </p:cNvPr>
          <p:cNvSpPr/>
          <p:nvPr/>
        </p:nvSpPr>
        <p:spPr>
          <a:xfrm>
            <a:off x="3906540" y="724373"/>
            <a:ext cx="2088232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３．対応責任者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66" name="表 165">
            <a:extLst>
              <a:ext uri="{FF2B5EF4-FFF2-40B4-BE49-F238E27FC236}">
                <a16:creationId xmlns:a16="http://schemas.microsoft.com/office/drawing/2014/main" id="{3D804BAC-B11B-4D25-9158-65BAD24C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5899"/>
              </p:ext>
            </p:extLst>
          </p:nvPr>
        </p:nvGraphicFramePr>
        <p:xfrm>
          <a:off x="4034688" y="1077064"/>
          <a:ext cx="3830933" cy="2086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1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統括責任者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全社的な意思決定を行い、対応全体を統括する。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本社機能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維持担当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安否確認や安全確保等、本社機能の維持に関する実務を指揮する。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905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638620417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事業継続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重要事業の継続に関する実務を指揮する。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3611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170958595"/>
                  </a:ext>
                </a:extLst>
              </a:tr>
            </a:tbl>
          </a:graphicData>
        </a:graphic>
      </p:graphicFrame>
      <p:sp>
        <p:nvSpPr>
          <p:cNvPr id="169" name="角丸四角形 21">
            <a:extLst>
              <a:ext uri="{FF2B5EF4-FFF2-40B4-BE49-F238E27FC236}">
                <a16:creationId xmlns:a16="http://schemas.microsoft.com/office/drawing/2014/main" id="{FB9D1DCF-4211-47E5-B9DA-048145054AD2}"/>
              </a:ext>
            </a:extLst>
          </p:cNvPr>
          <p:cNvSpPr/>
          <p:nvPr/>
        </p:nvSpPr>
        <p:spPr>
          <a:xfrm>
            <a:off x="3960294" y="5067174"/>
            <a:ext cx="6733106" cy="693888"/>
          </a:xfrm>
          <a:prstGeom prst="roundRect">
            <a:avLst>
              <a:gd name="adj" fmla="val 5493"/>
            </a:avLst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参集メンバーは自身が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安全に移動できることが確認でき次第（火災等が発生していない、夜間でない　等）、定められた場所に参集し、災害対応を行う。</a:t>
            </a:r>
          </a:p>
        </p:txBody>
      </p:sp>
      <p:cxnSp>
        <p:nvCxnSpPr>
          <p:cNvPr id="170" name="直線矢印コネクタ 169">
            <a:extLst>
              <a:ext uri="{FF2B5EF4-FFF2-40B4-BE49-F238E27FC236}">
                <a16:creationId xmlns:a16="http://schemas.microsoft.com/office/drawing/2014/main" id="{0B1B2727-5491-4C35-8AFB-D0A3F89D4E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89983" y="526852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2" name="表 171">
            <a:extLst>
              <a:ext uri="{FF2B5EF4-FFF2-40B4-BE49-F238E27FC236}">
                <a16:creationId xmlns:a16="http://schemas.microsoft.com/office/drawing/2014/main" id="{AAE5CA83-5C35-4A2B-9D5C-DF8BB9A3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95815"/>
              </p:ext>
            </p:extLst>
          </p:nvPr>
        </p:nvGraphicFramePr>
        <p:xfrm>
          <a:off x="596135" y="3889079"/>
          <a:ext cx="3338191" cy="57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7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7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3" name="角丸四角形 25">
            <a:extLst>
              <a:ext uri="{FF2B5EF4-FFF2-40B4-BE49-F238E27FC236}">
                <a16:creationId xmlns:a16="http://schemas.microsoft.com/office/drawing/2014/main" id="{1EAB2D5E-672A-4DD9-A24E-D6DD59E64E9F}"/>
              </a:ext>
            </a:extLst>
          </p:cNvPr>
          <p:cNvSpPr/>
          <p:nvPr/>
        </p:nvSpPr>
        <p:spPr>
          <a:xfrm>
            <a:off x="596136" y="3637022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①避難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4" name="表 173">
            <a:extLst>
              <a:ext uri="{FF2B5EF4-FFF2-40B4-BE49-F238E27FC236}">
                <a16:creationId xmlns:a16="http://schemas.microsoft.com/office/drawing/2014/main" id="{2E7529F4-CB7F-4517-8599-217AC4FE3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410486"/>
              </p:ext>
            </p:extLst>
          </p:nvPr>
        </p:nvGraphicFramePr>
        <p:xfrm>
          <a:off x="585536" y="4634450"/>
          <a:ext cx="3338190" cy="109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救助・応急処置</a:t>
                      </a:r>
                      <a:b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道具の所在</a:t>
                      </a:r>
                    </a:p>
                  </a:txBody>
                  <a:tcPr marL="71999" marR="71999" marT="3600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救急搬送先①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TEL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TEL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" name="角丸四角形 27">
            <a:extLst>
              <a:ext uri="{FF2B5EF4-FFF2-40B4-BE49-F238E27FC236}">
                <a16:creationId xmlns:a16="http://schemas.microsoft.com/office/drawing/2014/main" id="{FCB2FF97-E14C-4901-93D5-DA182BB978A7}"/>
              </a:ext>
            </a:extLst>
          </p:cNvPr>
          <p:cNvSpPr/>
          <p:nvPr/>
        </p:nvSpPr>
        <p:spPr>
          <a:xfrm>
            <a:off x="585534" y="4429022"/>
            <a:ext cx="1529015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②救助・負傷者対応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6" name="表 175">
            <a:extLst>
              <a:ext uri="{FF2B5EF4-FFF2-40B4-BE49-F238E27FC236}">
                <a16:creationId xmlns:a16="http://schemas.microsoft.com/office/drawing/2014/main" id="{1FD45A5A-0C3F-48CB-9F2E-A5EFC68E9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62622"/>
              </p:ext>
            </p:extLst>
          </p:nvPr>
        </p:nvGraphicFramePr>
        <p:xfrm>
          <a:off x="3966076" y="3889079"/>
          <a:ext cx="6627978" cy="97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08">
                  <a:extLst>
                    <a:ext uri="{9D8B030D-6E8A-4147-A177-3AD203B41FA5}">
                      <a16:colId xmlns:a16="http://schemas.microsoft.com/office/drawing/2014/main" val="619666401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443913053"/>
                    </a:ext>
                  </a:extLst>
                </a:gridCol>
              </a:tblGrid>
              <a:tr h="289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確認方法①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総計　</a:t>
                      </a:r>
                      <a:r>
                        <a:rPr kumimoji="1" lang="en-US" altLang="ja-JP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人（　</a:t>
                      </a:r>
                      <a:r>
                        <a:rPr kumimoji="1" lang="en-US" altLang="ja-JP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 </a:t>
                      </a:r>
                      <a:r>
                        <a:rPr kumimoji="1" lang="en-US" altLang="ja-JP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月現在）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集計担当者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確認方法③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" name="角丸四角形 29">
            <a:extLst>
              <a:ext uri="{FF2B5EF4-FFF2-40B4-BE49-F238E27FC236}">
                <a16:creationId xmlns:a16="http://schemas.microsoft.com/office/drawing/2014/main" id="{610CFDA6-E94D-4E34-8D62-3A2F65A3A499}"/>
              </a:ext>
            </a:extLst>
          </p:cNvPr>
          <p:cNvSpPr/>
          <p:nvPr/>
        </p:nvSpPr>
        <p:spPr>
          <a:xfrm>
            <a:off x="3882479" y="3635530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③安否確認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8" name="表 177">
            <a:extLst>
              <a:ext uri="{FF2B5EF4-FFF2-40B4-BE49-F238E27FC236}">
                <a16:creationId xmlns:a16="http://schemas.microsoft.com/office/drawing/2014/main" id="{0B15CBB7-127F-419E-9406-3011BB79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81956"/>
              </p:ext>
            </p:extLst>
          </p:nvPr>
        </p:nvGraphicFramePr>
        <p:xfrm>
          <a:off x="120279" y="13592851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7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⑴大地震発生直後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27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27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527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9" name="表 178">
            <a:extLst>
              <a:ext uri="{FF2B5EF4-FFF2-40B4-BE49-F238E27FC236}">
                <a16:creationId xmlns:a16="http://schemas.microsoft.com/office/drawing/2014/main" id="{F2CDF328-5E1E-4511-813A-77CCED8D1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185749"/>
              </p:ext>
            </p:extLst>
          </p:nvPr>
        </p:nvGraphicFramePr>
        <p:xfrm>
          <a:off x="3973132" y="5257006"/>
          <a:ext cx="6620922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参集メンバー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　　 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代替場所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" name="角丸四角形 32">
            <a:extLst>
              <a:ext uri="{FF2B5EF4-FFF2-40B4-BE49-F238E27FC236}">
                <a16:creationId xmlns:a16="http://schemas.microsoft.com/office/drawing/2014/main" id="{11014490-610C-4CE2-AE94-5E9920E4458C}"/>
              </a:ext>
            </a:extLst>
          </p:cNvPr>
          <p:cNvSpPr/>
          <p:nvPr/>
        </p:nvSpPr>
        <p:spPr>
          <a:xfrm>
            <a:off x="1773263" y="5866486"/>
            <a:ext cx="4798511" cy="257867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①状況確認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1" name="表 180">
            <a:extLst>
              <a:ext uri="{FF2B5EF4-FFF2-40B4-BE49-F238E27FC236}">
                <a16:creationId xmlns:a16="http://schemas.microsoft.com/office/drawing/2014/main" id="{0D71F2C9-590D-490F-96B4-6A5D2F1A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9701"/>
              </p:ext>
            </p:extLst>
          </p:nvPr>
        </p:nvGraphicFramePr>
        <p:xfrm>
          <a:off x="1860653" y="6130726"/>
          <a:ext cx="3486047" cy="2034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06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確認対象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担当者（部門）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82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6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　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06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2" name="表 181">
            <a:extLst>
              <a:ext uri="{FF2B5EF4-FFF2-40B4-BE49-F238E27FC236}">
                <a16:creationId xmlns:a16="http://schemas.microsoft.com/office/drawing/2014/main" id="{51360045-5449-4EAE-9C1A-9C6B723B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78371"/>
              </p:ext>
            </p:extLst>
          </p:nvPr>
        </p:nvGraphicFramePr>
        <p:xfrm>
          <a:off x="3665169" y="13574247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162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⑵初動対応フェーズ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43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22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22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22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3" name="表 182">
            <a:extLst>
              <a:ext uri="{FF2B5EF4-FFF2-40B4-BE49-F238E27FC236}">
                <a16:creationId xmlns:a16="http://schemas.microsoft.com/office/drawing/2014/main" id="{05E73EFF-6007-45A4-8296-D46FDE9E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40512"/>
              </p:ext>
            </p:extLst>
          </p:nvPr>
        </p:nvGraphicFramePr>
        <p:xfrm>
          <a:off x="7210059" y="13580472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72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⑶事業継続フェーズ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" name="角丸四角形 36">
            <a:extLst>
              <a:ext uri="{FF2B5EF4-FFF2-40B4-BE49-F238E27FC236}">
                <a16:creationId xmlns:a16="http://schemas.microsoft.com/office/drawing/2014/main" id="{3718A6BE-C44D-4F8B-B161-6714DF025A4C}"/>
              </a:ext>
            </a:extLst>
          </p:cNvPr>
          <p:cNvSpPr/>
          <p:nvPr/>
        </p:nvSpPr>
        <p:spPr>
          <a:xfrm>
            <a:off x="7561457" y="5838172"/>
            <a:ext cx="3126476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③備蓄品の状況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6" name="角丸四角形 38">
            <a:extLst>
              <a:ext uri="{FF2B5EF4-FFF2-40B4-BE49-F238E27FC236}">
                <a16:creationId xmlns:a16="http://schemas.microsoft.com/office/drawing/2014/main" id="{6B131C34-693B-4B41-8E0E-A5F2A2F68F49}"/>
              </a:ext>
            </a:extLst>
          </p:cNvPr>
          <p:cNvSpPr/>
          <p:nvPr/>
        </p:nvSpPr>
        <p:spPr>
          <a:xfrm>
            <a:off x="5338226" y="5881660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②帰宅許可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7" name="表 186">
            <a:extLst>
              <a:ext uri="{FF2B5EF4-FFF2-40B4-BE49-F238E27FC236}">
                <a16:creationId xmlns:a16="http://schemas.microsoft.com/office/drawing/2014/main" id="{D1C77D5E-28B3-4BD9-B6BD-4DBA838B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69001"/>
              </p:ext>
            </p:extLst>
          </p:nvPr>
        </p:nvGraphicFramePr>
        <p:xfrm>
          <a:off x="5431598" y="6127383"/>
          <a:ext cx="2114503" cy="2019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4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留意点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6" name="角丸四角形 48">
            <a:extLst>
              <a:ext uri="{FF2B5EF4-FFF2-40B4-BE49-F238E27FC236}">
                <a16:creationId xmlns:a16="http://schemas.microsoft.com/office/drawing/2014/main" id="{97B73063-F357-43B6-ADF6-F97586A6BA98}"/>
              </a:ext>
            </a:extLst>
          </p:cNvPr>
          <p:cNvSpPr/>
          <p:nvPr/>
        </p:nvSpPr>
        <p:spPr>
          <a:xfrm>
            <a:off x="1773263" y="835044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①重要業務の継続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7" name="角丸四角形 20">
            <a:extLst>
              <a:ext uri="{FF2B5EF4-FFF2-40B4-BE49-F238E27FC236}">
                <a16:creationId xmlns:a16="http://schemas.microsoft.com/office/drawing/2014/main" id="{C84B025D-261F-4BA9-AA19-8E3B2BBF4363}"/>
              </a:ext>
            </a:extLst>
          </p:cNvPr>
          <p:cNvSpPr/>
          <p:nvPr/>
        </p:nvSpPr>
        <p:spPr>
          <a:xfrm>
            <a:off x="84370" y="13283824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７．事前準備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4" name="角丸四角形 111">
            <a:extLst>
              <a:ext uri="{FF2B5EF4-FFF2-40B4-BE49-F238E27FC236}">
                <a16:creationId xmlns:a16="http://schemas.microsoft.com/office/drawing/2014/main" id="{F9CA9934-8E93-4F7F-BE07-6A47C1828165}"/>
              </a:ext>
            </a:extLst>
          </p:cNvPr>
          <p:cNvSpPr/>
          <p:nvPr/>
        </p:nvSpPr>
        <p:spPr>
          <a:xfrm>
            <a:off x="19283" y="20708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２．被害想定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5" name="角丸四角形 1">
            <a:extLst>
              <a:ext uri="{FF2B5EF4-FFF2-40B4-BE49-F238E27FC236}">
                <a16:creationId xmlns:a16="http://schemas.microsoft.com/office/drawing/2014/main" id="{3B56C04E-6EF4-4C90-92E4-9A9AF3EDB936}"/>
              </a:ext>
            </a:extLst>
          </p:cNvPr>
          <p:cNvSpPr/>
          <p:nvPr/>
        </p:nvSpPr>
        <p:spPr>
          <a:xfrm>
            <a:off x="48360" y="2399977"/>
            <a:ext cx="3930188" cy="883389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9A00EE5A-218B-4140-8D5D-E9473E21D63B}"/>
              </a:ext>
            </a:extLst>
          </p:cNvPr>
          <p:cNvSpPr txBox="1"/>
          <p:nvPr/>
        </p:nvSpPr>
        <p:spPr>
          <a:xfrm>
            <a:off x="108444" y="2729522"/>
            <a:ext cx="3823200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社会インフラの中断（電力・通信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日間、交通・その他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週間）、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0" name="角丸四角形 128">
            <a:extLst>
              <a:ext uri="{FF2B5EF4-FFF2-40B4-BE49-F238E27FC236}">
                <a16:creationId xmlns:a16="http://schemas.microsoft.com/office/drawing/2014/main" id="{95A0FFF4-7DB7-4AE3-AF24-6C8DB986078C}"/>
              </a:ext>
            </a:extLst>
          </p:cNvPr>
          <p:cNvSpPr/>
          <p:nvPr/>
        </p:nvSpPr>
        <p:spPr>
          <a:xfrm>
            <a:off x="1308466" y="1020796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41" name="表 240">
            <a:extLst>
              <a:ext uri="{FF2B5EF4-FFF2-40B4-BE49-F238E27FC236}">
                <a16:creationId xmlns:a16="http://schemas.microsoft.com/office/drawing/2014/main" id="{B3DA0351-1213-483B-BC7D-4E81EEC43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40267"/>
              </p:ext>
            </p:extLst>
          </p:nvPr>
        </p:nvGraphicFramePr>
        <p:xfrm>
          <a:off x="451387" y="11665717"/>
          <a:ext cx="4823305" cy="157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予想資金（３ヵ月）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 rowSpan="6"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(A)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経営維持費用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従業員への給与の支払い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買掛金の支払い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金融機関からの借入金の返済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(B)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災害復旧費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被災建物・設備の復旧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3" name="角丸四角形 120">
            <a:extLst>
              <a:ext uri="{FF2B5EF4-FFF2-40B4-BE49-F238E27FC236}">
                <a16:creationId xmlns:a16="http://schemas.microsoft.com/office/drawing/2014/main" id="{AE9A68B7-CF80-40FC-8B2F-861ACB2FDF81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県内の中小企業、小規模事業者の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取組みの第一歩を後押し、分かりやすく簡単に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1B5C2B4D-F534-4143-BEC2-21D8F91CDF5C}"/>
              </a:ext>
            </a:extLst>
          </p:cNvPr>
          <p:cNvSpPr txBox="1"/>
          <p:nvPr/>
        </p:nvSpPr>
        <p:spPr>
          <a:xfrm>
            <a:off x="108444" y="2450319"/>
            <a:ext cx="3823200" cy="253916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想定地震　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、想定震度　</a:t>
            </a:r>
            <a:endParaRPr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4" name="角丸四角形 152">
            <a:extLst>
              <a:ext uri="{FF2B5EF4-FFF2-40B4-BE49-F238E27FC236}">
                <a16:creationId xmlns:a16="http://schemas.microsoft.com/office/drawing/2014/main" id="{D41E45F9-9BBC-43E0-8D9E-85C10AA68118}"/>
              </a:ext>
            </a:extLst>
          </p:cNvPr>
          <p:cNvSpPr/>
          <p:nvPr/>
        </p:nvSpPr>
        <p:spPr>
          <a:xfrm>
            <a:off x="1092082" y="3424183"/>
            <a:ext cx="2878046" cy="2594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対策本部を立ち上げ、以下の手順で対応を実施します。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E1507EB-C521-47D0-9DE6-730200E8D9CA}"/>
              </a:ext>
            </a:extLst>
          </p:cNvPr>
          <p:cNvSpPr/>
          <p:nvPr/>
        </p:nvSpPr>
        <p:spPr>
          <a:xfrm>
            <a:off x="3923907" y="4869969"/>
            <a:ext cx="24192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夜間・休日に災害が発生した場合の対応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1" name="直線矢印コネクタ 280">
            <a:extLst>
              <a:ext uri="{FF2B5EF4-FFF2-40B4-BE49-F238E27FC236}">
                <a16:creationId xmlns:a16="http://schemas.microsoft.com/office/drawing/2014/main" id="{43DD3251-5155-4712-8853-473257E4C1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31598" y="3014883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ローチャート: 他ページ結合子 1">
            <a:extLst>
              <a:ext uri="{FF2B5EF4-FFF2-40B4-BE49-F238E27FC236}">
                <a16:creationId xmlns:a16="http://schemas.microsoft.com/office/drawing/2014/main" id="{3A19AB36-9B1B-4016-A687-4A0FD0CA5237}"/>
              </a:ext>
            </a:extLst>
          </p:cNvPr>
          <p:cNvSpPr/>
          <p:nvPr/>
        </p:nvSpPr>
        <p:spPr>
          <a:xfrm>
            <a:off x="146511" y="3733517"/>
            <a:ext cx="360000" cy="2095442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⑴大地震発生直後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直後から可能な限り速やかに</a:t>
            </a:r>
          </a:p>
        </p:txBody>
      </p:sp>
      <p:sp>
        <p:nvSpPr>
          <p:cNvPr id="134" name="フローチャート: 他ページ結合子 133">
            <a:extLst>
              <a:ext uri="{FF2B5EF4-FFF2-40B4-BE49-F238E27FC236}">
                <a16:creationId xmlns:a16="http://schemas.microsoft.com/office/drawing/2014/main" id="{5DD7279B-6C3B-4F35-9450-419BEDFDFE20}"/>
              </a:ext>
            </a:extLst>
          </p:cNvPr>
          <p:cNvSpPr/>
          <p:nvPr/>
        </p:nvSpPr>
        <p:spPr>
          <a:xfrm>
            <a:off x="140685" y="5874695"/>
            <a:ext cx="360000" cy="2451394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⑵初動対応フェーズ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時間以内</a:t>
            </a:r>
          </a:p>
        </p:txBody>
      </p:sp>
      <p:sp>
        <p:nvSpPr>
          <p:cNvPr id="139" name="フローチャート: 他ページ結合子 138">
            <a:extLst>
              <a:ext uri="{FF2B5EF4-FFF2-40B4-BE49-F238E27FC236}">
                <a16:creationId xmlns:a16="http://schemas.microsoft.com/office/drawing/2014/main" id="{9E155443-A43A-46DE-84CC-CE3A380D03C9}"/>
              </a:ext>
            </a:extLst>
          </p:cNvPr>
          <p:cNvSpPr/>
          <p:nvPr/>
        </p:nvSpPr>
        <p:spPr>
          <a:xfrm>
            <a:off x="140685" y="8359678"/>
            <a:ext cx="365826" cy="3090743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⑶事業継続フェーズ</a:t>
            </a:r>
          </a:p>
        </p:txBody>
      </p:sp>
      <p:sp>
        <p:nvSpPr>
          <p:cNvPr id="141" name="角丸四角形 56">
            <a:extLst>
              <a:ext uri="{FF2B5EF4-FFF2-40B4-BE49-F238E27FC236}">
                <a16:creationId xmlns:a16="http://schemas.microsoft.com/office/drawing/2014/main" id="{DB5E4BAB-EBEB-4E23-A731-3804646068F6}"/>
              </a:ext>
            </a:extLst>
          </p:cNvPr>
          <p:cNvSpPr/>
          <p:nvPr/>
        </p:nvSpPr>
        <p:spPr>
          <a:xfrm>
            <a:off x="645681" y="6770610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本社機能維持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07F6EFBA-6203-4E43-8092-9664CFF4F5FA}"/>
              </a:ext>
            </a:extLst>
          </p:cNvPr>
          <p:cNvCxnSpPr>
            <a:cxnSpLocks/>
            <a:stCxn id="143" idx="2"/>
            <a:endCxn id="141" idx="0"/>
          </p:cNvCxnSpPr>
          <p:nvPr/>
        </p:nvCxnSpPr>
        <p:spPr>
          <a:xfrm flipH="1">
            <a:off x="1192029" y="6503058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角丸四角形 59">
            <a:extLst>
              <a:ext uri="{FF2B5EF4-FFF2-40B4-BE49-F238E27FC236}">
                <a16:creationId xmlns:a16="http://schemas.microsoft.com/office/drawing/2014/main" id="{81FEAFE1-B1AE-4AB1-9627-6EA2A2DF6849}"/>
              </a:ext>
            </a:extLst>
          </p:cNvPr>
          <p:cNvSpPr/>
          <p:nvPr/>
        </p:nvSpPr>
        <p:spPr>
          <a:xfrm>
            <a:off x="723990" y="6143058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42C1DD3-43F7-465C-9337-2B315129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09871"/>
              </p:ext>
            </p:extLst>
          </p:nvPr>
        </p:nvGraphicFramePr>
        <p:xfrm>
          <a:off x="5504162" y="11695846"/>
          <a:ext cx="4955106" cy="112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642">
                  <a:extLst>
                    <a:ext uri="{9D8B030D-6E8A-4147-A177-3AD203B41FA5}">
                      <a16:colId xmlns:a16="http://schemas.microsoft.com/office/drawing/2014/main" val="2547414357"/>
                    </a:ext>
                  </a:extLst>
                </a:gridCol>
                <a:gridCol w="1458940">
                  <a:extLst>
                    <a:ext uri="{9D8B030D-6E8A-4147-A177-3AD203B41FA5}">
                      <a16:colId xmlns:a16="http://schemas.microsoft.com/office/drawing/2014/main" val="1128314404"/>
                    </a:ext>
                  </a:extLst>
                </a:gridCol>
                <a:gridCol w="2044388">
                  <a:extLst>
                    <a:ext uri="{9D8B030D-6E8A-4147-A177-3AD203B41FA5}">
                      <a16:colId xmlns:a16="http://schemas.microsoft.com/office/drawing/2014/main" val="86775662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61287988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</a:t>
                      </a:r>
                      <a:r>
                        <a:rPr kumimoji="1" lang="en-US" altLang="ja-JP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ヵ月）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90349"/>
                  </a:ext>
                </a:extLst>
              </a:tr>
              <a:tr h="216000">
                <a:tc rowSpan="4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Ｃ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利用可能な手元資金（現在の現預金）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92901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Ｄ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回収可能な売掛金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4825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Ｅ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lang="zh-TW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867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Ｆ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2559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8181750-3206-44D5-A5C4-386FEF798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85688"/>
              </p:ext>
            </p:extLst>
          </p:nvPr>
        </p:nvGraphicFramePr>
        <p:xfrm>
          <a:off x="5490716" y="12873102"/>
          <a:ext cx="4955105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051">
                  <a:extLst>
                    <a:ext uri="{9D8B030D-6E8A-4147-A177-3AD203B41FA5}">
                      <a16:colId xmlns:a16="http://schemas.microsoft.com/office/drawing/2014/main" val="4147061722"/>
                    </a:ext>
                  </a:extLst>
                </a:gridCol>
                <a:gridCol w="2425365">
                  <a:extLst>
                    <a:ext uri="{9D8B030D-6E8A-4147-A177-3AD203B41FA5}">
                      <a16:colId xmlns:a16="http://schemas.microsoft.com/office/drawing/2014/main" val="1935240365"/>
                    </a:ext>
                  </a:extLst>
                </a:gridCol>
                <a:gridCol w="1210689">
                  <a:extLst>
                    <a:ext uri="{9D8B030D-6E8A-4147-A177-3AD203B41FA5}">
                      <a16:colId xmlns:a16="http://schemas.microsoft.com/office/drawing/2014/main" val="222306953"/>
                    </a:ext>
                  </a:extLst>
                </a:gridCol>
              </a:tblGrid>
              <a:tr h="1425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375529"/>
                  </a:ext>
                </a:extLst>
              </a:tr>
              <a:tr h="1425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（Ｃ）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（Ｄ）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（Ｅ）（Ｆ）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46791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6FF9D6B-17BB-4269-869B-F1DC7C084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82168"/>
              </p:ext>
            </p:extLst>
          </p:nvPr>
        </p:nvGraphicFramePr>
        <p:xfrm>
          <a:off x="8031101" y="1075047"/>
          <a:ext cx="2562953" cy="2072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213">
                  <a:extLst>
                    <a:ext uri="{9D8B030D-6E8A-4147-A177-3AD203B41FA5}">
                      <a16:colId xmlns:a16="http://schemas.microsoft.com/office/drawing/2014/main" val="789401829"/>
                    </a:ext>
                  </a:extLst>
                </a:gridCol>
                <a:gridCol w="1793740">
                  <a:extLst>
                    <a:ext uri="{9D8B030D-6E8A-4147-A177-3AD203B41FA5}">
                      <a16:colId xmlns:a16="http://schemas.microsoft.com/office/drawing/2014/main" val="1412034905"/>
                    </a:ext>
                  </a:extLst>
                </a:gridCol>
              </a:tblGrid>
              <a:tr h="147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優先事業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92277"/>
                  </a:ext>
                </a:extLst>
              </a:tr>
              <a:tr h="596418"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目標復旧時間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05432"/>
                  </a:ext>
                </a:extLst>
              </a:tr>
            </a:tbl>
          </a:graphicData>
        </a:graphic>
      </p:graphicFrame>
      <p:sp>
        <p:nvSpPr>
          <p:cNvPr id="74" name="角丸四角形 111">
            <a:extLst>
              <a:ext uri="{FF2B5EF4-FFF2-40B4-BE49-F238E27FC236}">
                <a16:creationId xmlns:a16="http://schemas.microsoft.com/office/drawing/2014/main" id="{2434B0BD-70FB-4832-877D-834C62CF48C9}"/>
              </a:ext>
            </a:extLst>
          </p:cNvPr>
          <p:cNvSpPr/>
          <p:nvPr/>
        </p:nvSpPr>
        <p:spPr>
          <a:xfrm>
            <a:off x="7865621" y="751118"/>
            <a:ext cx="2827779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４．優先事業、目標復旧時間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1EB342F3-4984-4676-A056-22ECE91F48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28000" y="-1655903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表 90">
            <a:extLst>
              <a:ext uri="{FF2B5EF4-FFF2-40B4-BE49-F238E27FC236}">
                <a16:creationId xmlns:a16="http://schemas.microsoft.com/office/drawing/2014/main" id="{4E39D008-1712-4DDC-AD4E-256480A83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85842"/>
              </p:ext>
            </p:extLst>
          </p:nvPr>
        </p:nvGraphicFramePr>
        <p:xfrm>
          <a:off x="7651497" y="6132977"/>
          <a:ext cx="2942557" cy="2013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3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6976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98911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72344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6513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89171"/>
                  </a:ext>
                </a:extLst>
              </a:tr>
            </a:tbl>
          </a:graphicData>
        </a:graphic>
      </p:graphicFrame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A0801C-D4F1-42B3-BE63-18092796AED7}"/>
              </a:ext>
            </a:extLst>
          </p:cNvPr>
          <p:cNvSpPr/>
          <p:nvPr/>
        </p:nvSpPr>
        <p:spPr>
          <a:xfrm>
            <a:off x="7651498" y="8110644"/>
            <a:ext cx="28196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飲料水（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3L/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日・人）と食料は最低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日分を準備します。</a:t>
            </a:r>
          </a:p>
        </p:txBody>
      </p:sp>
      <p:sp>
        <p:nvSpPr>
          <p:cNvPr id="101" name="角丸四角形 56">
            <a:extLst>
              <a:ext uri="{FF2B5EF4-FFF2-40B4-BE49-F238E27FC236}">
                <a16:creationId xmlns:a16="http://schemas.microsoft.com/office/drawing/2014/main" id="{07CF711E-E442-4463-AF93-CA72184005BD}"/>
              </a:ext>
            </a:extLst>
          </p:cNvPr>
          <p:cNvSpPr/>
          <p:nvPr/>
        </p:nvSpPr>
        <p:spPr>
          <a:xfrm>
            <a:off x="645681" y="9044849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事業継続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0F2CF2BB-6010-4C46-B55B-FAD308E02A4E}"/>
              </a:ext>
            </a:extLst>
          </p:cNvPr>
          <p:cNvCxnSpPr>
            <a:cxnSpLocks/>
            <a:stCxn id="103" idx="2"/>
            <a:endCxn id="101" idx="0"/>
          </p:cNvCxnSpPr>
          <p:nvPr/>
        </p:nvCxnSpPr>
        <p:spPr>
          <a:xfrm flipH="1">
            <a:off x="1192029" y="8777297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角丸四角形 59">
            <a:extLst>
              <a:ext uri="{FF2B5EF4-FFF2-40B4-BE49-F238E27FC236}">
                <a16:creationId xmlns:a16="http://schemas.microsoft.com/office/drawing/2014/main" id="{12AA889E-67DD-4D7F-ABC7-BD77822D3AD8}"/>
              </a:ext>
            </a:extLst>
          </p:cNvPr>
          <p:cNvSpPr/>
          <p:nvPr/>
        </p:nvSpPr>
        <p:spPr>
          <a:xfrm>
            <a:off x="723990" y="8417297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104" name="表 103">
            <a:extLst>
              <a:ext uri="{FF2B5EF4-FFF2-40B4-BE49-F238E27FC236}">
                <a16:creationId xmlns:a16="http://schemas.microsoft.com/office/drawing/2014/main" id="{C9FB0381-C0A3-4952-844D-2DAF783FD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85875"/>
              </p:ext>
            </p:extLst>
          </p:nvPr>
        </p:nvGraphicFramePr>
        <p:xfrm>
          <a:off x="1866677" y="8641382"/>
          <a:ext cx="8736607" cy="2659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152">
                  <a:extLst>
                    <a:ext uri="{9D8B030D-6E8A-4147-A177-3AD203B41FA5}">
                      <a16:colId xmlns:a16="http://schemas.microsoft.com/office/drawing/2014/main" val="93418300"/>
                    </a:ext>
                  </a:extLst>
                </a:gridCol>
                <a:gridCol w="1008069">
                  <a:extLst>
                    <a:ext uri="{9D8B030D-6E8A-4147-A177-3AD203B41FA5}">
                      <a16:colId xmlns:a16="http://schemas.microsoft.com/office/drawing/2014/main" val="582730005"/>
                    </a:ext>
                  </a:extLst>
                </a:gridCol>
                <a:gridCol w="633159">
                  <a:extLst>
                    <a:ext uri="{9D8B030D-6E8A-4147-A177-3AD203B41FA5}">
                      <a16:colId xmlns:a16="http://schemas.microsoft.com/office/drawing/2014/main" val="1227967992"/>
                    </a:ext>
                  </a:extLst>
                </a:gridCol>
                <a:gridCol w="2727076">
                  <a:extLst>
                    <a:ext uri="{9D8B030D-6E8A-4147-A177-3AD203B41FA5}">
                      <a16:colId xmlns:a16="http://schemas.microsoft.com/office/drawing/2014/main" val="2707639679"/>
                    </a:ext>
                  </a:extLst>
                </a:gridCol>
              </a:tblGrid>
              <a:tr h="3996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対応戦略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資源の脆弱性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ボトルネック</a:t>
                      </a: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29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対応手順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540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770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32165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996292"/>
                  </a:ext>
                </a:extLst>
              </a:tr>
            </a:tbl>
          </a:graphicData>
        </a:graphic>
      </p:graphicFrame>
      <p:sp>
        <p:nvSpPr>
          <p:cNvPr id="106" name="角丸四角形 32">
            <a:extLst>
              <a:ext uri="{FF2B5EF4-FFF2-40B4-BE49-F238E27FC236}">
                <a16:creationId xmlns:a16="http://schemas.microsoft.com/office/drawing/2014/main" id="{F4D11FFF-D9C6-4C58-A723-BCFE2CE97732}"/>
              </a:ext>
            </a:extLst>
          </p:cNvPr>
          <p:cNvSpPr/>
          <p:nvPr/>
        </p:nvSpPr>
        <p:spPr>
          <a:xfrm>
            <a:off x="606082" y="9449060"/>
            <a:ext cx="1167181" cy="18879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角丸四角形 20">
            <a:extLst>
              <a:ext uri="{FF2B5EF4-FFF2-40B4-BE49-F238E27FC236}">
                <a16:creationId xmlns:a16="http://schemas.microsoft.com/office/drawing/2014/main" id="{A59A3DDA-2215-4359-BDE5-DDFE5F0E5A8B}"/>
              </a:ext>
            </a:extLst>
          </p:cNvPr>
          <p:cNvSpPr/>
          <p:nvPr/>
        </p:nvSpPr>
        <p:spPr>
          <a:xfrm>
            <a:off x="90116" y="11377686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．資金調達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角丸四角形 152">
            <a:extLst>
              <a:ext uri="{FF2B5EF4-FFF2-40B4-BE49-F238E27FC236}">
                <a16:creationId xmlns:a16="http://schemas.microsoft.com/office/drawing/2014/main" id="{A5383FC7-498C-4A22-BA5F-D9B9F79FCB2A}"/>
              </a:ext>
            </a:extLst>
          </p:cNvPr>
          <p:cNvSpPr/>
          <p:nvPr/>
        </p:nvSpPr>
        <p:spPr>
          <a:xfrm>
            <a:off x="239110" y="3096766"/>
            <a:ext cx="3618516" cy="217934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新耐震基準を満たしていない建物の場合は、全壊となる想定も必要です。</a:t>
            </a:r>
          </a:p>
        </p:txBody>
      </p:sp>
      <p:sp>
        <p:nvSpPr>
          <p:cNvPr id="66" name="角丸四角形 32">
            <a:extLst>
              <a:ext uri="{FF2B5EF4-FFF2-40B4-BE49-F238E27FC236}">
                <a16:creationId xmlns:a16="http://schemas.microsoft.com/office/drawing/2014/main" id="{6A709D28-40DE-489F-B299-76C6B8C14611}"/>
              </a:ext>
            </a:extLst>
          </p:cNvPr>
          <p:cNvSpPr/>
          <p:nvPr/>
        </p:nvSpPr>
        <p:spPr>
          <a:xfrm>
            <a:off x="589655" y="7170554"/>
            <a:ext cx="1237692" cy="73442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t">
            <a:no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ja-JP" altLang="en-US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52586CDE-B150-4951-9276-0DAF94D014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19300" y="6121694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69A2D9CB-60E0-444B-8563-DD279CB8E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5" y="15771"/>
            <a:ext cx="1065818" cy="4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ダイアグラム&#10;&#10;自動的に生成された説明">
            <a:extLst>
              <a:ext uri="{FF2B5EF4-FFF2-40B4-BE49-F238E27FC236}">
                <a16:creationId xmlns:a16="http://schemas.microsoft.com/office/drawing/2014/main" id="{584903A0-07AA-4A93-BC84-FEF215D6B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088" y="8245338"/>
            <a:ext cx="1512168" cy="1446680"/>
          </a:xfrm>
          <a:prstGeom prst="rect">
            <a:avLst/>
          </a:prstGeom>
        </p:spPr>
      </p:pic>
      <p:pic>
        <p:nvPicPr>
          <p:cNvPr id="59" name="図 5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FC13679-FC97-473B-802C-4ABC03CAE0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6" y="8317346"/>
            <a:ext cx="2520280" cy="1368152"/>
          </a:xfrm>
          <a:prstGeom prst="rect">
            <a:avLst/>
          </a:prstGeom>
        </p:spPr>
      </p:pic>
      <p:sp>
        <p:nvSpPr>
          <p:cNvPr id="44" name="角丸四角形 7">
            <a:extLst>
              <a:ext uri="{FF2B5EF4-FFF2-40B4-BE49-F238E27FC236}">
                <a16:creationId xmlns:a16="http://schemas.microsoft.com/office/drawing/2014/main" id="{B549BC3D-C241-41DD-A369-8007105FDA25}"/>
              </a:ext>
            </a:extLst>
          </p:cNvPr>
          <p:cNvSpPr/>
          <p:nvPr/>
        </p:nvSpPr>
        <p:spPr>
          <a:xfrm>
            <a:off x="-8186" y="1188558"/>
            <a:ext cx="10701586" cy="2398279"/>
          </a:xfrm>
          <a:prstGeom prst="roundRect">
            <a:avLst>
              <a:gd name="adj" fmla="val 3008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角丸四角形 6">
            <a:extLst>
              <a:ext uri="{FF2B5EF4-FFF2-40B4-BE49-F238E27FC236}">
                <a16:creationId xmlns:a16="http://schemas.microsoft.com/office/drawing/2014/main" id="{4BA5C1B7-72A3-49C5-9B53-AFF82D031331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（参考資料）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策定シート</a:t>
            </a:r>
            <a:endParaRPr kumimoji="1"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12721B-7BCF-4EE7-9680-AFD1C54EE4FE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角丸四角形 54">
            <a:extLst>
              <a:ext uri="{FF2B5EF4-FFF2-40B4-BE49-F238E27FC236}">
                <a16:creationId xmlns:a16="http://schemas.microsoft.com/office/drawing/2014/main" id="{5ED82D27-7AFA-4D37-BA6A-81FCBB32BE6E}"/>
              </a:ext>
            </a:extLst>
          </p:cNvPr>
          <p:cNvSpPr/>
          <p:nvPr/>
        </p:nvSpPr>
        <p:spPr>
          <a:xfrm>
            <a:off x="-16372" y="877078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．本社・事業所の被害想定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2" name="表 41">
            <a:extLst>
              <a:ext uri="{FF2B5EF4-FFF2-40B4-BE49-F238E27FC236}">
                <a16:creationId xmlns:a16="http://schemas.microsoft.com/office/drawing/2014/main" id="{7D18F21C-E556-4013-BDE3-F1E5FA0EF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55577"/>
              </p:ext>
            </p:extLst>
          </p:nvPr>
        </p:nvGraphicFramePr>
        <p:xfrm>
          <a:off x="302678" y="1270625"/>
          <a:ext cx="10104008" cy="2225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25">
                  <a:extLst>
                    <a:ext uri="{9D8B030D-6E8A-4147-A177-3AD203B41FA5}">
                      <a16:colId xmlns:a16="http://schemas.microsoft.com/office/drawing/2014/main" val="2736016316"/>
                    </a:ext>
                  </a:extLst>
                </a:gridCol>
                <a:gridCol w="613887">
                  <a:extLst>
                    <a:ext uri="{9D8B030D-6E8A-4147-A177-3AD203B41FA5}">
                      <a16:colId xmlns:a16="http://schemas.microsoft.com/office/drawing/2014/main" val="833557140"/>
                    </a:ext>
                  </a:extLst>
                </a:gridCol>
                <a:gridCol w="86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14">
                  <a:extLst>
                    <a:ext uri="{9D8B030D-6E8A-4147-A177-3AD203B41FA5}">
                      <a16:colId xmlns:a16="http://schemas.microsoft.com/office/drawing/2014/main" val="1634687579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27864940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No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種別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拠点名称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拠点住所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地震ハザードマップ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での震度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注１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弱以上の揺れに見舞われる確率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注２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" name="角丸四角形 1">
            <a:extLst>
              <a:ext uri="{FF2B5EF4-FFF2-40B4-BE49-F238E27FC236}">
                <a16:creationId xmlns:a16="http://schemas.microsoft.com/office/drawing/2014/main" id="{FD212F7D-4BCE-4695-A8AA-29ADB091C6DE}"/>
              </a:ext>
            </a:extLst>
          </p:cNvPr>
          <p:cNvSpPr/>
          <p:nvPr/>
        </p:nvSpPr>
        <p:spPr>
          <a:xfrm>
            <a:off x="198128" y="3938562"/>
            <a:ext cx="5140384" cy="1166195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1">
            <a:extLst>
              <a:ext uri="{FF2B5EF4-FFF2-40B4-BE49-F238E27FC236}">
                <a16:creationId xmlns:a16="http://schemas.microsoft.com/office/drawing/2014/main" id="{59D590B7-6F9B-4F12-A0A8-821A69C4266D}"/>
              </a:ext>
            </a:extLst>
          </p:cNvPr>
          <p:cNvSpPr/>
          <p:nvPr/>
        </p:nvSpPr>
        <p:spPr>
          <a:xfrm>
            <a:off x="198128" y="5908294"/>
            <a:ext cx="5140384" cy="1694018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6DDFB2F-C0B7-4DD4-8E17-114C87C608E3}"/>
              </a:ext>
            </a:extLst>
          </p:cNvPr>
          <p:cNvSpPr/>
          <p:nvPr/>
        </p:nvSpPr>
        <p:spPr>
          <a:xfrm>
            <a:off x="-1" y="3569230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注１：地震ハザードマップから最大震度を調査する。</a:t>
            </a:r>
          </a:p>
        </p:txBody>
      </p:sp>
      <p:graphicFrame>
        <p:nvGraphicFramePr>
          <p:cNvPr id="5" name="表 12">
            <a:extLst>
              <a:ext uri="{FF2B5EF4-FFF2-40B4-BE49-F238E27FC236}">
                <a16:creationId xmlns:a16="http://schemas.microsoft.com/office/drawing/2014/main" id="{19675EB8-7DF4-4245-9110-F55C17241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919"/>
              </p:ext>
            </p:extLst>
          </p:nvPr>
        </p:nvGraphicFramePr>
        <p:xfrm>
          <a:off x="307663" y="3953566"/>
          <a:ext cx="5030849" cy="109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0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728814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4380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「滋賀県防災情報マップ」にアクセスする。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u="sng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4"/>
                        </a:rPr>
                        <a:t>https://shiga-bousai.jp/dmap/map/index?l=M_e_risk_map&amp;z=&amp;lon=&amp;lat=</a:t>
                      </a:r>
                      <a:endParaRPr kumimoji="1" lang="en-US" altLang="ja-JP" sz="1000" u="sng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551354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左上の「凡例」タブから表示する震度分布を選択し、自社各拠点の震度を上表に記載する。震度分布は、「南海トラフ巨大地震」や「琵琶湖西岸断層帯」等の想定地震を個別に指定することも可能だが、「推定震度分布（全地震最大）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</a:tbl>
          </a:graphicData>
        </a:graphic>
      </p:graphicFrame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876F198-2F79-4CAB-A294-108646288799}"/>
              </a:ext>
            </a:extLst>
          </p:cNvPr>
          <p:cNvSpPr/>
          <p:nvPr/>
        </p:nvSpPr>
        <p:spPr>
          <a:xfrm>
            <a:off x="14965" y="5536571"/>
            <a:ext cx="10321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注２：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J-SHIS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地震ハザードステーションから拠点が大きな地震動に見舞われる危険度を調査する。</a:t>
            </a:r>
          </a:p>
        </p:txBody>
      </p:sp>
      <p:graphicFrame>
        <p:nvGraphicFramePr>
          <p:cNvPr id="33" name="表 12">
            <a:extLst>
              <a:ext uri="{FF2B5EF4-FFF2-40B4-BE49-F238E27FC236}">
                <a16:creationId xmlns:a16="http://schemas.microsoft.com/office/drawing/2014/main" id="{CED37955-E0D7-4386-A8F4-DF2B61AB887D}"/>
              </a:ext>
            </a:extLst>
          </p:cNvPr>
          <p:cNvGraphicFramePr>
            <a:graphicFrameLocks noGrp="1"/>
          </p:cNvGraphicFramePr>
          <p:nvPr/>
        </p:nvGraphicFramePr>
        <p:xfrm>
          <a:off x="302678" y="5933794"/>
          <a:ext cx="500026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644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699619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57831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防災科研の</a:t>
                      </a:r>
                      <a:r>
                        <a:rPr lang="en-US" altLang="ja-JP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J-SHIS</a:t>
                      </a:r>
                      <a:r>
                        <a:rPr lang="ja-JP" altLang="en-US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地震ハザードステーションにアクセスする。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5"/>
                        </a:rPr>
                        <a:t>http://www.j-shis.bosai.go.jp/map/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マップ上部のタブを「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弱以上の揺れに見舞われる確率の分布図」に変更、ページ左上の検索欄に各拠点の住所を入力し、「場所を検索」を選択する。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「検索結果」のウィンドウが表示されるので、拠点の住所をダブルクリック、地図上に表示される青点が拠点場所であることを確認し、青点をダブルクリックする。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78710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「拠点情報　確率論的地震動予測地図」のウィンドウが表示されるので、「震度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弱以上となる確率」の数値を上表に記載する。各拠点について②から実施する。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96079"/>
                  </a:ext>
                </a:extLst>
              </a:tr>
            </a:tbl>
          </a:graphicData>
        </a:graphic>
      </p:graphicFrame>
      <p:sp>
        <p:nvSpPr>
          <p:cNvPr id="37" name="角丸四角形 54">
            <a:extLst>
              <a:ext uri="{FF2B5EF4-FFF2-40B4-BE49-F238E27FC236}">
                <a16:creationId xmlns:a16="http://schemas.microsoft.com/office/drawing/2014/main" id="{B2B65BCE-7A7C-4AD6-8401-E9F650300CD8}"/>
              </a:ext>
            </a:extLst>
          </p:cNvPr>
          <p:cNvSpPr/>
          <p:nvPr/>
        </p:nvSpPr>
        <p:spPr>
          <a:xfrm>
            <a:off x="-9855" y="7902751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．本社・事業所の耐震補強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3" name="表 52">
            <a:extLst>
              <a:ext uri="{FF2B5EF4-FFF2-40B4-BE49-F238E27FC236}">
                <a16:creationId xmlns:a16="http://schemas.microsoft.com/office/drawing/2014/main" id="{0AC7E698-3F16-46B9-9632-D4A952DFDCD7}"/>
              </a:ext>
            </a:extLst>
          </p:cNvPr>
          <p:cNvGraphicFramePr>
            <a:graphicFrameLocks noGrp="1"/>
          </p:cNvGraphicFramePr>
          <p:nvPr/>
        </p:nvGraphicFramePr>
        <p:xfrm>
          <a:off x="5994772" y="10032602"/>
          <a:ext cx="4464496" cy="4025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12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　目</a:t>
                      </a:r>
                    </a:p>
                  </a:txBody>
                  <a:tcPr marL="86780" marR="86780" marT="34165" marB="341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チェック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背の高い家具を単独で置いていない。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安定の悪い家具は、背合わせに連結している。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壁面収納は、壁・床に固定している。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二股重ね家具は、上下連結している。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ローパーテーションは、転倒しにくい「コの字型」「Ｈ型」のレイアウトにしている。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ＯＡ機器は、落下防止対策をしている。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引出し、扉の開き防止対策をしている。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時計、額縁、掲示板等は、落下しないように固定している。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ガラスには、飛散防止フィルムを貼っている。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床につまずき易い障害物や凸凹はない。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避難路に、倒れやすいものはない。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避難出口は、見えやすい。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非常用進入口に、障害物はない。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48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家具類の天板上に、物を置いていない。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収納物がはみ出したり、重心が高くなっていない。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危険な収納物（薬品、可燃物等）がない。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デスクの下に、物を置いていない。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引出し、扉は必ず閉めている。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ガラス窓の前に、倒れやすいものを置いていない。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F07D0B1-3563-4FA1-9A72-6BC97340E331}"/>
              </a:ext>
            </a:extLst>
          </p:cNvPr>
          <p:cNvSpPr/>
          <p:nvPr/>
        </p:nvSpPr>
        <p:spPr>
          <a:xfrm>
            <a:off x="14221" y="8181449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１．基本的な耐震対策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814D92D4-FC9D-4B37-85E9-4A5040CFD00C}"/>
              </a:ext>
            </a:extLst>
          </p:cNvPr>
          <p:cNvGraphicFramePr>
            <a:graphicFrameLocks noGrp="1"/>
          </p:cNvGraphicFramePr>
          <p:nvPr/>
        </p:nvGraphicFramePr>
        <p:xfrm>
          <a:off x="270820" y="8461362"/>
          <a:ext cx="5615278" cy="130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278">
                  <a:extLst>
                    <a:ext uri="{9D8B030D-6E8A-4147-A177-3AD203B41FA5}">
                      <a16:colId xmlns:a16="http://schemas.microsoft.com/office/drawing/2014/main" val="3258056437"/>
                    </a:ext>
                  </a:extLst>
                </a:gridCol>
              </a:tblGrid>
              <a:tr h="60554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　建屋の堅牢性確保のための対策　（耐震診断～耐震対策）</a:t>
                      </a:r>
                      <a:endParaRPr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＊</a:t>
                      </a:r>
                      <a:r>
                        <a:rPr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S56</a:t>
                      </a: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年の新耐震基準を満たしていること。そうでない場合は耐震補強工事が必要。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4555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　ガラス飛散防止、オフィス什器備品・ＰＣ等転倒防止のための対策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1081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　各種機械・設備（精密機器、自動倉庫、商品棚等）の固定化などの耐震強化対策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53489"/>
                  </a:ext>
                </a:extLst>
              </a:tr>
            </a:tbl>
          </a:graphicData>
        </a:graphic>
      </p:graphicFrame>
      <p:sp>
        <p:nvSpPr>
          <p:cNvPr id="25" name="角丸四角形 54">
            <a:extLst>
              <a:ext uri="{FF2B5EF4-FFF2-40B4-BE49-F238E27FC236}">
                <a16:creationId xmlns:a16="http://schemas.microsoft.com/office/drawing/2014/main" id="{1FF3121D-8DAC-4406-A5F2-CA9D1DE7A676}"/>
              </a:ext>
            </a:extLst>
          </p:cNvPr>
          <p:cNvSpPr/>
          <p:nvPr/>
        </p:nvSpPr>
        <p:spPr>
          <a:xfrm>
            <a:off x="0" y="14149839"/>
            <a:ext cx="10687933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Ⅲ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．参考資料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6" name="表 12">
            <a:extLst>
              <a:ext uri="{FF2B5EF4-FFF2-40B4-BE49-F238E27FC236}">
                <a16:creationId xmlns:a16="http://schemas.microsoft.com/office/drawing/2014/main" id="{9083E909-94DD-44AB-9FB2-2DEBB8ECE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28057"/>
              </p:ext>
            </p:extLst>
          </p:nvPr>
        </p:nvGraphicFramePr>
        <p:xfrm>
          <a:off x="171227" y="14485689"/>
          <a:ext cx="1033457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1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909811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  <a:gridCol w="257779">
                  <a:extLst>
                    <a:ext uri="{9D8B030D-6E8A-4147-A177-3AD203B41FA5}">
                      <a16:colId xmlns:a16="http://schemas.microsoft.com/office/drawing/2014/main" val="3868712525"/>
                    </a:ext>
                  </a:extLst>
                </a:gridCol>
                <a:gridCol w="4880845">
                  <a:extLst>
                    <a:ext uri="{9D8B030D-6E8A-4147-A177-3AD203B41FA5}">
                      <a16:colId xmlns:a16="http://schemas.microsoft.com/office/drawing/2014/main" val="2458261856"/>
                    </a:ext>
                  </a:extLst>
                </a:gridCol>
              </a:tblGrid>
              <a:tr h="557163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r>
                        <a:rPr kumimoji="1" lang="zh-TW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県地域防災計画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：滋賀県の防災に関する総合的な計画。</a:t>
                      </a:r>
                      <a:r>
                        <a:rPr lang="en-US" altLang="zh-TW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  <a:hlinkClick r:id="rId6"/>
                        </a:rPr>
                        <a:t>https://www.pref.shiga.lg.jp/ippan/bousai/sougo/12559.html</a:t>
                      </a:r>
                      <a:endParaRPr lang="en-US" altLang="zh-TW" sz="105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滋賀県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HP_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地震防災：滋賀県の地震防災施策について、「お知らせ・注意」「イベント・講座・募集」「助成・支援・補助」「調査・統計」「構想・計画・指針」の分類別に紹介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/>
                        </a:rPr>
                        <a:t>https://www.pref.shiga.lg.jp/ippan/bousai/zishin/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A15315A-FC86-4834-84A1-038D7DB23D58}"/>
              </a:ext>
            </a:extLst>
          </p:cNvPr>
          <p:cNvGrpSpPr/>
          <p:nvPr/>
        </p:nvGrpSpPr>
        <p:grpSpPr>
          <a:xfrm>
            <a:off x="550186" y="10378579"/>
            <a:ext cx="4841588" cy="3555387"/>
            <a:chOff x="714599" y="1740890"/>
            <a:chExt cx="5534130" cy="3864390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68199170-3463-46E9-9BE8-B29E68188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99" y="1740890"/>
              <a:ext cx="5534130" cy="386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BE268234-311B-49EF-8A6E-CD87091FDDA4}"/>
                </a:ext>
              </a:extLst>
            </p:cNvPr>
            <p:cNvSpPr/>
            <p:nvPr/>
          </p:nvSpPr>
          <p:spPr>
            <a:xfrm>
              <a:off x="5539269" y="5197370"/>
              <a:ext cx="559993" cy="4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3" dirty="0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94EE0F3C-68D1-4336-98A9-F3887A9EE4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4483" y="5816946"/>
            <a:ext cx="1171914" cy="1992253"/>
          </a:xfrm>
          <a:prstGeom prst="rect">
            <a:avLst/>
          </a:prstGeom>
        </p:spPr>
      </p:pic>
      <p:sp>
        <p:nvSpPr>
          <p:cNvPr id="23" name="テキスト ボックス 11">
            <a:extLst>
              <a:ext uri="{FF2B5EF4-FFF2-40B4-BE49-F238E27FC236}">
                <a16:creationId xmlns:a16="http://schemas.microsoft.com/office/drawing/2014/main" id="{DDF8F83E-2492-40F8-93E3-482B432D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01" y="13917467"/>
            <a:ext cx="4677367" cy="2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73" tIns="43386" rIns="86773" bIns="43386">
            <a:spAutoFit/>
          </a:bodyPr>
          <a:lstStyle/>
          <a:p>
            <a:pPr eaLnBrk="0" hangingPunct="0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出典：家具類の転倒・落下防止対策ハンドブック（東京消防庁）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525CDDE-1CCF-49E7-A04C-742A1973F395}"/>
              </a:ext>
            </a:extLst>
          </p:cNvPr>
          <p:cNvSpPr/>
          <p:nvPr/>
        </p:nvSpPr>
        <p:spPr>
          <a:xfrm>
            <a:off x="0" y="9889925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２．オフィスでの減災対策例</a:t>
            </a:r>
          </a:p>
        </p:txBody>
      </p:sp>
      <p:graphicFrame>
        <p:nvGraphicFramePr>
          <p:cNvPr id="39" name="表 12">
            <a:extLst>
              <a:ext uri="{FF2B5EF4-FFF2-40B4-BE49-F238E27FC236}">
                <a16:creationId xmlns:a16="http://schemas.microsoft.com/office/drawing/2014/main" id="{04154CC5-DDD5-407A-B833-7A5DEC59148D}"/>
              </a:ext>
            </a:extLst>
          </p:cNvPr>
          <p:cNvGraphicFramePr>
            <a:graphicFrameLocks noGrp="1"/>
          </p:cNvGraphicFramePr>
          <p:nvPr/>
        </p:nvGraphicFramePr>
        <p:xfrm>
          <a:off x="313475" y="10138526"/>
          <a:ext cx="52920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オフィス内の転倒・落下防止対策チェックリストを活用して確認する。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0" name="表 12">
            <a:extLst>
              <a:ext uri="{FF2B5EF4-FFF2-40B4-BE49-F238E27FC236}">
                <a16:creationId xmlns:a16="http://schemas.microsoft.com/office/drawing/2014/main" id="{081B426A-9152-4E1C-B87A-C9BDD797BD5C}"/>
              </a:ext>
            </a:extLst>
          </p:cNvPr>
          <p:cNvGraphicFramePr>
            <a:graphicFrameLocks noGrp="1"/>
          </p:cNvGraphicFramePr>
          <p:nvPr/>
        </p:nvGraphicFramePr>
        <p:xfrm>
          <a:off x="5670736" y="9685498"/>
          <a:ext cx="2520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壁のブレース補強の例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3" name="表 12">
            <a:extLst>
              <a:ext uri="{FF2B5EF4-FFF2-40B4-BE49-F238E27FC236}">
                <a16:creationId xmlns:a16="http://schemas.microsoft.com/office/drawing/2014/main" id="{A01B86D8-D355-4B14-ADD7-7D2C9139DE9C}"/>
              </a:ext>
            </a:extLst>
          </p:cNvPr>
          <p:cNvGraphicFramePr>
            <a:graphicFrameLocks noGrp="1"/>
          </p:cNvGraphicFramePr>
          <p:nvPr/>
        </p:nvGraphicFramePr>
        <p:xfrm>
          <a:off x="8515052" y="9685498"/>
          <a:ext cx="217834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348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各種機械・設備の固定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pic>
        <p:nvPicPr>
          <p:cNvPr id="46" name="図 45" descr="テキスト&#10;&#10;自動的に生成された説明">
            <a:extLst>
              <a:ext uri="{FF2B5EF4-FFF2-40B4-BE49-F238E27FC236}">
                <a16:creationId xmlns:a16="http://schemas.microsoft.com/office/drawing/2014/main" id="{C58E05EC-DF75-43FB-9A6E-741E1E365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5" y="15771"/>
            <a:ext cx="1065818" cy="484463"/>
          </a:xfrm>
          <a:prstGeom prst="rect">
            <a:avLst/>
          </a:prstGeom>
        </p:spPr>
      </p:pic>
      <p:sp>
        <p:nvSpPr>
          <p:cNvPr id="49" name="角丸四角形 120">
            <a:extLst>
              <a:ext uri="{FF2B5EF4-FFF2-40B4-BE49-F238E27FC236}">
                <a16:creationId xmlns:a16="http://schemas.microsoft.com/office/drawing/2014/main" id="{78C9993F-A633-422E-BFDC-7FE75A33C1EA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県内の中小企業、小規模事業者の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取組みの第一歩を後押し、分かりやすく簡単に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 descr="マップ&#10;&#10;自動的に生成された説明">
            <a:extLst>
              <a:ext uri="{FF2B5EF4-FFF2-40B4-BE49-F238E27FC236}">
                <a16:creationId xmlns:a16="http://schemas.microsoft.com/office/drawing/2014/main" id="{EA917EC9-2C1F-4613-960D-104F133FA3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98" y="3685258"/>
            <a:ext cx="3312387" cy="1824113"/>
          </a:xfrm>
          <a:prstGeom prst="rect">
            <a:avLst/>
          </a:prstGeom>
        </p:spPr>
      </p:pic>
      <p:pic>
        <p:nvPicPr>
          <p:cNvPr id="9" name="図 8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7D00783A-5256-4C0B-90BD-09F0531508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92" y="3668904"/>
            <a:ext cx="1152128" cy="1846023"/>
          </a:xfrm>
          <a:prstGeom prst="rect">
            <a:avLst/>
          </a:prstGeom>
        </p:spPr>
      </p:pic>
      <p:pic>
        <p:nvPicPr>
          <p:cNvPr id="13" name="図 12" descr="マップ&#10;&#10;自動的に生成された説明">
            <a:extLst>
              <a:ext uri="{FF2B5EF4-FFF2-40B4-BE49-F238E27FC236}">
                <a16:creationId xmlns:a16="http://schemas.microsoft.com/office/drawing/2014/main" id="{8BABEBD3-9D1E-4DE9-BED2-BB7B7A6DD9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62" y="5833769"/>
            <a:ext cx="3809624" cy="19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9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1612</Words>
  <Application>Microsoft Office PowerPoint</Application>
  <PresentationFormat>ユーザー設定</PresentationFormat>
  <Paragraphs>249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ＭＳ 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2020-10-20T11:04:36Z</dcterms:created>
  <dcterms:modified xsi:type="dcterms:W3CDTF">2021-03-30T08:19:43Z</dcterms:modified>
</cp:coreProperties>
</file>