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1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D6EC"/>
    <a:srgbClr val="FF5A00"/>
    <a:srgbClr val="FFFF00"/>
    <a:srgbClr val="FFCC66"/>
    <a:srgbClr val="FFFF66"/>
    <a:srgbClr val="0064C8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2021/3/15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6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259207" y="3634034"/>
            <a:ext cx="9505056" cy="2156662"/>
          </a:xfrm>
          <a:prstGeom prst="roundRect">
            <a:avLst>
              <a:gd name="adj" fmla="val 2764"/>
            </a:avLst>
          </a:prstGeom>
          <a:noFill/>
          <a:ln w="69850" cmpd="dbl">
            <a:solidFill>
              <a:schemeClr val="bg1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square" lIns="576000" rIns="576000" rtlCol="0" anchor="ctr"/>
          <a:lstStyle/>
          <a:p>
            <a:pPr marL="358775" indent="-358775" algn="just">
              <a:spcBef>
                <a:spcPts val="500"/>
              </a:spcBef>
              <a:spcAft>
                <a:spcPts val="500"/>
              </a:spcAft>
            </a:pPr>
            <a:r>
              <a:rPr kumimoji="0" lang="en-US" altLang="ja-JP" sz="1600" dirty="0" smtClean="0">
                <a:latin typeface="+mj-ea"/>
                <a:ea typeface="+mj-ea"/>
              </a:rPr>
              <a:t>※</a:t>
            </a:r>
            <a:r>
              <a:rPr kumimoji="0" lang="ja-JP" altLang="en-US" sz="1600" dirty="0" smtClean="0">
                <a:latin typeface="+mj-ea"/>
                <a:ea typeface="+mj-ea"/>
              </a:rPr>
              <a:t>　</a:t>
            </a:r>
            <a:r>
              <a:rPr kumimoji="0" lang="ja-JP" altLang="en-US" sz="1600" dirty="0">
                <a:latin typeface="+mj-ea"/>
              </a:rPr>
              <a:t>電気工事士法施行規則第２条の４の改正により、令和３年４月１日</a:t>
            </a:r>
            <a:r>
              <a:rPr kumimoji="0" lang="ja-JP" altLang="en-US" sz="1600" dirty="0" smtClean="0">
                <a:latin typeface="+mj-ea"/>
              </a:rPr>
              <a:t>以降に免状交付申請を行う場合、第一種電気工事士試験の合格日に関わらず、合格された</a:t>
            </a:r>
            <a:r>
              <a:rPr kumimoji="0" lang="ja-JP" altLang="en-US" sz="1600" dirty="0">
                <a:latin typeface="+mj-ea"/>
              </a:rPr>
              <a:t>全ての方が３年以上となります。なお、大学・高専の電気工学</a:t>
            </a:r>
            <a:r>
              <a:rPr kumimoji="0" lang="ja-JP" altLang="en-US" sz="1600" dirty="0" smtClean="0">
                <a:latin typeface="+mj-ea"/>
              </a:rPr>
              <a:t>系を卒業の</a:t>
            </a:r>
            <a:r>
              <a:rPr kumimoji="0" lang="ja-JP" altLang="en-US" sz="1600" dirty="0">
                <a:latin typeface="+mj-ea"/>
              </a:rPr>
              <a:t>方は、改正前から３年以上と</a:t>
            </a:r>
            <a:r>
              <a:rPr kumimoji="0" lang="ja-JP" altLang="en-US" sz="1600" dirty="0" smtClean="0">
                <a:latin typeface="+mj-ea"/>
              </a:rPr>
              <a:t>なっております。</a:t>
            </a:r>
            <a:endParaRPr kumimoji="0" lang="en-US" altLang="ja-JP" sz="1600" dirty="0">
              <a:latin typeface="+mj-ea"/>
              <a:ea typeface="+mj-ea"/>
            </a:endParaRPr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</a:pPr>
            <a:r>
              <a:rPr kumimoji="0" lang="en-US" altLang="ja-JP" sz="1600" dirty="0" smtClean="0">
                <a:latin typeface="+mj-ea"/>
                <a:ea typeface="+mj-ea"/>
              </a:rPr>
              <a:t>※</a:t>
            </a:r>
            <a:r>
              <a:rPr kumimoji="0" lang="ja-JP" altLang="en-US" sz="1600" dirty="0" smtClean="0">
                <a:latin typeface="+mj-ea"/>
                <a:ea typeface="+mj-ea"/>
              </a:rPr>
              <a:t>　免状交付申請の窓口が混雑する可能性がありますので、特段の事情がない限り郵送でのご提出をお願い申し上げます。</a:t>
            </a:r>
            <a:r>
              <a:rPr kumimoji="0" lang="ja-JP" altLang="en-US" sz="1600" dirty="0" smtClean="0">
                <a:latin typeface="+mj-ea"/>
              </a:rPr>
              <a:t>郵送</a:t>
            </a:r>
            <a:r>
              <a:rPr kumimoji="0" lang="ja-JP" altLang="en-US" sz="1600" dirty="0">
                <a:latin typeface="+mj-ea"/>
              </a:rPr>
              <a:t>の場合には、免状の交付が令和３年４月１日以降となることを前提に</a:t>
            </a:r>
            <a:r>
              <a:rPr kumimoji="0" lang="ja-JP" altLang="en-US" sz="1600" dirty="0" smtClean="0">
                <a:latin typeface="+mj-ea"/>
              </a:rPr>
              <a:t>、３月</a:t>
            </a:r>
            <a:r>
              <a:rPr kumimoji="0" lang="ja-JP" altLang="en-US" sz="1600" dirty="0">
                <a:latin typeface="+mj-ea"/>
              </a:rPr>
              <a:t>１８日から申請を可能と</a:t>
            </a:r>
            <a:r>
              <a:rPr kumimoji="0" lang="ja-JP" altLang="en-US" sz="1600" dirty="0" smtClean="0">
                <a:latin typeface="+mj-ea"/>
              </a:rPr>
              <a:t>します。</a:t>
            </a:r>
            <a:endParaRPr kumimoji="0" lang="en-US" altLang="ja-JP" sz="1600" dirty="0">
              <a:latin typeface="+mj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191" y="260648"/>
            <a:ext cx="9649072" cy="1661993"/>
          </a:xfrm>
          <a:noFill/>
        </p:spPr>
        <p:txBody>
          <a:bodyPr/>
          <a:lstStyle/>
          <a:p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第１種電気工事士免状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kumimoji="1" lang="en-US" altLang="ja-JP" sz="48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48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</a:t>
            </a:r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実務経験年数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kumimoji="1" lang="ja-JP" altLang="en-US" sz="5400" dirty="0" smtClean="0">
                <a:solidFill>
                  <a:srgbClr val="FFFF0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短縮</a:t>
            </a:r>
            <a:r>
              <a:rPr kumimoji="1" lang="ja-JP" altLang="en-US" dirty="0" smtClean="0"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sx="103000" sy="103000" algn="t" rotWithShape="0">
                    <a:prstClr val="black">
                      <a:alpha val="7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します！</a:t>
            </a:r>
            <a:endParaRPr kumimoji="1" lang="ja-JP" altLang="en-US" sz="4800" dirty="0"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sx="103000" sy="103000" algn="t" rotWithShape="0">
                  <a:prstClr val="black">
                    <a:alpha val="7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2491455" y="2841946"/>
            <a:ext cx="5040560" cy="79208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令和３年４月１日</a:t>
            </a:r>
            <a:r>
              <a:rPr lang="ja-JP" altLang="en-US" sz="36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～</a:t>
            </a:r>
            <a:endParaRPr lang="ja-JP" altLang="en-US" sz="3600" dirty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1712640" y="2049858"/>
            <a:ext cx="2880320" cy="792088"/>
          </a:xfrm>
          <a:prstGeom prst="round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b" anchorCtr="1"/>
          <a:lstStyle/>
          <a:p>
            <a:pPr algn="ctr"/>
            <a:r>
              <a:rPr lang="ja-JP" altLang="en-US" sz="48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５年</a:t>
            </a:r>
            <a:r>
              <a:rPr lang="ja-JP" altLang="en-US" sz="4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以上</a:t>
            </a:r>
            <a:endParaRPr lang="ja-JP" altLang="en-US" sz="4800" dirty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4664968" y="2049858"/>
            <a:ext cx="880282" cy="79208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b" anchorCtr="1"/>
          <a:lstStyle/>
          <a:p>
            <a:pPr algn="ctr"/>
            <a:r>
              <a:rPr lang="ja-JP" altLang="en-US" sz="4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⇒</a:t>
            </a:r>
            <a:endParaRPr lang="ja-JP" altLang="en-US" sz="4800" dirty="0">
              <a:latin typeface="AR P丸ゴシック体E" panose="020F0900000000000000" pitchFamily="50" charset="-128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5617258" y="2049858"/>
            <a:ext cx="2952328" cy="792088"/>
          </a:xfrm>
          <a:prstGeom prst="round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b" anchorCtr="1"/>
          <a:lstStyle/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３年</a:t>
            </a:r>
            <a:r>
              <a:rPr lang="ja-JP" altLang="en-US" sz="4800" dirty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以上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5949280"/>
            <a:ext cx="9919273" cy="917219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US" altLang="ja-JP" sz="2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お問い合わせ先</a:t>
            </a:r>
            <a:r>
              <a:rPr lang="en-US" altLang="ja-JP" sz="2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  <a:cs typeface="Meiryo UI" panose="020B0604030504040204" pitchFamily="50" charset="-128"/>
              </a:rPr>
              <a:t>滋賀県防災危機管理局　電気担当</a:t>
            </a:r>
            <a:r>
              <a:rPr lang="ja-JP" altLang="en-US" sz="2000" dirty="0" smtClean="0">
                <a:latin typeface="+mj-lt"/>
                <a:ea typeface="AR P丸ゴシック体E" panose="020F0900000000000000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000" dirty="0" smtClean="0">
                <a:latin typeface="+mj-lt"/>
                <a:ea typeface="AR P丸ゴシック体E" panose="020F0900000000000000" pitchFamily="50" charset="-128"/>
                <a:cs typeface="Meiryo UI" panose="020B0604030504040204" pitchFamily="50" charset="-128"/>
              </a:rPr>
              <a:t>TEL</a:t>
            </a:r>
            <a:r>
              <a:rPr lang="ja-JP" altLang="en-US" sz="2000" dirty="0" smtClean="0">
                <a:latin typeface="+mj-lt"/>
                <a:ea typeface="AR P丸ゴシック体E" panose="020F09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dirty="0" smtClean="0">
                <a:latin typeface="+mj-lt"/>
                <a:ea typeface="AR P丸ゴシック体E" panose="020F0900000000000000" pitchFamily="50" charset="-128"/>
                <a:cs typeface="Meiryo UI" panose="020B0604030504040204" pitchFamily="50" charset="-128"/>
              </a:rPr>
              <a:t>077-528-3433</a:t>
            </a:r>
            <a:r>
              <a:rPr lang="ja-JP" altLang="en-US" sz="2000" dirty="0" smtClean="0">
                <a:latin typeface="+mj-lt"/>
                <a:ea typeface="AR P丸ゴシック体E" panose="020F0900000000000000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 smtClean="0">
              <a:latin typeface="+mj-lt"/>
              <a:ea typeface="AR P丸ゴシック体E" panose="020F09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8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第１種電気工事士免状の取得に 必要な実務経験年数を短縮します！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2021-01-13T07:29:58Z</dcterms:created>
  <dcterms:modified xsi:type="dcterms:W3CDTF">2021-03-15T08:57:23Z</dcterms:modified>
</cp:coreProperties>
</file>