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780" r:id="rId5"/>
    <p:sldMasterId id="2147483816" r:id="rId6"/>
  </p:sldMasterIdLst>
  <p:notesMasterIdLst>
    <p:notesMasterId r:id="rId16"/>
  </p:notesMasterIdLst>
  <p:handoutMasterIdLst>
    <p:handoutMasterId r:id="rId17"/>
  </p:handoutMasterIdLst>
  <p:sldIdLst>
    <p:sldId id="259" r:id="rId7"/>
    <p:sldId id="322" r:id="rId8"/>
    <p:sldId id="348" r:id="rId9"/>
    <p:sldId id="349" r:id="rId10"/>
    <p:sldId id="346" r:id="rId11"/>
    <p:sldId id="347" r:id="rId12"/>
    <p:sldId id="290" r:id="rId13"/>
    <p:sldId id="350" r:id="rId14"/>
    <p:sldId id="351"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DE7"/>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294" autoAdjust="0"/>
    <p:restoredTop sz="94660"/>
  </p:normalViewPr>
  <p:slideViewPr>
    <p:cSldViewPr>
      <p:cViewPr varScale="1">
        <p:scale>
          <a:sx n="106" d="100"/>
          <a:sy n="106" d="100"/>
        </p:scale>
        <p:origin x="124" y="52"/>
      </p:cViewPr>
      <p:guideLst>
        <p:guide orient="horz" pos="2160"/>
        <p:guide pos="2880"/>
      </p:guideLst>
    </p:cSldViewPr>
  </p:slideViewPr>
  <p:notesTextViewPr>
    <p:cViewPr>
      <p:scale>
        <a:sx n="1" d="1"/>
        <a:sy n="1" d="1"/>
      </p:scale>
      <p:origin x="0" y="0"/>
    </p:cViewPr>
  </p:notesTextViewPr>
  <p:sorterViewPr>
    <p:cViewPr>
      <p:scale>
        <a:sx n="126" d="100"/>
        <a:sy n="126" d="100"/>
      </p:scale>
      <p:origin x="0" y="7758"/>
    </p:cViewPr>
  </p:sorterViewPr>
  <p:notesViewPr>
    <p:cSldViewPr>
      <p:cViewPr>
        <p:scale>
          <a:sx n="75" d="100"/>
          <a:sy n="75" d="100"/>
        </p:scale>
        <p:origin x="-2358" y="79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kumimoji="1" lang="ja-JP" altLang="en-US" dirty="0" smtClean="0"/>
              <a:t>では、今日は、</a:t>
            </a:r>
          </a:p>
          <a:p>
            <a:r>
              <a:rPr lang="ja-JP" altLang="en-US" dirty="0" smtClean="0"/>
              <a:t>「成年</a:t>
            </a:r>
            <a:r>
              <a:rPr lang="en-US" altLang="ja-JP" dirty="0" smtClean="0"/>
              <a:t>(</a:t>
            </a:r>
            <a:r>
              <a:rPr lang="ja-JP" altLang="en-US" dirty="0"/>
              <a:t>大人</a:t>
            </a:r>
            <a:r>
              <a:rPr lang="en-US" altLang="ja-JP" dirty="0" smtClean="0"/>
              <a:t>)</a:t>
            </a:r>
            <a:r>
              <a:rPr lang="ja-JP" altLang="en-US" dirty="0" smtClean="0"/>
              <a:t>」になるということ</a:t>
            </a:r>
          </a:p>
          <a:p>
            <a:r>
              <a:rPr lang="ja-JP" altLang="en-US" dirty="0" smtClean="0"/>
              <a:t>について、学びます。</a:t>
            </a:r>
          </a:p>
          <a:p>
            <a:endParaRPr kumimoji="1" lang="ja-JP" altLang="en-US" dirty="0"/>
          </a:p>
        </p:txBody>
      </p:sp>
      <p:sp>
        <p:nvSpPr>
          <p:cNvPr id="4" name="Slide Number Placeholder 3"/>
          <p:cNvSpPr>
            <a:spLocks noGrp="1"/>
          </p:cNvSpPr>
          <p:nvPr>
            <p:ph type="sldNum" sz="quarter" idx="10"/>
          </p:nvPr>
        </p:nvSpPr>
        <p:spPr/>
        <p:txBody>
          <a:bodyPr/>
          <a:lstStyle/>
          <a:p>
            <a:fld id="{1D2386A3-2E31-4C9B-B0BE-45709ADB9841}" type="slidenum">
              <a:rPr kumimoji="1" lang="en-US" altLang="ja-JP"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73815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lang="ja-JP" altLang="en-US" dirty="0" smtClean="0"/>
              <a:t>今のみなさんは、「未成年」という状態です。</a:t>
            </a:r>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では、こんなことを知っていますか</a:t>
            </a:r>
            <a:r>
              <a:rPr kumimoji="1" lang="en-US" altLang="ja-JP" dirty="0" smtClean="0"/>
              <a:t>?</a:t>
            </a:r>
          </a:p>
          <a:p>
            <a:endParaRPr lang="en-US" altLang="ja-JP" dirty="0"/>
          </a:p>
          <a:p>
            <a:r>
              <a:rPr lang="ja-JP" altLang="en-US" dirty="0" smtClean="0"/>
              <a:t>「成年年齢」つまり、子どもから大人になる境目の年齢ですが、</a:t>
            </a:r>
          </a:p>
          <a:p>
            <a:r>
              <a:rPr kumimoji="1" lang="en-US" altLang="ja-JP" dirty="0" smtClean="0"/>
              <a:t>2022</a:t>
            </a:r>
            <a:r>
              <a:rPr kumimoji="1" lang="ja-JP" altLang="en-US" dirty="0" smtClean="0"/>
              <a:t>年の</a:t>
            </a:r>
            <a:r>
              <a:rPr kumimoji="1" lang="en-US" altLang="ja-JP" dirty="0" smtClean="0"/>
              <a:t>4</a:t>
            </a:r>
            <a:r>
              <a:rPr kumimoji="1" lang="ja-JP" altLang="en-US" dirty="0" smtClean="0"/>
              <a:t>月</a:t>
            </a:r>
            <a:r>
              <a:rPr kumimoji="1" lang="en-US" altLang="ja-JP" dirty="0" smtClean="0"/>
              <a:t>1</a:t>
            </a:r>
            <a:r>
              <a:rPr kumimoji="1" lang="ja-JP" altLang="en-US" dirty="0" smtClean="0"/>
              <a:t>日より、</a:t>
            </a:r>
          </a:p>
          <a:p>
            <a:r>
              <a:rPr lang="en-US" altLang="ja-JP" dirty="0"/>
              <a:t>『20</a:t>
            </a:r>
            <a:r>
              <a:rPr lang="ja-JP" altLang="en-US" dirty="0" smtClean="0"/>
              <a:t>歳</a:t>
            </a:r>
            <a:r>
              <a:rPr lang="en-US" altLang="ja-JP" dirty="0" smtClean="0"/>
              <a:t>』</a:t>
            </a:r>
            <a:r>
              <a:rPr lang="ja-JP" altLang="en-US" dirty="0" smtClean="0"/>
              <a:t>から「</a:t>
            </a:r>
            <a:r>
              <a:rPr lang="en-US" altLang="ja-JP" dirty="0" smtClean="0"/>
              <a:t>18</a:t>
            </a:r>
            <a:r>
              <a:rPr lang="ja-JP" altLang="en-US" dirty="0" smtClean="0"/>
              <a:t>歳」に引き下げられることになりました。</a:t>
            </a:r>
          </a:p>
          <a:p>
            <a:endParaRPr kumimoji="1" lang="en-US" altLang="ja-JP" dirty="0" smtClean="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en-US" altLang="ja-JP" dirty="0" smtClean="0"/>
              <a:t>2022</a:t>
            </a:r>
            <a:r>
              <a:rPr kumimoji="1" lang="ja-JP" altLang="en-US" dirty="0" smtClean="0"/>
              <a:t>年</a:t>
            </a:r>
            <a:r>
              <a:rPr kumimoji="1" lang="en-US" altLang="ja-JP" dirty="0" smtClean="0"/>
              <a:t>4</a:t>
            </a:r>
            <a:r>
              <a:rPr kumimoji="1" lang="ja-JP" altLang="en-US" dirty="0" smtClean="0"/>
              <a:t>月</a:t>
            </a:r>
            <a:r>
              <a:rPr kumimoji="1" lang="en-US" altLang="ja-JP" dirty="0" smtClean="0"/>
              <a:t>1</a:t>
            </a:r>
            <a:r>
              <a:rPr kumimoji="1" lang="ja-JP" altLang="en-US" dirty="0" smtClean="0"/>
              <a:t>日の段階で、きりかわることになっていて、</a:t>
            </a:r>
          </a:p>
          <a:p>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日からは、</a:t>
            </a:r>
            <a:r>
              <a:rPr lang="en-US" altLang="ja-JP" dirty="0" smtClean="0"/>
              <a:t>18</a:t>
            </a:r>
            <a:r>
              <a:rPr lang="ja-JP" altLang="en-US" dirty="0" smtClean="0"/>
              <a:t>歳になれば</a:t>
            </a:r>
            <a:r>
              <a:rPr lang="ja-JP" altLang="en-US" dirty="0"/>
              <a:t>、突然「</a:t>
            </a:r>
            <a:r>
              <a:rPr lang="ja-JP" altLang="en-US" dirty="0" smtClean="0"/>
              <a:t>成年」</a:t>
            </a:r>
            <a:r>
              <a:rPr lang="en-US" altLang="ja-JP" dirty="0" smtClean="0"/>
              <a:t>(</a:t>
            </a:r>
            <a:r>
              <a:rPr lang="ja-JP" altLang="en-US" dirty="0" smtClean="0"/>
              <a:t>大人</a:t>
            </a:r>
            <a:r>
              <a:rPr lang="en-US" altLang="ja-JP" dirty="0" smtClean="0"/>
              <a:t>)</a:t>
            </a:r>
            <a:r>
              <a:rPr lang="ja-JP" altLang="en-US" dirty="0" smtClean="0"/>
              <a:t>という事になります。</a:t>
            </a:r>
          </a:p>
          <a:p>
            <a:endParaRPr lang="ja-JP" altLang="en-US" dirty="0"/>
          </a:p>
          <a:p>
            <a:r>
              <a:rPr lang="ja-JP" altLang="en-US" dirty="0" smtClean="0"/>
              <a:t>具体的には、</a:t>
            </a:r>
          </a:p>
          <a:p>
            <a:r>
              <a:rPr lang="en-US" altLang="ja-JP" dirty="0"/>
              <a:t>2002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日以前に生まれた人は、</a:t>
            </a:r>
            <a:r>
              <a:rPr lang="en-US" altLang="ja-JP" dirty="0" smtClean="0"/>
              <a:t>20</a:t>
            </a:r>
            <a:r>
              <a:rPr lang="ja-JP" altLang="en-US" dirty="0" smtClean="0"/>
              <a:t>歳の誕生日から成年</a:t>
            </a:r>
          </a:p>
          <a:p>
            <a:r>
              <a:rPr lang="en-US" altLang="ja-JP" dirty="0" smtClean="0"/>
              <a:t>2002</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a:t>
            </a:r>
            <a:r>
              <a:rPr lang="en-US" altLang="ja-JP" dirty="0" smtClean="0"/>
              <a:t>2003</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日生まれの人は、</a:t>
            </a:r>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日では、</a:t>
            </a:r>
            <a:r>
              <a:rPr lang="en-US" altLang="ja-JP" dirty="0" smtClean="0"/>
              <a:t>19</a:t>
            </a:r>
            <a:r>
              <a:rPr lang="ja-JP" altLang="en-US" dirty="0" smtClean="0"/>
              <a:t>歳ですが、成年になります。</a:t>
            </a:r>
          </a:p>
          <a:p>
            <a:r>
              <a:rPr lang="en-US" altLang="ja-JP" dirty="0"/>
              <a:t>2003</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a:t>
            </a:r>
            <a:r>
              <a:rPr lang="en-US" altLang="ja-JP" dirty="0" smtClean="0"/>
              <a:t>2004</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日生まれの人は、</a:t>
            </a:r>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日では、</a:t>
            </a:r>
            <a:r>
              <a:rPr lang="en-US" altLang="ja-JP" dirty="0" smtClean="0"/>
              <a:t>18</a:t>
            </a:r>
            <a:r>
              <a:rPr lang="ja-JP" altLang="en-US" dirty="0" smtClean="0"/>
              <a:t>歳ですが、成年になります。</a:t>
            </a:r>
          </a:p>
          <a:p>
            <a:r>
              <a:rPr lang="ja-JP" altLang="en-US" dirty="0"/>
              <a:t>そして</a:t>
            </a:r>
            <a:r>
              <a:rPr lang="ja-JP" altLang="en-US" dirty="0" smtClean="0"/>
              <a:t>、</a:t>
            </a:r>
            <a:r>
              <a:rPr lang="en-US" altLang="ja-JP" dirty="0" smtClean="0"/>
              <a:t>2004</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日以降に生まれた人は、</a:t>
            </a:r>
            <a:r>
              <a:rPr lang="en-US" altLang="ja-JP" dirty="0" smtClean="0"/>
              <a:t>18</a:t>
            </a:r>
            <a:r>
              <a:rPr lang="ja-JP" altLang="en-US" dirty="0" smtClean="0"/>
              <a:t>歳の誕生日が来た段階で、成年となります。</a:t>
            </a:r>
          </a:p>
          <a:p>
            <a:endParaRPr lang="ja-JP" altLang="en-US" dirty="0"/>
          </a:p>
          <a:p>
            <a:r>
              <a:rPr lang="ja-JP" altLang="en-US" dirty="0" smtClean="0"/>
              <a:t>みなさんは、どこに該当しますか</a:t>
            </a:r>
            <a:r>
              <a:rPr lang="en-US" altLang="ja-JP" dirty="0" smtClean="0"/>
              <a:t>?</a:t>
            </a:r>
          </a:p>
          <a:p>
            <a:r>
              <a:rPr lang="en-US" altLang="ja-JP" dirty="0" smtClean="0"/>
              <a:t>(</a:t>
            </a:r>
            <a:r>
              <a:rPr lang="ja-JP" altLang="en-US" dirty="0" smtClean="0"/>
              <a:t>おそらく、</a:t>
            </a:r>
            <a:r>
              <a:rPr lang="en-US" altLang="ja-JP" dirty="0" smtClean="0"/>
              <a:t>2004</a:t>
            </a:r>
            <a:r>
              <a:rPr lang="ja-JP" altLang="en-US" dirty="0" smtClean="0"/>
              <a:t>年</a:t>
            </a:r>
            <a:r>
              <a:rPr lang="en-US" altLang="ja-JP" dirty="0" smtClean="0"/>
              <a:t>4</a:t>
            </a:r>
            <a:r>
              <a:rPr lang="ja-JP" altLang="en-US" dirty="0" smtClean="0"/>
              <a:t>月</a:t>
            </a:r>
            <a:r>
              <a:rPr lang="en-US" altLang="ja-JP" dirty="0" smtClean="0"/>
              <a:t>2</a:t>
            </a:r>
            <a:r>
              <a:rPr lang="ja-JP" altLang="en-US" dirty="0" smtClean="0"/>
              <a:t>日以降の生まれだと思いますので、</a:t>
            </a:r>
          </a:p>
          <a:p>
            <a:r>
              <a:rPr lang="en-US" altLang="ja-JP" dirty="0"/>
              <a:t>18</a:t>
            </a:r>
            <a:r>
              <a:rPr lang="ja-JP" altLang="en-US" dirty="0"/>
              <a:t>歳</a:t>
            </a:r>
            <a:r>
              <a:rPr lang="ja-JP" altLang="en-US" dirty="0" smtClean="0"/>
              <a:t>の</a:t>
            </a:r>
            <a:r>
              <a:rPr lang="ja-JP" altLang="en-US" dirty="0"/>
              <a:t>誕生日</a:t>
            </a:r>
            <a:r>
              <a:rPr lang="ja-JP" altLang="en-US" dirty="0" smtClean="0"/>
              <a:t>から、成年となります。</a:t>
            </a:r>
            <a:r>
              <a:rPr lang="en-US" altLang="ja-JP" dirty="0" smtClean="0"/>
              <a:t>)</a:t>
            </a:r>
            <a:endParaRPr lang="ja-JP" altLang="en-US" dirty="0" smtClean="0"/>
          </a:p>
          <a:p>
            <a:endParaRPr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さて、確認です。</a:t>
            </a:r>
          </a:p>
          <a:p>
            <a:endParaRPr lang="ja-JP" altLang="en-US" dirty="0"/>
          </a:p>
          <a:p>
            <a:r>
              <a:rPr kumimoji="1" lang="ja-JP" altLang="en-US" dirty="0" smtClean="0"/>
              <a:t>みなさんは、成年になるまで、あと何か月あるでしょうか。</a:t>
            </a:r>
          </a:p>
          <a:p>
            <a:r>
              <a:rPr lang="ja-JP" altLang="en-US" dirty="0" smtClean="0"/>
              <a:t>一度計算してみましょう。</a:t>
            </a:r>
            <a:endParaRPr kumimoji="1" lang="ja-JP" altLang="en-US" dirty="0" smtClean="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さて、確認です。</a:t>
            </a:r>
          </a:p>
          <a:p>
            <a:endParaRPr lang="ja-JP" altLang="en-US" dirty="0"/>
          </a:p>
          <a:p>
            <a:r>
              <a:rPr kumimoji="1" lang="ja-JP" altLang="en-US" dirty="0" smtClean="0"/>
              <a:t>みなさんは、成年になるまで、あと何か月あるでしょうか。</a:t>
            </a:r>
          </a:p>
          <a:p>
            <a:r>
              <a:rPr lang="ja-JP" altLang="en-US" dirty="0" smtClean="0"/>
              <a:t>一度計算してみましょう。</a:t>
            </a:r>
            <a:endParaRPr kumimoji="1" lang="ja-JP" altLang="en-US" dirty="0" smtClean="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endParaRPr lang="ja-JP" altLang="en-US" dirty="0" smtClean="0"/>
          </a:p>
          <a:p>
            <a:endParaRPr lang="ja-JP" altLang="en-US" dirty="0" smtClean="0"/>
          </a:p>
          <a:p>
            <a:r>
              <a:rPr lang="ja-JP" altLang="en-US" dirty="0" smtClean="0"/>
              <a:t>では、</a:t>
            </a:r>
            <a:r>
              <a:rPr lang="en-US" altLang="ja-JP" dirty="0" smtClean="0"/>
              <a:t>2022</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日か</a:t>
            </a:r>
            <a:r>
              <a:rPr lang="ja-JP" altLang="en-US" dirty="0"/>
              <a:t>ら</a:t>
            </a:r>
            <a:r>
              <a:rPr lang="ja-JP" altLang="en-US" dirty="0" smtClean="0"/>
              <a:t>、</a:t>
            </a:r>
            <a:r>
              <a:rPr lang="en-US" altLang="ja-JP" dirty="0" smtClean="0"/>
              <a:t>18</a:t>
            </a:r>
            <a:r>
              <a:rPr lang="ja-JP" altLang="en-US" dirty="0" smtClean="0"/>
              <a:t>歳で成年</a:t>
            </a:r>
            <a:r>
              <a:rPr lang="en-US" altLang="ja-JP" dirty="0" smtClean="0"/>
              <a:t>(</a:t>
            </a:r>
            <a:r>
              <a:rPr lang="ja-JP" altLang="en-US" dirty="0" smtClean="0"/>
              <a:t>大人</a:t>
            </a:r>
            <a:r>
              <a:rPr lang="en-US" altLang="ja-JP" dirty="0" smtClean="0"/>
              <a:t>)</a:t>
            </a:r>
            <a:r>
              <a:rPr lang="ja-JP" altLang="en-US" dirty="0" smtClean="0"/>
              <a:t>という事になりますが、</a:t>
            </a:r>
          </a:p>
          <a:p>
            <a:r>
              <a:rPr lang="en-US" altLang="ja-JP" dirty="0"/>
              <a:t>18</a:t>
            </a:r>
            <a:r>
              <a:rPr lang="ja-JP" altLang="en-US" dirty="0"/>
              <a:t>歳</a:t>
            </a:r>
            <a:r>
              <a:rPr lang="ja-JP" altLang="en-US" dirty="0" smtClean="0"/>
              <a:t>になったら出来ることは何か見てみましょう。</a:t>
            </a:r>
          </a:p>
          <a:p>
            <a:endParaRPr lang="ja-JP" altLang="en-US" dirty="0"/>
          </a:p>
          <a:p>
            <a:r>
              <a:rPr lang="ja-JP" altLang="en-US" dirty="0" smtClean="0"/>
              <a:t>まず、</a:t>
            </a:r>
          </a:p>
          <a:p>
            <a:r>
              <a:rPr lang="ja-JP" altLang="en-US" dirty="0" smtClean="0"/>
              <a:t>①</a:t>
            </a:r>
            <a:r>
              <a:rPr lang="en-US" altLang="ja-JP" dirty="0" smtClean="0"/>
              <a:t>18</a:t>
            </a:r>
            <a:r>
              <a:rPr lang="ja-JP" altLang="en-US" dirty="0" smtClean="0"/>
              <a:t>歳で親の同意がなくても一人で契約できるようになります。</a:t>
            </a:r>
          </a:p>
          <a:p>
            <a:r>
              <a:rPr lang="ja-JP" altLang="en-US" dirty="0" smtClean="0"/>
              <a:t>②そして、これまで、婚姻開始年齢は、男性が</a:t>
            </a:r>
            <a:r>
              <a:rPr lang="en-US" altLang="ja-JP" dirty="0" smtClean="0"/>
              <a:t>18</a:t>
            </a:r>
            <a:r>
              <a:rPr lang="ja-JP" altLang="en-US" dirty="0" smtClean="0"/>
              <a:t>歳、女性が</a:t>
            </a:r>
            <a:r>
              <a:rPr lang="en-US" altLang="ja-JP" dirty="0" smtClean="0"/>
              <a:t>16</a:t>
            </a:r>
            <a:r>
              <a:rPr lang="ja-JP" altLang="en-US" dirty="0" smtClean="0"/>
              <a:t>歳でした。</a:t>
            </a:r>
          </a:p>
          <a:p>
            <a:r>
              <a:rPr lang="ja-JP" altLang="en-US" dirty="0"/>
              <a:t>しかし</a:t>
            </a:r>
            <a:r>
              <a:rPr lang="ja-JP" altLang="en-US" dirty="0" smtClean="0"/>
              <a:t>、これが、男女共に</a:t>
            </a:r>
            <a:r>
              <a:rPr lang="en-US" altLang="ja-JP" dirty="0" smtClean="0"/>
              <a:t>18</a:t>
            </a:r>
            <a:r>
              <a:rPr lang="ja-JP" altLang="en-US" dirty="0" smtClean="0"/>
              <a:t>歳となりました。</a:t>
            </a:r>
          </a:p>
          <a:p>
            <a:endParaRPr lang="ja-JP" altLang="en-US" dirty="0" smtClean="0"/>
          </a:p>
          <a:p>
            <a:r>
              <a:rPr lang="ja-JP" altLang="en-US" dirty="0" smtClean="0"/>
              <a:t>飲酒や喫煙、競馬等のギャンブルはこれまでと変わらず、</a:t>
            </a:r>
            <a:r>
              <a:rPr lang="en-US" altLang="ja-JP" dirty="0" smtClean="0"/>
              <a:t>20</a:t>
            </a:r>
            <a:r>
              <a:rPr lang="ja-JP" altLang="en-US" dirty="0" smtClean="0"/>
              <a:t>歳からしかできません。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lvl="0"/>
            <a:r>
              <a:rPr lang="ja-JP" altLang="en-US" dirty="0">
                <a:solidFill>
                  <a:prstClr val="black"/>
                </a:solidFill>
              </a:rPr>
              <a:t>こういったトラブルへの対処方法ですが、</a:t>
            </a:r>
          </a:p>
          <a:p>
            <a:pPr lvl="0"/>
            <a:r>
              <a:rPr lang="ja-JP" altLang="en-US" dirty="0">
                <a:solidFill>
                  <a:prstClr val="black"/>
                </a:solidFill>
              </a:rPr>
              <a:t>まず未成年であった場合、「民法での未成年者契約の取り消し」という方法が</a:t>
            </a:r>
          </a:p>
          <a:p>
            <a:pPr lvl="0"/>
            <a:r>
              <a:rPr lang="ja-JP" altLang="en-US" dirty="0">
                <a:solidFill>
                  <a:prstClr val="black"/>
                </a:solidFill>
              </a:rPr>
              <a:t>あります。</a:t>
            </a:r>
          </a:p>
          <a:p>
            <a:pPr lvl="0"/>
            <a:endParaRPr lang="ja-JP" altLang="en-US" dirty="0">
              <a:solidFill>
                <a:prstClr val="black"/>
              </a:solidFill>
            </a:endParaRPr>
          </a:p>
          <a:p>
            <a:pPr lvl="0"/>
            <a:r>
              <a:rPr lang="ja-JP" altLang="en-US" dirty="0">
                <a:solidFill>
                  <a:prstClr val="black"/>
                </a:solidFill>
              </a:rPr>
              <a:t>これは、未成年者が契約を締結するには、父母の同意が必要です。</a:t>
            </a:r>
          </a:p>
          <a:p>
            <a:pPr lvl="0"/>
            <a:r>
              <a:rPr lang="ja-JP" altLang="en-US" dirty="0">
                <a:solidFill>
                  <a:prstClr val="black"/>
                </a:solidFill>
              </a:rPr>
              <a:t>同意がなく締結した契約は、後から取り消すことが出来ます。</a:t>
            </a:r>
          </a:p>
          <a:p>
            <a:pPr lvl="0"/>
            <a:endParaRPr lang="ja-JP" altLang="en-US" dirty="0" smtClean="0">
              <a:solidFill>
                <a:prstClr val="black"/>
              </a:solidFill>
            </a:endParaRPr>
          </a:p>
          <a:p>
            <a:pPr lvl="0"/>
            <a:r>
              <a:rPr lang="ja-JP" altLang="en-US" dirty="0" smtClean="0">
                <a:solidFill>
                  <a:prstClr val="black"/>
                </a:solidFill>
              </a:rPr>
              <a:t>但し</a:t>
            </a:r>
            <a:r>
              <a:rPr lang="ja-JP" altLang="en-US" dirty="0">
                <a:solidFill>
                  <a:prstClr val="black"/>
                </a:solidFill>
              </a:rPr>
              <a:t>、取り消しができない場合も定められています。</a:t>
            </a:r>
          </a:p>
          <a:p>
            <a:pPr lvl="0"/>
            <a:endParaRPr lang="ja-JP" altLang="en-US" dirty="0">
              <a:solidFill>
                <a:prstClr val="black"/>
              </a:solidFill>
            </a:endParaRPr>
          </a:p>
          <a:p>
            <a:pPr lvl="0"/>
            <a:r>
              <a:rPr lang="ja-JP" altLang="en-US" dirty="0">
                <a:solidFill>
                  <a:prstClr val="black"/>
                </a:solidFill>
              </a:rPr>
              <a:t>①契約の金額が小遣いの範囲内だった場合。</a:t>
            </a:r>
          </a:p>
          <a:p>
            <a:pPr lvl="0"/>
            <a:r>
              <a:rPr lang="ja-JP" altLang="en-US" dirty="0">
                <a:solidFill>
                  <a:prstClr val="black"/>
                </a:solidFill>
              </a:rPr>
              <a:t>②</a:t>
            </a:r>
            <a:r>
              <a:rPr lang="en-US" altLang="ja-JP" dirty="0">
                <a:solidFill>
                  <a:prstClr val="black"/>
                </a:solidFill>
              </a:rPr>
              <a:t>20</a:t>
            </a:r>
            <a:r>
              <a:rPr lang="ja-JP" altLang="en-US" dirty="0">
                <a:solidFill>
                  <a:prstClr val="black"/>
                </a:solidFill>
              </a:rPr>
              <a:t>歳以上だと年齢を偽っていた場合。</a:t>
            </a:r>
          </a:p>
          <a:p>
            <a:pPr lvl="0"/>
            <a:r>
              <a:rPr lang="ja-JP" altLang="en-US" dirty="0">
                <a:solidFill>
                  <a:prstClr val="black"/>
                </a:solidFill>
              </a:rPr>
              <a:t>③契約書の法定代理人の承認欄に無断で記入するなど偽って契約した場合。</a:t>
            </a:r>
          </a:p>
          <a:p>
            <a:pPr lvl="0"/>
            <a:r>
              <a:rPr lang="ja-JP" altLang="en-US" dirty="0">
                <a:solidFill>
                  <a:prstClr val="black"/>
                </a:solidFill>
              </a:rPr>
              <a:t>④結婚している場合。</a:t>
            </a:r>
          </a:p>
          <a:p>
            <a:pPr lvl="0"/>
            <a:endParaRPr lang="ja-JP" altLang="en-US" dirty="0">
              <a:solidFill>
                <a:prstClr val="black"/>
              </a:solidFill>
            </a:endParaRPr>
          </a:p>
          <a:p>
            <a:pPr lvl="0"/>
            <a:r>
              <a:rPr lang="ja-JP" altLang="en-US" dirty="0">
                <a:solidFill>
                  <a:prstClr val="black"/>
                </a:solidFill>
              </a:rPr>
              <a:t>具体的なそれぞれ個別の状況によって判断されます。</a:t>
            </a:r>
          </a:p>
          <a:p>
            <a:pPr lvl="0"/>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では、「未成年者契約の取り消し」は</a:t>
            </a:r>
          </a:p>
          <a:p>
            <a:r>
              <a:rPr lang="ja-JP" altLang="en-US" dirty="0" smtClean="0"/>
              <a:t>本人または、親権者から申し出を行います。</a:t>
            </a:r>
          </a:p>
          <a:p>
            <a:endParaRPr lang="ja-JP" altLang="en-US" dirty="0" smtClean="0"/>
          </a:p>
          <a:p>
            <a:r>
              <a:rPr lang="ja-JP" altLang="en-US" dirty="0" smtClean="0"/>
              <a:t>そう</a:t>
            </a:r>
            <a:r>
              <a:rPr kumimoji="1" lang="ja-JP" altLang="en-US" dirty="0" smtClean="0"/>
              <a:t>する</a:t>
            </a:r>
            <a:r>
              <a:rPr kumimoji="1" lang="ja-JP" altLang="en-US" dirty="0"/>
              <a:t>こと</a:t>
            </a:r>
            <a:r>
              <a:rPr kumimoji="1" lang="ja-JP" altLang="en-US" dirty="0" smtClean="0"/>
              <a:t>で、契約が取り消されます。</a:t>
            </a:r>
          </a:p>
          <a:p>
            <a:r>
              <a:rPr lang="ja-JP" altLang="en-US" dirty="0" smtClean="0"/>
              <a:t>契約した時にさかのぼって、なくなると考えるとわかりやすいでしょう。</a:t>
            </a:r>
          </a:p>
          <a:p>
            <a:endParaRPr lang="ja-JP" altLang="en-US" dirty="0"/>
          </a:p>
          <a:p>
            <a:r>
              <a:rPr lang="ja-JP" altLang="en-US" dirty="0" smtClean="0"/>
              <a:t>そうすると、元に戻すという事で、現状で返せるものを返すという事になります。</a:t>
            </a:r>
          </a:p>
          <a:p>
            <a:r>
              <a:rPr lang="ja-JP" altLang="en-US" dirty="0" smtClean="0"/>
              <a:t>例えば、</a:t>
            </a:r>
            <a:r>
              <a:rPr lang="en-US" altLang="ja-JP" dirty="0" smtClean="0"/>
              <a:t>100</a:t>
            </a:r>
            <a:r>
              <a:rPr lang="ja-JP" altLang="en-US" dirty="0" smtClean="0"/>
              <a:t>本あった健康ドリンクで、</a:t>
            </a:r>
            <a:r>
              <a:rPr lang="en-US" altLang="ja-JP" dirty="0" smtClean="0"/>
              <a:t>10</a:t>
            </a:r>
            <a:r>
              <a:rPr lang="ja-JP" altLang="en-US" dirty="0" smtClean="0"/>
              <a:t>本を飲んでしまっていたら、</a:t>
            </a:r>
          </a:p>
          <a:p>
            <a:r>
              <a:rPr lang="ja-JP" altLang="en-US" dirty="0"/>
              <a:t>残って</a:t>
            </a:r>
            <a:r>
              <a:rPr lang="ja-JP" altLang="en-US" dirty="0" smtClean="0"/>
              <a:t>いる</a:t>
            </a:r>
            <a:r>
              <a:rPr lang="en-US" altLang="ja-JP" dirty="0" smtClean="0"/>
              <a:t>90</a:t>
            </a:r>
            <a:r>
              <a:rPr lang="ja-JP" altLang="en-US" dirty="0" smtClean="0"/>
              <a:t>本を返せばよいという事になります。</a:t>
            </a:r>
          </a:p>
          <a:p>
            <a:r>
              <a:rPr lang="ja-JP" altLang="en-US" dirty="0"/>
              <a:t>そして</a:t>
            </a:r>
            <a:r>
              <a:rPr lang="ja-JP" altLang="en-US" dirty="0" smtClean="0"/>
              <a:t>、相手からは、支払った代金全額を戻してもらうことになります。</a:t>
            </a:r>
            <a:endParaRPr lang="ja-JP" altLang="en-US" dirty="0"/>
          </a:p>
          <a:p>
            <a:endParaRPr lang="ja-JP" altLang="en-US" dirty="0" smtClean="0"/>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97519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F53C579C-7919-434D-BBEC-1294B8AAA2B2}" type="datetime1">
              <a:rPr lang="ja-JP" altLang="en-US" smtClean="0">
                <a:solidFill>
                  <a:srgbClr val="000000"/>
                </a:solidFill>
              </a:rPr>
              <a:t>2020/12/17</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246ADC7F-AF91-4A01-84CE-BBA1184E3FAC}"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E5BE9B4C-BC55-4142-8FFD-0BBACEB70DA3}"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smtClean="0"/>
              <a:t>マスター タイトルの書式設定</a:t>
            </a:r>
            <a:endParaRPr kumimoji="1" lang="ja-JP"/>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smtClean="0"/>
              <a:t>マスター サブタイトルの書式設定</a:t>
            </a:r>
            <a:endParaRPr kumimoji="1" lang="ja-JP"/>
          </a:p>
        </p:txBody>
      </p:sp>
      <p:sp>
        <p:nvSpPr>
          <p:cNvPr id="7" name="Shape 6"/>
          <p:cNvSpPr>
            <a:spLocks noGrp="1"/>
          </p:cNvSpPr>
          <p:nvPr>
            <p:ph type="dt" sz="half" idx="10"/>
          </p:nvPr>
        </p:nvSpPr>
        <p:spPr/>
        <p:txBody>
          <a:bodyPr/>
          <a:lstStyle>
            <a:extLst/>
          </a:lstStyle>
          <a:p>
            <a:fld id="{BDD7F948-6E18-411D-8900-5D63E6B5AAFF}"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20" name="Shape 19"/>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idx="1"/>
          </p:nvPr>
        </p:nvSpPr>
        <p:spPr/>
        <p:txBody>
          <a:bodyPr/>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BAA97C64-15F0-4B23-B607-E215EAE6C9D6}"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0" y="-54"/>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2578392" y="1100139"/>
            <a:ext cx="6400800" cy="1509712"/>
          </a:xfr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smtClean="0"/>
              <a:t>マスター テキストの書式設定</a:t>
            </a:r>
          </a:p>
        </p:txBody>
      </p:sp>
      <p:sp>
        <p:nvSpPr>
          <p:cNvPr id="4" name="Shape 3"/>
          <p:cNvSpPr>
            <a:spLocks noGrp="1"/>
          </p:cNvSpPr>
          <p:nvPr>
            <p:ph type="dt" sz="half" idx="10"/>
          </p:nvPr>
        </p:nvSpPr>
        <p:spPr/>
        <p:txBody>
          <a:bodyPr/>
          <a:lstStyle>
            <a:extLst/>
          </a:lstStyle>
          <a:p>
            <a:fld id="{DF9A8C14-AAA1-4242-8DD8-4F574D323C4A}"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1"/>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Oval 9"/>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33980" y="-54"/>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extLst/>
          </a:lstStyle>
          <a:p>
            <a:r>
              <a:rPr kumimoji="1" lang="ja-JP" altLang="en-US" smtClean="0"/>
              <a:t>マスター タイトルの書式設定</a:t>
            </a:r>
            <a:endParaRPr kumimoji="1" lang="ja-JP"/>
          </a:p>
        </p:txBody>
      </p:sp>
      <p:sp>
        <p:nvSpPr>
          <p:cNvPr id="3" name="Shape 2"/>
          <p:cNvSpPr>
            <a:spLocks noGrp="1"/>
          </p:cNvSpPr>
          <p:nvPr>
            <p:ph sz="half" idx="1"/>
          </p:nvPr>
        </p:nvSpPr>
        <p:spPr>
          <a:xfrm>
            <a:off x="143560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sz="half" idx="2"/>
          </p:nvPr>
        </p:nvSpPr>
        <p:spPr>
          <a:xfrm>
            <a:off x="527608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3BDFE8DD-F1D1-445F-BEAD-1110DB41FCFB}"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smtClean="0"/>
              <a:t>マスター タイトルの書式設定</a:t>
            </a:r>
            <a:endParaRPr kumimoji="1" lang="ja-JP"/>
          </a:p>
        </p:txBody>
      </p:sp>
      <p:sp>
        <p:nvSpPr>
          <p:cNvPr id="3" name="Shape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4" name="Shape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smtClean="0"/>
              <a:t>マスター テキストの書式設定</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Shape 6"/>
          <p:cNvSpPr>
            <a:spLocks noGrp="1"/>
          </p:cNvSpPr>
          <p:nvPr>
            <p:ph type="dt" sz="half" idx="10"/>
          </p:nvPr>
        </p:nvSpPr>
        <p:spPr/>
        <p:txBody>
          <a:bodyPr/>
          <a:lstStyle>
            <a:extLst/>
          </a:lstStyle>
          <a:p>
            <a:fld id="{753252E0-72E5-4F55-B790-280AE408F9C0}"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8" name="Shape 7"/>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extLst/>
          </a:lstStyle>
          <a:p>
            <a:r>
              <a:rPr kumimoji="1" lang="ja-JP" altLang="en-US" smtClean="0"/>
              <a:t>マスター タイトルの書式設定</a:t>
            </a:r>
            <a:endParaRPr kumimoji="1" lang="ja-JP"/>
          </a:p>
        </p:txBody>
      </p:sp>
      <p:sp>
        <p:nvSpPr>
          <p:cNvPr id="3" name="Shape 2"/>
          <p:cNvSpPr>
            <a:spLocks noGrp="1"/>
          </p:cNvSpPr>
          <p:nvPr>
            <p:ph type="dt" sz="half" idx="10"/>
          </p:nvPr>
        </p:nvSpPr>
        <p:spPr/>
        <p:txBody>
          <a:bodyPr/>
          <a:lstStyle>
            <a:extLst/>
          </a:lstStyle>
          <a:p>
            <a:fld id="{E57DFD46-0B2F-41FE-AAEC-2032CDDA7517}"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4" name="Shape 3"/>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2" name="Shape 1"/>
          <p:cNvSpPr>
            <a:spLocks noGrp="1"/>
          </p:cNvSpPr>
          <p:nvPr>
            <p:ph type="dt" sz="half" idx="10"/>
          </p:nvPr>
        </p:nvSpPr>
        <p:spPr/>
        <p:txBody>
          <a:bodyPr/>
          <a:lstStyle>
            <a:extLst/>
          </a:lstStyle>
          <a:p>
            <a:fld id="{EB353138-E6F6-466C-B55A-116E35C7DDE4}"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3" name="Shape 2"/>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p:txBody>
          <a:bodyPr/>
          <a:lstStyle>
            <a:extLst/>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49"/>
            <a:ext cx="3810000" cy="1162051"/>
          </a:xfrm>
          <a:ln>
            <a:noFill/>
          </a:ln>
        </p:spPr>
        <p:txBody>
          <a:bodyPr anchor="b"/>
          <a:lstStyle>
            <a:lvl1pPr algn="l" latinLnBrk="0">
              <a:lnSpc>
                <a:spcPts val="2000"/>
              </a:lnSpc>
              <a:buNone/>
              <a:defRPr kumimoji="1" lang="ja-JP" sz="2200" b="1" cap="all" baseline="0"/>
            </a:lvl1pPr>
            <a:extLst/>
          </a:lstStyle>
          <a:p>
            <a:r>
              <a:rPr kumimoji="1" lang="ja-JP" altLang="en-US" smtClean="0"/>
              <a:t>マスター タイトルの書式設定</a:t>
            </a:r>
            <a:endParaRPr kumimoji="1" lang="ja-JP"/>
          </a:p>
        </p:txBody>
      </p:sp>
      <p:sp>
        <p:nvSpPr>
          <p:cNvPr id="3" name="Shape 2"/>
          <p:cNvSpPr>
            <a:spLocks noGrp="1"/>
          </p:cNvSpPr>
          <p:nvPr>
            <p:ph type="body" idx="2"/>
          </p:nvPr>
        </p:nvSpPr>
        <p:spPr>
          <a:xfrm>
            <a:off x="457200" y="1435101"/>
            <a:ext cx="3810000" cy="698500"/>
          </a:xfr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smtClean="0"/>
              <a:t>マスター テキストの書式設定</a:t>
            </a:r>
          </a:p>
        </p:txBody>
      </p:sp>
      <p:sp>
        <p:nvSpPr>
          <p:cNvPr id="4" name="Shape 3"/>
          <p:cNvSpPr>
            <a:spLocks noGrp="1"/>
          </p:cNvSpPr>
          <p:nvPr>
            <p:ph sz="half" idx="1"/>
          </p:nvPr>
        </p:nvSpPr>
        <p:spPr>
          <a:xfrm>
            <a:off x="457200" y="2133604"/>
            <a:ext cx="8153400" cy="3992563"/>
          </a:xfr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Shape 4"/>
          <p:cNvSpPr>
            <a:spLocks noGrp="1"/>
          </p:cNvSpPr>
          <p:nvPr>
            <p:ph type="dt" sz="half" idx="10"/>
          </p:nvPr>
        </p:nvSpPr>
        <p:spPr/>
        <p:txBody>
          <a:bodyPr/>
          <a:lstStyle>
            <a:extLst/>
          </a:lstStyle>
          <a:p>
            <a:fld id="{60F1301C-EFBF-4CAD-9BC0-44126AD81777}"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7E5541C4-5879-4F20-BFB6-EB918D115570}"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smtClean="0"/>
              <a:t>マスター タイトルの書式設定</a:t>
            </a:r>
            <a:endParaRPr kumimoji="1" lang="ja-JP"/>
          </a:p>
        </p:txBody>
      </p:sp>
      <p:sp>
        <p:nvSpPr>
          <p:cNvPr id="5" name="Shape 4"/>
          <p:cNvSpPr>
            <a:spLocks noGrp="1"/>
          </p:cNvSpPr>
          <p:nvPr>
            <p:ph type="dt" sz="half" idx="10"/>
          </p:nvPr>
        </p:nvSpPr>
        <p:spPr/>
        <p:txBody>
          <a:bodyPr/>
          <a:lstStyle>
            <a:extLst/>
          </a:lstStyle>
          <a:p>
            <a:fld id="{1845F253-71BA-4136-AE28-5837DD299BB9}"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extLst/>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5"/>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smtClean="0"/>
              <a:t>アイコンをクリックして図を追加</a:t>
            </a:r>
            <a:endParaRPr kumimoji="1" lang="ja-JP"/>
          </a:p>
        </p:txBody>
      </p:sp>
      <p:sp>
        <p:nvSpPr>
          <p:cNvPr id="9" name="Flowchart: Process 8"/>
          <p:cNvSpPr/>
          <p:nvPr/>
        </p:nvSpPr>
        <p:spPr>
          <a:xfrm rot="19468671">
            <a:off x="396725" y="954342"/>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0" name="Flowchart: Process 9"/>
          <p:cNvSpPr/>
          <p:nvPr/>
        </p:nvSpPr>
        <p:spPr>
          <a:xfrm rot="2103354" flipH="1">
            <a:off x="5003667" y="936786"/>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smtClean="0"/>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015715C4-E5EA-4A82-8D9C-E2BEE4F8E49C}"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0"/>
            <a:ext cx="1828800" cy="5851525"/>
          </a:xfrm>
        </p:spPr>
        <p:txBody>
          <a:bodyPr vert="eaVert"/>
          <a:lstStyle>
            <a:extLst/>
          </a:lstStyle>
          <a:p>
            <a:r>
              <a:rPr kumimoji="1" lang="ja-JP" altLang="en-US" smtClean="0"/>
              <a:t>マスター タイトルの書式設定</a:t>
            </a:r>
            <a:endParaRPr kumimoji="1" lang="ja-JP"/>
          </a:p>
        </p:txBody>
      </p:sp>
      <p:sp>
        <p:nvSpPr>
          <p:cNvPr id="3" name="Shape 2"/>
          <p:cNvSpPr>
            <a:spLocks noGrp="1"/>
          </p:cNvSpPr>
          <p:nvPr>
            <p:ph type="body" orient="vert" idx="1"/>
          </p:nvPr>
        </p:nvSpPr>
        <p:spPr>
          <a:xfrm>
            <a:off x="1143000" y="274680"/>
            <a:ext cx="5562600" cy="5851525"/>
          </a:xfrm>
        </p:spPr>
        <p:txBody>
          <a:bodyPr vert="eaVert"/>
          <a:lstStyle>
            <a:extLs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Shape 3"/>
          <p:cNvSpPr>
            <a:spLocks noGrp="1"/>
          </p:cNvSpPr>
          <p:nvPr>
            <p:ph type="dt" sz="half" idx="10"/>
          </p:nvPr>
        </p:nvSpPr>
        <p:spPr/>
        <p:txBody>
          <a:bodyPr/>
          <a:lstStyle>
            <a:extLst/>
          </a:lstStyle>
          <a:p>
            <a:fld id="{685B0F90-A088-46CB-BEC6-88E30AA1C956}" type="datetime1">
              <a:rPr lang="ja-JP" altLang="en-US" smtClean="0">
                <a:solidFill>
                  <a:srgbClr val="C9C2D1">
                    <a:shade val="50000"/>
                    <a:satMod val="200000"/>
                  </a:srgbClr>
                </a:solidFill>
              </a:rPr>
              <a:t>2020/12/17</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extLst/>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extLst/>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9C1A958-37F0-40CC-A45E-D00AA2D80E34}"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59EDED2-1AC1-42FA-9997-05EC2B1B8C11}"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9DA9513-9D37-4D99-B378-0443BDA0B88B}"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D1E144A-8F29-4CE8-AD15-D82CE0C847C4}"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E8B09742-735C-4652-8F1E-D489F1A53303}"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CAF3AF0-90A0-47CE-B8F6-5CC9543F975F}"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3ADFBA7-E9EE-4208-B593-5324BD420C8F}"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A52048B7-EB52-46EB-BBED-F891E91AC25E}" type="datetime1">
              <a:rPr lang="ja-JP" altLang="en-US" smtClean="0">
                <a:solidFill>
                  <a:srgbClr val="000000"/>
                </a:solidFill>
              </a:rPr>
              <a:t>2020/12/17</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E968C84-1A6A-4690-B5BD-93774AA98804}"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36190D3-D91A-425D-ACE2-32141B407FB7}"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6E9E10E-3E5C-451A-8C92-EA67928BA69D}"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C06B20E-AC73-4EDC-B9DE-162E3794D11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F911D74-55D0-4E1D-AD8D-9890DAA2B096}"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7853E9-DBD7-4116-ABB0-62C144349708}"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28B319B-F23E-456F-92F3-35C2D16E6684}"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3F4E7C6-4B87-416F-96C6-9DE7E42BA71B}"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512DA9CE-EDB4-4521-8FBD-9250FE2DB83B}"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6F124B-3DBD-45E0-A2E6-5F25EEACFC22}"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031FE125-E38A-4927-9964-6C78427C85F8}"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EC98D-D06D-43E7-BA37-CD5BDA641E0D}"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E477F1-2117-4B91-85FE-27AEAE5B24F0}"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1EFC406-7188-451E-AA52-344D5132BF8B}"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AAB49E-CF05-4DA9-A042-F3DAEB1E700F}"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868D756-5FF6-4012-94E9-624DFAB9FB36}"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0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090A3BA-16F7-4CE6-AC3D-42414DDC6DF2}"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1824411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0218056-8BCB-4794-8784-B2D59F2CD0C3}"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46888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7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83DE628-83AA-4374-AA6C-903D79E1B641}"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6198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6DDC775-C326-4B34-B3E6-A8F28FC07804}"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220474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17"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811E870-4CAC-4034-AF20-6B23D8548B11}"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90605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43095751-C3DF-496C-BD4F-DE4B5EAF94F9}" type="datetime1">
              <a:rPr lang="ja-JP" altLang="en-US" smtClean="0">
                <a:solidFill>
                  <a:srgbClr val="000000"/>
                </a:solidFill>
              </a:rPr>
              <a:t>2020/12/17</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F9CCECD-1E05-4128-80C6-F9B88972F92F}"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968944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F13CBA-746F-4A98-BB62-0EE6BFF588F9}"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85357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1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1B75E45-6FDB-4BFC-8236-5491EDC29BAE}"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270364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A7E2708-C3E6-4436-8116-D0642102FDD9}"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3580343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D2404BD-24C6-4E86-9DB2-0328AD62A2F0}"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595462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40"/>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740"/>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FCA1095-2A11-4067-9867-58F5D38EC551}"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178763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D4C8731-F39B-4A6E-B9F1-7445DB1BBA27}"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A240FC5-12D7-4904-990E-0C43B347BE30}"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D3968A-8386-4F31-A9CA-FA6303C9C835}"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BE9434E-5197-4B62-B890-153454ECEDD3}"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10C550BB-773B-48C5-8610-D501717D704F}" type="datetime1">
              <a:rPr lang="ja-JP" altLang="en-US" smtClean="0">
                <a:solidFill>
                  <a:srgbClr val="000000"/>
                </a:solidFill>
              </a:rPr>
              <a:t>2020/12/17</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81D68A7-0A07-455C-8642-C7256B357BAD}" type="datetime1">
              <a:rPr lang="ja-JP" altLang="en-US" smtClean="0">
                <a:solidFill>
                  <a:prstClr val="black">
                    <a:tint val="75000"/>
                  </a:prstClr>
                </a:solidFill>
              </a:rPr>
              <a:t>2020/12/17</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E3C0512-2779-4DDD-8B4F-3E7BD9EC401E}" type="datetime1">
              <a:rPr lang="ja-JP" altLang="en-US" smtClean="0">
                <a:solidFill>
                  <a:prstClr val="black">
                    <a:tint val="75000"/>
                  </a:prstClr>
                </a:solidFill>
              </a:rPr>
              <a:t>2020/12/17</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493493B-FCD7-4586-BDEB-9B7FF5758E0F}" type="datetime1">
              <a:rPr lang="ja-JP" altLang="en-US" smtClean="0">
                <a:solidFill>
                  <a:prstClr val="black">
                    <a:tint val="75000"/>
                  </a:prstClr>
                </a:solidFill>
              </a:rPr>
              <a:t>2020/12/17</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890AECB-2361-4126-8652-D48275EB4747}"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AB895B0-5FCB-479E-A73A-37421546D45C}" type="datetime1">
              <a:rPr lang="ja-JP" altLang="en-US" smtClean="0">
                <a:solidFill>
                  <a:prstClr val="black">
                    <a:tint val="75000"/>
                  </a:prstClr>
                </a:solidFill>
              </a:rPr>
              <a:t>2020/12/17</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91379B0-C3B7-42C8-81F7-C19FE0C1B70A}"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5E096E-2305-49F0-860C-16F4E9152498}"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2EDA2176-06A7-4C51-9FA7-91DA7CEC13FA}" type="datetime1">
              <a:rPr lang="ja-JP" altLang="en-US" smtClean="0">
                <a:solidFill>
                  <a:srgbClr val="000000"/>
                </a:solidFill>
              </a:rPr>
              <a:t>2020/12/17</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F376241-6D24-4DF5-B207-0E2D2C15009A}"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41C45ADE-7B96-4E73-94DA-9C5C333B7D66}" type="datetime1">
              <a:rPr lang="ja-JP" altLang="en-US" smtClean="0">
                <a:solidFill>
                  <a:srgbClr val="000000"/>
                </a:solidFill>
              </a:rPr>
              <a:t>2020/12/17</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DE4DEB29-AACA-4BCF-8EC7-3563A9737EF8}" type="datetime1">
              <a:rPr kumimoji="0" lang="ja-JP" altLang="en-US" smtClean="0">
                <a:solidFill>
                  <a:srgbClr val="000000"/>
                </a:solidFill>
              </a:rPr>
              <a:t>2020/12/17</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8" name="Oval 7"/>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12" name="Rectangle 11"/>
          <p:cNvSpPr/>
          <p:nvPr/>
        </p:nvSpPr>
        <p:spPr>
          <a:xfrm>
            <a:off x="1012884" y="-54"/>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extLst/>
          </a:lstStyle>
          <a:p>
            <a:r>
              <a:rPr kumimoji="1" lang="ja-JP"/>
              <a:t>マスタ タイトルの書式設定</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a:p>
            <a:pPr lvl="5"/>
            <a:r>
              <a:rPr kumimoji="1" lang="ja-JP"/>
              <a:t>第 6 レベル</a:t>
            </a:r>
          </a:p>
          <a:p>
            <a:pPr lvl="6"/>
            <a:r>
              <a:rPr kumimoji="1" lang="ja-JP"/>
              <a:t>第 7 レベル</a:t>
            </a:r>
          </a:p>
          <a:p>
            <a:pPr lvl="7"/>
            <a:r>
              <a:rPr kumimoji="1" lang="ja-JP"/>
              <a:t>第 8 レベル</a:t>
            </a:r>
          </a:p>
          <a:p>
            <a:pPr lvl="8"/>
            <a:r>
              <a:rPr kumimoji="1" lang="ja-JP"/>
              <a:t>第 9 レベル</a:t>
            </a:r>
          </a:p>
        </p:txBody>
      </p:sp>
      <p:sp>
        <p:nvSpPr>
          <p:cNvPr id="24" name="Rectangle 23"/>
          <p:cNvSpPr>
            <a:spLocks noGrp="1"/>
          </p:cNvSpPr>
          <p:nvPr>
            <p:ph type="dt" sz="half" idx="2"/>
          </p:nvPr>
        </p:nvSpPr>
        <p:spPr>
          <a:xfrm>
            <a:off x="3581400" y="6305549"/>
            <a:ext cx="2133600" cy="476251"/>
          </a:xfrm>
          <a:prstGeom prst="rect">
            <a:avLst/>
          </a:prstGeom>
        </p:spPr>
        <p:txBody>
          <a:bodyPr anchor="b"/>
          <a:lstStyle>
            <a:lvl1pPr algn="r" latinLnBrk="0">
              <a:defRPr kumimoji="1" lang="ja-JP" sz="1200">
                <a:solidFill>
                  <a:schemeClr val="bg2">
                    <a:shade val="50000"/>
                    <a:satMod val="200000"/>
                  </a:schemeClr>
                </a:solidFill>
              </a:defRPr>
            </a:lvl1pPr>
            <a:extLst/>
          </a:lstStyle>
          <a:p>
            <a:fld id="{575761CF-350F-44B4-A0F3-D655E67B09E8}" type="datetime1">
              <a:rPr lang="ja-JP" altLang="en-US" smtClean="0">
                <a:solidFill>
                  <a:srgbClr val="C9C2D1">
                    <a:shade val="50000"/>
                    <a:satMod val="200000"/>
                  </a:srgbClr>
                </a:solidFill>
              </a:rPr>
              <a:t>2020/12/17</a:t>
            </a:fld>
            <a:endParaRPr altLang="en-US">
              <a:solidFill>
                <a:srgbClr val="C9C2D1">
                  <a:shade val="50000"/>
                </a:srgbClr>
              </a:solidFill>
            </a:endParaRPr>
          </a:p>
        </p:txBody>
      </p:sp>
      <p:sp>
        <p:nvSpPr>
          <p:cNvPr id="10" name="Rectangle 9"/>
          <p:cNvSpPr>
            <a:spLocks noGrp="1"/>
          </p:cNvSpPr>
          <p:nvPr>
            <p:ph type="ftr" sz="quarter" idx="3"/>
          </p:nvPr>
        </p:nvSpPr>
        <p:spPr>
          <a:xfrm>
            <a:off x="6804248" y="6315075"/>
            <a:ext cx="2895600" cy="476251"/>
          </a:xfrm>
          <a:prstGeom prst="rect">
            <a:avLst/>
          </a:prstGeom>
        </p:spPr>
        <p:txBody>
          <a:bodyPr anchor="b"/>
          <a:lstStyle>
            <a:lvl1pPr latinLnBrk="0">
              <a:defRPr kumimoji="1" lang="ja-JP" sz="1200">
                <a:solidFill>
                  <a:schemeClr val="bg2">
                    <a:shade val="50000"/>
                    <a:satMod val="200000"/>
                  </a:schemeClr>
                </a:solidFill>
                <a:effectLst/>
              </a:defRPr>
            </a:lvl1pPr>
            <a:extLst/>
          </a:lstStyle>
          <a:p>
            <a:r>
              <a:rPr lang="en-US" altLang="ja-JP" dirty="0" smtClean="0">
                <a:solidFill>
                  <a:srgbClr val="C9C2D1">
                    <a:shade val="50000"/>
                  </a:srgbClr>
                </a:solidFill>
              </a:rPr>
              <a:t>©2020</a:t>
            </a:r>
            <a:r>
              <a:rPr lang="ja-JP" altLang="en-US" dirty="0" smtClean="0">
                <a:solidFill>
                  <a:srgbClr val="C9C2D1">
                    <a:shade val="50000"/>
                  </a:srgbClr>
                </a:solidFill>
              </a:rPr>
              <a:t>滋賀県消費生活センター</a:t>
            </a:r>
            <a:endParaRPr altLang="en-US" dirty="0">
              <a:solidFill>
                <a:srgbClr val="C9C2D1">
                  <a:shade val="50000"/>
                </a:srgbClr>
              </a:solidFill>
            </a:endParaRPr>
          </a:p>
        </p:txBody>
      </p:sp>
      <p:sp>
        <p:nvSpPr>
          <p:cNvPr id="22" name="Rectangle 21"/>
          <p:cNvSpPr>
            <a:spLocks noGrp="1"/>
          </p:cNvSpPr>
          <p:nvPr>
            <p:ph type="sldNum" sz="quarter" idx="4"/>
          </p:nvPr>
        </p:nvSpPr>
        <p:spPr>
          <a:xfrm>
            <a:off x="8613648" y="6305549"/>
            <a:ext cx="457200" cy="476251"/>
          </a:xfrm>
          <a:prstGeom prst="rect">
            <a:avLst/>
          </a:prstGeom>
        </p:spPr>
        <p:txBody>
          <a:bodyPr anchor="b"/>
          <a:lstStyle>
            <a:lvl1pPr algn="ctr" latinLnBrk="0">
              <a:defRPr kumimoji="1" lang="ja-JP" sz="1200">
                <a:solidFill>
                  <a:schemeClr val="bg2">
                    <a:shade val="50000"/>
                    <a:satMod val="200000"/>
                  </a:schemeClr>
                </a:solidFill>
                <a:effectLst/>
              </a:defRPr>
            </a:lvl1pPr>
            <a:extLst/>
          </a:lstStyle>
          <a:p>
            <a:fld id="{E5C7EF4D-DD50-400C-9F04-EB20CB99416E}" type="slidenum">
              <a:rPr lang="en-US" altLang="ja-JP" sz="2800">
                <a:solidFill>
                  <a:srgbClr val="69676D"/>
                </a:solidFill>
              </a:rPr>
              <a:pPr/>
              <a:t>‹#›</a:t>
            </a:fld>
            <a:endParaRPr altLang="en-US">
              <a:solidFill>
                <a:srgbClr val="C9C2D1">
                  <a:shade val="50000"/>
                </a:srgbClr>
              </a:solidFill>
            </a:endParaRPr>
          </a:p>
        </p:txBody>
      </p:sp>
      <p:sp>
        <p:nvSpPr>
          <p:cNvPr id="15" name="Rectangle 14"/>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ja-JP" altLang="en-US">
              <a:solidFill>
                <a:prstClr val="white"/>
              </a:solidFill>
            </a:endParaRP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6B466EAD-91BE-4D5A-8542-3E141D48653E}"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72200"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59C377C-33F3-4C33-8572-28CF613C932A}" type="datetime1">
              <a:rPr lang="ja-JP" altLang="en-US" smtClean="0">
                <a:solidFill>
                  <a:prstClr val="black">
                    <a:lumMod val="65000"/>
                    <a:lumOff val="35000"/>
                  </a:prstClr>
                </a:solidFill>
              </a:rPr>
              <a:t>2020/12/17</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522"/>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0A77C8B1-443F-484C-B7F7-48CBC833781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516216" y="6538949"/>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522"/>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4945772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9192CFDB-51FB-4E21-B431-7C6AEE93773C}" type="datetime1">
              <a:rPr lang="ja-JP" altLang="en-US" smtClean="0">
                <a:solidFill>
                  <a:prstClr val="black">
                    <a:tint val="75000"/>
                  </a:prstClr>
                </a:solidFill>
              </a:rPr>
              <a:t>2020/12/17</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72200"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滋賀県消費生活センター　</a:t>
            </a:r>
            <a:r>
              <a:rPr kumimoji="0" lang="ja-JP" altLang="en-US" sz="1600" b="0" i="0" u="none" strike="noStrike" kern="0" cap="none" spc="0" normalizeH="0" baseline="0" noProof="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消費者教育⑤</a:t>
            </a:r>
            <a:endPar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Rectangle 2"/>
          <p:cNvSpPr txBox="1">
            <a:spLocks noChangeArrowheads="1"/>
          </p:cNvSpPr>
          <p:nvPr/>
        </p:nvSpPr>
        <p:spPr bwMode="auto">
          <a:xfrm>
            <a:off x="1059885" y="1556792"/>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lang="ja-JP" altLang="en-US" sz="2400" kern="0" dirty="0" err="1" smtClean="0">
                <a:solidFill>
                  <a:srgbClr val="FF0000"/>
                </a:solidFill>
                <a:latin typeface="UD デジタル 教科書体 NK-R" panose="02020400000000000000" pitchFamily="18" charset="-128"/>
                <a:ea typeface="UD デジタル 教科書体 NK-R" panose="02020400000000000000" pitchFamily="18" charset="-128"/>
              </a:rPr>
              <a:t>せいねん</a:t>
            </a:r>
            <a:endParaRPr kumimoji="1" lang="ja-JP" altLang="en-US" sz="2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「成年</a:t>
            </a:r>
            <a:r>
              <a:rPr kumimoji="1" lang="en-US" altLang="ja-JP"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おとな</a:t>
            </a:r>
            <a:r>
              <a:rPr kumimoji="1" lang="en-US" altLang="ja-JP"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1"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になる</a:t>
            </a:r>
            <a:b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400" kern="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44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ということ</a:t>
            </a:r>
            <a:endParaRPr kumimoji="1" lang="en-US" altLang="ja-JP" sz="2800" b="1" i="0" u="none" strike="noStrike" kern="0" cap="none" spc="0" normalizeH="0" baseline="0" noProof="0" dirty="0" smtClean="0">
              <a:ln>
                <a:noFill/>
              </a:ln>
              <a:solidFill>
                <a:srgbClr val="3333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8"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161147"/>
            <a:ext cx="2464549" cy="3487647"/>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1115616" y="285751"/>
            <a:ext cx="1296144" cy="648072"/>
          </a:xfrm>
          <a:prstGeom prst="ellipse">
            <a:avLst/>
          </a:prstGeom>
          <a:solidFill>
            <a:srgbClr val="4F81BD">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1F497D"/>
                </a:solidFill>
                <a:effectLst/>
                <a:uLnTx/>
                <a:uFillTx/>
                <a:latin typeface="Calibri"/>
                <a:ea typeface="ＭＳ Ｐゴシック"/>
                <a:cs typeface="+mn-cs"/>
              </a:rPr>
              <a:t>要約版</a:t>
            </a:r>
            <a:endParaRPr kumimoji="1" lang="ja-JP" altLang="en-US" sz="1800" b="0" i="0" u="none" strike="noStrike" kern="0" cap="none" spc="0" normalizeH="0" baseline="0" noProof="0" dirty="0">
              <a:ln>
                <a:noFill/>
              </a:ln>
              <a:solidFill>
                <a:srgbClr val="1F497D"/>
              </a:solidFill>
              <a:effectLst/>
              <a:uLnTx/>
              <a:uFillTx/>
              <a:latin typeface="Calibri"/>
              <a:ea typeface="ＭＳ Ｐゴシック"/>
              <a:cs typeface="+mn-cs"/>
            </a:endParaRPr>
          </a:p>
        </p:txBody>
      </p:sp>
      <p:sp>
        <p:nvSpPr>
          <p:cNvPr id="2" name="フッター プレースホルダー 1"/>
          <p:cNvSpPr>
            <a:spLocks noGrp="1"/>
          </p:cNvSpPr>
          <p:nvPr>
            <p:ph type="ftr" sz="quarter" idx="11"/>
          </p:nvPr>
        </p:nvSpPr>
        <p:spPr/>
        <p:txBody>
          <a:bodyPr/>
          <a:lstStyle/>
          <a:p>
            <a:r>
              <a:rPr lang="en-US" altLang="ja-JP" smtClean="0">
                <a:solidFill>
                  <a:srgbClr val="C9C2D1">
                    <a:shade val="50000"/>
                    <a:satMod val="200000"/>
                  </a:srgbClr>
                </a:solidFill>
              </a:rPr>
              <a:t>©2020</a:t>
            </a:r>
            <a:r>
              <a:rPr lang="ja-JP" altLang="en-US" smtClean="0">
                <a:solidFill>
                  <a:srgbClr val="C9C2D1">
                    <a:shade val="50000"/>
                    <a:satMod val="200000"/>
                  </a:srgbClr>
                </a:solidFill>
              </a:rPr>
              <a:t>滋賀県消費生活センター</a:t>
            </a:r>
            <a:endParaRPr lang="ja-JP" altLang="en-US">
              <a:solidFill>
                <a:srgbClr val="C9C2D1">
                  <a:shade val="50000"/>
                  <a:satMod val="200000"/>
                </a:srgbClr>
              </a:solidFill>
            </a:endParaRPr>
          </a:p>
        </p:txBody>
      </p:sp>
    </p:spTree>
    <p:extLst>
      <p:ext uri="{BB962C8B-B14F-4D97-AF65-F5344CB8AC3E}">
        <p14:creationId xmlns:p14="http://schemas.microsoft.com/office/powerpoint/2010/main" val="478282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smtClean="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1400" dirty="0" smtClean="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ja-JP" altLang="en-US" sz="44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44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400" dirty="0" smtClean="0">
                <a:solidFill>
                  <a:prstClr val="black"/>
                </a:solidFill>
                <a:latin typeface="UD デジタル 教科書体 NK-R" panose="02020400000000000000" pitchFamily="18" charset="-128"/>
                <a:ea typeface="UD デジタル 教科書体 NK-R" panose="02020400000000000000" pitchFamily="18" charset="-128"/>
              </a:rPr>
              <a:t>知っていますか</a:t>
            </a:r>
            <a:r>
              <a:rPr lang="en-US" altLang="ja-JP" sz="44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grpSp>
        <p:nvGrpSpPr>
          <p:cNvPr id="6" name="グループ化 5"/>
          <p:cNvGrpSpPr/>
          <p:nvPr/>
        </p:nvGrpSpPr>
        <p:grpSpPr>
          <a:xfrm>
            <a:off x="755576" y="2660639"/>
            <a:ext cx="3816424" cy="3816424"/>
            <a:chOff x="467544" y="1198885"/>
            <a:chExt cx="3816424" cy="3816424"/>
          </a:xfrm>
        </p:grpSpPr>
        <p:pic>
          <p:nvPicPr>
            <p:cNvPr id="2" name="Picture 2" descr="G:\消費生活センター　消費者教育\イラストいろいろ\tv_panel_quiz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8885"/>
              <a:ext cx="381642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67176" y="3058082"/>
              <a:ext cx="1872208" cy="1261884"/>
            </a:xfrm>
            <a:prstGeom prst="rect">
              <a:avLst/>
            </a:prstGeom>
            <a:noFill/>
          </p:spPr>
          <p:txBody>
            <a:bodyPr wrap="square" rtlCol="0">
              <a:spAutoFit/>
            </a:bodyPr>
            <a:lstStyle/>
            <a:p>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　　　せいねん</a:t>
              </a:r>
            </a:p>
            <a:p>
              <a:r>
                <a:rPr lang="ja-JP" altLang="en-US" sz="6000" dirty="0" smtClean="0">
                  <a:solidFill>
                    <a:srgbClr val="FF0000"/>
                  </a:solidFill>
                  <a:latin typeface="UD デジタル 教科書体 NK-R" panose="02020400000000000000" pitchFamily="18" charset="-128"/>
                  <a:ea typeface="UD デジタル 教科書体 NK-R" panose="02020400000000000000" pitchFamily="18" charset="-128"/>
                </a:rPr>
                <a:t>成年</a:t>
              </a:r>
              <a:endParaRPr lang="ja-JP" altLang="en-US" sz="6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p:cNvGrpSpPr/>
          <p:nvPr/>
        </p:nvGrpSpPr>
        <p:grpSpPr>
          <a:xfrm>
            <a:off x="4572000" y="2664117"/>
            <a:ext cx="3809468" cy="3809468"/>
            <a:chOff x="4434940" y="1261210"/>
            <a:chExt cx="3809468" cy="3809468"/>
          </a:xfrm>
        </p:grpSpPr>
        <p:pic>
          <p:nvPicPr>
            <p:cNvPr id="1027" name="Picture 3" descr="G:\消費生活センター　消費者教育\イラストいろいろ\tv_panel_quiz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940" y="1261210"/>
              <a:ext cx="3809468" cy="38094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21811" y="3165944"/>
              <a:ext cx="2552806" cy="1169551"/>
            </a:xfrm>
            <a:prstGeom prst="rect">
              <a:avLst/>
            </a:prstGeom>
            <a:noFill/>
          </p:spPr>
          <p:txBody>
            <a:bodyPr wrap="square" rtlCol="0">
              <a:spAutoFit/>
            </a:bodyPr>
            <a:lstStyle/>
            <a:p>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　　　みせいねん</a:t>
              </a:r>
            </a:p>
            <a:p>
              <a:r>
                <a:rPr lang="ja-JP" altLang="en-US" sz="5400" dirty="0" smtClean="0">
                  <a:solidFill>
                    <a:srgbClr val="FF0000"/>
                  </a:solidFill>
                  <a:latin typeface="UD デジタル 教科書体 NK-R" panose="02020400000000000000" pitchFamily="18" charset="-128"/>
                  <a:ea typeface="UD デジタル 教科書体 NK-R" panose="02020400000000000000" pitchFamily="18" charset="-128"/>
                </a:rPr>
                <a:t>未成年</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9" name="グループ化 8"/>
          <p:cNvGrpSpPr/>
          <p:nvPr/>
        </p:nvGrpSpPr>
        <p:grpSpPr>
          <a:xfrm>
            <a:off x="179513" y="1268760"/>
            <a:ext cx="9559227" cy="1008112"/>
            <a:chOff x="771448" y="1268760"/>
            <a:chExt cx="8505733" cy="1008112"/>
          </a:xfrm>
        </p:grpSpPr>
        <p:sp>
          <p:nvSpPr>
            <p:cNvPr id="8" name="角丸四角形 7"/>
            <p:cNvSpPr/>
            <p:nvPr/>
          </p:nvSpPr>
          <p:spPr>
            <a:xfrm>
              <a:off x="899592" y="1268760"/>
              <a:ext cx="7647576"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771448" y="1480428"/>
              <a:ext cx="8505733" cy="584775"/>
            </a:xfrm>
            <a:prstGeom prst="rect">
              <a:avLst/>
            </a:prstGeom>
          </p:spPr>
          <p:txBody>
            <a:bodyPr wrap="square">
              <a:spAutoFit/>
            </a:bodyPr>
            <a:lstStyle/>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「大人」と「子ども」</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こんな言い方もします</a:t>
              </a:r>
              <a:endPar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12" name="円/楕円 11"/>
          <p:cNvSpPr/>
          <p:nvPr/>
        </p:nvSpPr>
        <p:spPr>
          <a:xfrm>
            <a:off x="4723380" y="2492896"/>
            <a:ext cx="3823788" cy="41044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角丸四角形吹き出し 2"/>
          <p:cNvSpPr/>
          <p:nvPr/>
        </p:nvSpPr>
        <p:spPr>
          <a:xfrm>
            <a:off x="323529" y="2649023"/>
            <a:ext cx="1331679" cy="635961"/>
          </a:xfrm>
          <a:prstGeom prst="wedgeRoundRectCallout">
            <a:avLst>
              <a:gd name="adj1" fmla="val 50010"/>
              <a:gd name="adj2" fmla="val 1181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R" panose="02020400000000000000" pitchFamily="18" charset="-128"/>
                <a:ea typeface="UD デジタル 教科書体 NK-R" panose="02020400000000000000" pitchFamily="18" charset="-128"/>
              </a:rPr>
              <a:t>大人</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17" name="角丸四角形吹き出し 16"/>
          <p:cNvSpPr/>
          <p:nvPr/>
        </p:nvSpPr>
        <p:spPr>
          <a:xfrm>
            <a:off x="7308305" y="2682442"/>
            <a:ext cx="1610006" cy="635961"/>
          </a:xfrm>
          <a:prstGeom prst="wedgeRoundRectCallout">
            <a:avLst>
              <a:gd name="adj1" fmla="val -38714"/>
              <a:gd name="adj2" fmla="val 1019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R" panose="02020400000000000000" pitchFamily="18" charset="-128"/>
                <a:ea typeface="UD デジタル 教科書体 NK-R" panose="02020400000000000000" pitchFamily="18" charset="-128"/>
              </a:rPr>
              <a:t>子ども</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3196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dirty="0" smtClean="0">
                <a:solidFill>
                  <a:prstClr val="white"/>
                </a:solidFill>
                <a:latin typeface="UD デジタル 教科書体 NK-R" panose="02020400000000000000" pitchFamily="18" charset="-128"/>
                <a:ea typeface="UD デジタル 教科書体 NK-R" panose="02020400000000000000" pitchFamily="18" charset="-128"/>
              </a:rPr>
              <a:t>　「成年年齢」の引き下げ</a:t>
            </a:r>
            <a:endParaRPr lang="en-US" altLang="ja-JP" sz="40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4" name="正方形/長方形 3"/>
          <p:cNvSpPr/>
          <p:nvPr/>
        </p:nvSpPr>
        <p:spPr>
          <a:xfrm>
            <a:off x="370464" y="102940"/>
            <a:ext cx="1512168" cy="720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prstClr val="white"/>
                </a:solidFill>
              </a:rPr>
              <a:t>重要</a:t>
            </a:r>
            <a:endParaRPr lang="ja-JP" altLang="en-US" sz="4000" dirty="0">
              <a:solidFill>
                <a:prstClr val="white"/>
              </a:solidFill>
            </a:endParaRPr>
          </a:p>
        </p:txBody>
      </p:sp>
      <p:sp>
        <p:nvSpPr>
          <p:cNvPr id="15" name="角丸四角形 14"/>
          <p:cNvSpPr/>
          <p:nvPr/>
        </p:nvSpPr>
        <p:spPr>
          <a:xfrm>
            <a:off x="604157" y="1679093"/>
            <a:ext cx="7931036" cy="1423335"/>
          </a:xfrm>
          <a:prstGeom prst="roundRect">
            <a:avLst/>
          </a:prstGeom>
          <a:solidFill>
            <a:srgbClr val="92D050"/>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en-US" altLang="ja-JP" sz="3600" kern="0" dirty="0" smtClean="0">
                <a:solidFill>
                  <a:srgbClr val="000066"/>
                </a:solidFill>
                <a:latin typeface="UD デジタル 教科書体 NK-R" panose="02020400000000000000" pitchFamily="18" charset="-128"/>
                <a:ea typeface="UD デジタル 教科書体 NK-R" panose="02020400000000000000" pitchFamily="18" charset="-128"/>
              </a:rPr>
              <a:t>2022</a:t>
            </a: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年</a:t>
            </a:r>
            <a:r>
              <a:rPr kumimoji="0" lang="en-US" altLang="ja-JP" sz="3600" kern="0" dirty="0" smtClean="0">
                <a:solidFill>
                  <a:srgbClr val="000066"/>
                </a:solidFill>
                <a:latin typeface="UD デジタル 教科書体 NK-R" panose="02020400000000000000" pitchFamily="18" charset="-128"/>
                <a:ea typeface="UD デジタル 教科書体 NK-R" panose="02020400000000000000" pitchFamily="18" charset="-128"/>
              </a:rPr>
              <a:t>4</a:t>
            </a: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月</a:t>
            </a:r>
            <a:r>
              <a:rPr kumimoji="0" lang="en-US" altLang="ja-JP" sz="3600" kern="0" dirty="0" smtClean="0">
                <a:solidFill>
                  <a:srgbClr val="000066"/>
                </a:solidFill>
                <a:latin typeface="UD デジタル 教科書体 NK-R" panose="02020400000000000000" pitchFamily="18" charset="-128"/>
                <a:ea typeface="UD デジタル 教科書体 NK-R" panose="02020400000000000000" pitchFamily="18" charset="-128"/>
              </a:rPr>
              <a:t>1</a:t>
            </a: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日より</a:t>
            </a:r>
          </a:p>
          <a:p>
            <a:pPr algn="ctr" defTabSz="457200" fontAlgn="base">
              <a:spcBef>
                <a:spcPct val="0"/>
              </a:spcBef>
              <a:spcAft>
                <a:spcPct val="0"/>
              </a:spcAft>
              <a:defRPr/>
            </a:pPr>
            <a:r>
              <a:rPr kumimoji="0" lang="ja-JP" altLang="en-US" sz="3600" kern="0" dirty="0" smtClean="0">
                <a:solidFill>
                  <a:srgbClr val="000066"/>
                </a:solidFill>
                <a:latin typeface="UD デジタル 教科書体 NK-R" panose="02020400000000000000" pitchFamily="18" charset="-128"/>
                <a:ea typeface="UD デジタル 教科書体 NK-R" panose="02020400000000000000" pitchFamily="18" charset="-128"/>
              </a:rPr>
              <a:t>成年年齢が</a:t>
            </a:r>
            <a:r>
              <a:rPr kumimoji="0" lang="en-US" altLang="ja-JP" sz="3600" kern="0" dirty="0" smtClean="0">
                <a:solidFill>
                  <a:prstClr val="white"/>
                </a:solidFill>
                <a:latin typeface="UD デジタル 教科書体 NK-R" panose="02020400000000000000" pitchFamily="18" charset="-128"/>
                <a:ea typeface="UD デジタル 教科書体 NK-R" panose="02020400000000000000" pitchFamily="18" charset="-128"/>
              </a:rPr>
              <a:t>20</a:t>
            </a:r>
            <a:r>
              <a:rPr kumimoji="0" lang="ja-JP" altLang="en-US" sz="3600" kern="0" dirty="0" smtClean="0">
                <a:solidFill>
                  <a:prstClr val="white"/>
                </a:solidFill>
                <a:latin typeface="UD デジタル 教科書体 NK-R" panose="02020400000000000000" pitchFamily="18" charset="-128"/>
                <a:ea typeface="UD デジタル 教科書体 NK-R" panose="02020400000000000000" pitchFamily="18" charset="-128"/>
              </a:rPr>
              <a:t>歳から、</a:t>
            </a:r>
            <a:r>
              <a:rPr kumimoji="0" lang="en-US" altLang="ja-JP" sz="3600" kern="0" dirty="0" smtClean="0">
                <a:solidFill>
                  <a:srgbClr val="FF0000"/>
                </a:solidFill>
                <a:latin typeface="UD デジタル 教科書体 NK-R" panose="02020400000000000000" pitchFamily="18" charset="-128"/>
                <a:ea typeface="UD デジタル 教科書体 NK-R" panose="02020400000000000000" pitchFamily="18" charset="-128"/>
              </a:rPr>
              <a:t>18</a:t>
            </a:r>
            <a:r>
              <a:rPr kumimoji="0" lang="ja-JP" altLang="en-US" sz="3600" kern="0" dirty="0" smtClean="0">
                <a:solidFill>
                  <a:srgbClr val="FF0000"/>
                </a:solidFill>
                <a:latin typeface="UD デジタル 教科書体 NK-R" panose="02020400000000000000" pitchFamily="18" charset="-128"/>
                <a:ea typeface="UD デジタル 教科書体 NK-R" panose="02020400000000000000" pitchFamily="18" charset="-128"/>
              </a:rPr>
              <a:t>歳</a:t>
            </a:r>
            <a:r>
              <a:rPr kumimoji="0" lang="ja-JP" altLang="en-US" sz="3600" kern="0" dirty="0" smtClean="0">
                <a:solidFill>
                  <a:prstClr val="white"/>
                </a:solidFill>
                <a:latin typeface="UD デジタル 教科書体 NK-R" panose="02020400000000000000" pitchFamily="18" charset="-128"/>
                <a:ea typeface="UD デジタル 教科書体 NK-R" panose="02020400000000000000" pitchFamily="18" charset="-128"/>
              </a:rPr>
              <a:t>に引き下げ</a:t>
            </a:r>
            <a:endPar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6" name="Picture 2" descr="G:\KINGSTON\くらしの一日講座\イラストいろいろ\自己責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365317"/>
            <a:ext cx="2642791" cy="3090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KINGSTON\くらしの一日講座\イラストいろいろ\pose_shinpai_fukidashi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675" y="3365317"/>
            <a:ext cx="3965518" cy="330404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48064" y="4005064"/>
            <a:ext cx="3024336"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そうなん</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だ・・・</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9983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smtClean="0">
                <a:solidFill>
                  <a:prstClr val="black"/>
                </a:solidFill>
                <a:latin typeface="HGPｺﾞｼｯｸE" panose="020B0900000000000000" pitchFamily="50" charset="-128"/>
                <a:ea typeface="HGPｺﾞｼｯｸE" panose="020B0900000000000000" pitchFamily="50" charset="-128"/>
              </a:rPr>
              <a:t>　　                                　　か</a:t>
            </a:r>
          </a:p>
          <a:p>
            <a:pPr eaLnBrk="0" fontAlgn="base" hangingPunct="0">
              <a:spcBef>
                <a:spcPct val="0"/>
              </a:spcBef>
              <a:spcAft>
                <a:spcPct val="0"/>
              </a:spcAft>
            </a:pP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★どんなふうに変わるの</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71155432"/>
              </p:ext>
            </p:extLst>
          </p:nvPr>
        </p:nvGraphicFramePr>
        <p:xfrm>
          <a:off x="406667" y="1161632"/>
          <a:ext cx="8197781" cy="3460915"/>
        </p:xfrm>
        <a:graphic>
          <a:graphicData uri="http://schemas.openxmlformats.org/drawingml/2006/table">
            <a:tbl>
              <a:tblPr firstRow="1" bandRow="1">
                <a:tableStyleId>{5C22544A-7EE6-4342-B048-85BDC9FD1C3A}</a:tableStyleId>
              </a:tblPr>
              <a:tblGrid>
                <a:gridCol w="3733285"/>
                <a:gridCol w="2531412"/>
                <a:gridCol w="1933084"/>
              </a:tblGrid>
              <a:tr h="692183">
                <a:tc>
                  <a:txBody>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生年月日</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成年になる日</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2000" dirty="0" smtClean="0">
                          <a:latin typeface="UD デジタル 教科書体 NK-R" panose="02020400000000000000" pitchFamily="18" charset="-128"/>
                          <a:ea typeface="UD デジタル 教科書体 NK-R" panose="02020400000000000000" pitchFamily="18" charset="-128"/>
                        </a:rPr>
                        <a:t>成年になる年齢</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2002</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1</a:t>
                      </a:r>
                      <a:r>
                        <a:rPr kumimoji="1" lang="ja-JP" altLang="en-US" sz="1800" dirty="0" smtClean="0">
                          <a:latin typeface="UD デジタル 教科書体 NK-R" panose="02020400000000000000" pitchFamily="18" charset="-128"/>
                          <a:ea typeface="UD デジタル 教科書体 NK-R" panose="02020400000000000000" pitchFamily="18" charset="-128"/>
                        </a:rPr>
                        <a:t>日以前の生まれ</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20</a:t>
                      </a:r>
                      <a:r>
                        <a:rPr kumimoji="1" lang="ja-JP" altLang="en-US" sz="2000" dirty="0" smtClean="0">
                          <a:latin typeface="UD デジタル 教科書体 NK-R" panose="02020400000000000000" pitchFamily="18" charset="-128"/>
                          <a:ea typeface="UD デジタル 教科書体 NK-R" panose="02020400000000000000" pitchFamily="18" charset="-128"/>
                        </a:rPr>
                        <a:t>歳の誕生日から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20</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2002</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2</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r>
                        <a:rPr kumimoji="1" lang="en-US" altLang="ja-JP" sz="1800" dirty="0" smtClean="0">
                          <a:latin typeface="UD デジタル 教科書体 NK-R" panose="02020400000000000000" pitchFamily="18" charset="-128"/>
                          <a:ea typeface="UD デジタル 教科書体 NK-R" panose="02020400000000000000" pitchFamily="18" charset="-128"/>
                        </a:rPr>
                        <a:t>2003</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1</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2022</a:t>
                      </a:r>
                      <a:r>
                        <a:rPr kumimoji="1" lang="ja-JP" altLang="en-US" sz="2000" dirty="0" smtClean="0">
                          <a:latin typeface="UD デジタル 教科書体 NK-R" panose="02020400000000000000" pitchFamily="18" charset="-128"/>
                          <a:ea typeface="UD デジタル 教科書体 NK-R" panose="02020400000000000000" pitchFamily="18" charset="-128"/>
                        </a:rPr>
                        <a:t>年</a:t>
                      </a:r>
                      <a:r>
                        <a:rPr kumimoji="1" lang="en-US" altLang="ja-JP" sz="2000" dirty="0" smtClean="0">
                          <a:latin typeface="UD デジタル 教科書体 NK-R" panose="02020400000000000000" pitchFamily="18" charset="-128"/>
                          <a:ea typeface="UD デジタル 教科書体 NK-R" panose="02020400000000000000" pitchFamily="18" charset="-128"/>
                        </a:rPr>
                        <a:t>4</a:t>
                      </a:r>
                      <a:r>
                        <a:rPr kumimoji="1" lang="ja-JP" altLang="en-US" sz="2000" dirty="0" smtClean="0">
                          <a:latin typeface="UD デジタル 教科書体 NK-R" panose="02020400000000000000" pitchFamily="18" charset="-128"/>
                          <a:ea typeface="UD デジタル 教科書体 NK-R" panose="02020400000000000000" pitchFamily="18" charset="-128"/>
                        </a:rPr>
                        <a:t>月</a:t>
                      </a:r>
                      <a:r>
                        <a:rPr kumimoji="1" lang="en-US" altLang="ja-JP" sz="2000" dirty="0" smtClean="0">
                          <a:latin typeface="UD デジタル 教科書体 NK-R" panose="02020400000000000000" pitchFamily="18" charset="-128"/>
                          <a:ea typeface="UD デジタル 教科書体 NK-R" panose="02020400000000000000" pitchFamily="18" charset="-128"/>
                        </a:rPr>
                        <a:t>1</a:t>
                      </a:r>
                      <a:r>
                        <a:rPr kumimoji="1" lang="ja-JP" altLang="en-US" sz="2000" dirty="0" smtClean="0">
                          <a:latin typeface="UD デジタル 教科書体 NK-R" panose="02020400000000000000" pitchFamily="18" charset="-128"/>
                          <a:ea typeface="UD デジタル 教科書体 NK-R" panose="02020400000000000000" pitchFamily="18" charset="-128"/>
                        </a:rPr>
                        <a:t>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19</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2003</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2</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r>
                        <a:rPr kumimoji="1" lang="en-US" altLang="ja-JP" sz="1800" dirty="0" smtClean="0">
                          <a:latin typeface="UD デジタル 教科書体 NK-R" panose="02020400000000000000" pitchFamily="18" charset="-128"/>
                          <a:ea typeface="UD デジタル 教科書体 NK-R" panose="02020400000000000000" pitchFamily="18" charset="-128"/>
                        </a:rPr>
                        <a:t>2004</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1</a:t>
                      </a:r>
                      <a:r>
                        <a:rPr kumimoji="1" lang="ja-JP" altLang="en-US" sz="1800" dirty="0" smtClean="0">
                          <a:latin typeface="UD デジタル 教科書体 NK-R" panose="02020400000000000000" pitchFamily="18" charset="-128"/>
                          <a:ea typeface="UD デジタル 教科書体 NK-R" panose="02020400000000000000" pitchFamily="18" charset="-128"/>
                        </a:rPr>
                        <a:t>日</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2022</a:t>
                      </a:r>
                      <a:r>
                        <a:rPr kumimoji="1" lang="ja-JP" altLang="en-US" sz="2000" dirty="0" smtClean="0">
                          <a:latin typeface="UD デジタル 教科書体 NK-R" panose="02020400000000000000" pitchFamily="18" charset="-128"/>
                          <a:ea typeface="UD デジタル 教科書体 NK-R" panose="02020400000000000000" pitchFamily="18" charset="-128"/>
                        </a:rPr>
                        <a:t>年</a:t>
                      </a:r>
                      <a:r>
                        <a:rPr kumimoji="1" lang="en-US" altLang="ja-JP" sz="2000" dirty="0" smtClean="0">
                          <a:latin typeface="UD デジタル 教科書体 NK-R" panose="02020400000000000000" pitchFamily="18" charset="-128"/>
                          <a:ea typeface="UD デジタル 教科書体 NK-R" panose="02020400000000000000" pitchFamily="18" charset="-128"/>
                        </a:rPr>
                        <a:t>4</a:t>
                      </a:r>
                      <a:r>
                        <a:rPr kumimoji="1" lang="ja-JP" altLang="en-US" sz="2000" dirty="0" smtClean="0">
                          <a:latin typeface="UD デジタル 教科書体 NK-R" panose="02020400000000000000" pitchFamily="18" charset="-128"/>
                          <a:ea typeface="UD デジタル 教科書体 NK-R" panose="02020400000000000000" pitchFamily="18" charset="-128"/>
                        </a:rPr>
                        <a:t>月</a:t>
                      </a:r>
                      <a:r>
                        <a:rPr kumimoji="1" lang="en-US" altLang="ja-JP" sz="2000" dirty="0" smtClean="0">
                          <a:latin typeface="UD デジタル 教科書体 NK-R" panose="02020400000000000000" pitchFamily="18" charset="-128"/>
                          <a:ea typeface="UD デジタル 教科書体 NK-R" panose="02020400000000000000" pitchFamily="18" charset="-128"/>
                        </a:rPr>
                        <a:t>1</a:t>
                      </a:r>
                      <a:r>
                        <a:rPr kumimoji="1" lang="ja-JP" altLang="en-US" sz="2000" dirty="0" smtClean="0">
                          <a:latin typeface="UD デジタル 教科書体 NK-R" panose="02020400000000000000" pitchFamily="18" charset="-128"/>
                          <a:ea typeface="UD デジタル 教科書体 NK-R" panose="02020400000000000000" pitchFamily="18" charset="-128"/>
                        </a:rPr>
                        <a:t>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18</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r h="692183">
                <a:tc>
                  <a:txBody>
                    <a:bodyPr/>
                    <a:lstStyle/>
                    <a:p>
                      <a:r>
                        <a:rPr kumimoji="1" lang="en-US" altLang="ja-JP" sz="1800" dirty="0" smtClean="0">
                          <a:latin typeface="UD デジタル 教科書体 NK-R" panose="02020400000000000000" pitchFamily="18" charset="-128"/>
                          <a:ea typeface="UD デジタル 教科書体 NK-R" panose="02020400000000000000" pitchFamily="18" charset="-128"/>
                        </a:rPr>
                        <a:t>2004</a:t>
                      </a:r>
                      <a:r>
                        <a:rPr kumimoji="1" lang="ja-JP" altLang="en-US" sz="1800" dirty="0" smtClean="0">
                          <a:latin typeface="UD デジタル 教科書体 NK-R" panose="02020400000000000000" pitchFamily="18" charset="-128"/>
                          <a:ea typeface="UD デジタル 教科書体 NK-R" panose="02020400000000000000" pitchFamily="18" charset="-128"/>
                        </a:rPr>
                        <a:t>年</a:t>
                      </a:r>
                      <a:r>
                        <a:rPr kumimoji="1" lang="en-US" altLang="ja-JP" sz="1800" dirty="0" smtClean="0">
                          <a:latin typeface="UD デジタル 教科書体 NK-R" panose="02020400000000000000" pitchFamily="18" charset="-128"/>
                          <a:ea typeface="UD デジタル 教科書体 NK-R" panose="02020400000000000000" pitchFamily="18" charset="-128"/>
                        </a:rPr>
                        <a:t>4</a:t>
                      </a:r>
                      <a:r>
                        <a:rPr kumimoji="1" lang="ja-JP" altLang="en-US" sz="1800" dirty="0" smtClean="0">
                          <a:latin typeface="UD デジタル 教科書体 NK-R" panose="02020400000000000000" pitchFamily="18" charset="-128"/>
                          <a:ea typeface="UD デジタル 教科書体 NK-R" panose="02020400000000000000" pitchFamily="18" charset="-128"/>
                        </a:rPr>
                        <a:t>月</a:t>
                      </a:r>
                      <a:r>
                        <a:rPr kumimoji="1" lang="en-US" altLang="ja-JP" sz="1800" dirty="0" smtClean="0">
                          <a:latin typeface="UD デジタル 教科書体 NK-R" panose="02020400000000000000" pitchFamily="18" charset="-128"/>
                          <a:ea typeface="UD デジタル 教科書体 NK-R" panose="02020400000000000000" pitchFamily="18" charset="-128"/>
                        </a:rPr>
                        <a:t>2</a:t>
                      </a:r>
                      <a:r>
                        <a:rPr kumimoji="1" lang="ja-JP" altLang="en-US" sz="1800" dirty="0" smtClean="0">
                          <a:latin typeface="UD デジタル 教科書体 NK-R" panose="02020400000000000000" pitchFamily="18" charset="-128"/>
                          <a:ea typeface="UD デジタル 教科書体 NK-R" panose="02020400000000000000" pitchFamily="18" charset="-128"/>
                        </a:rPr>
                        <a:t>日以降の生まれ</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18</a:t>
                      </a:r>
                      <a:r>
                        <a:rPr kumimoji="1" lang="ja-JP" altLang="en-US" sz="2000" dirty="0" smtClean="0">
                          <a:latin typeface="UD デジタル 教科書体 NK-R" panose="02020400000000000000" pitchFamily="18" charset="-128"/>
                          <a:ea typeface="UD デジタル 教科書体 NK-R" panose="02020400000000000000" pitchFamily="18" charset="-128"/>
                        </a:rPr>
                        <a:t>歳の誕生日から</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en-US" altLang="ja-JP" sz="2400" dirty="0" smtClean="0">
                          <a:latin typeface="UD デジタル 教科書体 NK-R" panose="02020400000000000000" pitchFamily="18" charset="-128"/>
                          <a:ea typeface="UD デジタル 教科書体 NK-R" panose="02020400000000000000" pitchFamily="18" charset="-128"/>
                        </a:rPr>
                        <a:t>18</a:t>
                      </a:r>
                      <a:r>
                        <a:rPr kumimoji="1" lang="ja-JP" altLang="en-US" sz="2400" dirty="0" smtClean="0">
                          <a:latin typeface="UD デジタル 教科書体 NK-R" panose="02020400000000000000" pitchFamily="18" charset="-128"/>
                          <a:ea typeface="UD デジタル 教科書体 NK-R" panose="02020400000000000000" pitchFamily="18" charset="-128"/>
                        </a:rPr>
                        <a:t>歳</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tc>
              </a:tr>
            </a:tbl>
          </a:graphicData>
        </a:graphic>
      </p:graphicFrame>
      <p:pic>
        <p:nvPicPr>
          <p:cNvPr id="8" name="Picture 2" descr="G:\KINGSTON\くらしの一日講座\イラストいろいろ\女性　先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74752"/>
            <a:ext cx="1979712" cy="2582234"/>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3059832" y="4941168"/>
            <a:ext cx="3312368" cy="1584176"/>
          </a:xfrm>
          <a:prstGeom prst="wedgeRoundRectCallout">
            <a:avLst>
              <a:gd name="adj1" fmla="val -80693"/>
              <a:gd name="adj2" fmla="val -27190"/>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3275856" y="5194647"/>
            <a:ext cx="3528392" cy="1077218"/>
          </a:xfrm>
          <a:prstGeom prst="rect">
            <a:avLst/>
          </a:prstGeom>
          <a:noFill/>
        </p:spPr>
        <p:txBody>
          <a:bodyPr wrap="square" rtlCol="0">
            <a:spAutoFit/>
          </a:bodyPr>
          <a:lstStyle/>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あなたはどこに</a:t>
            </a:r>
            <a:endPar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入るかな</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pic>
        <p:nvPicPr>
          <p:cNvPr id="2051" name="Picture 3" descr="G:\KINGSTON\くらしの一日講座\イラストいろいろ\注意　虫メガネ.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710459"/>
            <a:ext cx="1481539" cy="181488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756072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ワーク</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成年</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err="1" smtClean="0">
                <a:solidFill>
                  <a:prstClr val="black"/>
                </a:solidFill>
                <a:latin typeface="UD デジタル 教科書体 NK-R" panose="02020400000000000000" pitchFamily="18" charset="-128"/>
                <a:ea typeface="UD デジタル 教科書体 NK-R" panose="02020400000000000000" pitchFamily="18" charset="-128"/>
              </a:rPr>
              <a:t>まで</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何か月</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07332066"/>
              </p:ext>
            </p:extLst>
          </p:nvPr>
        </p:nvGraphicFramePr>
        <p:xfrm>
          <a:off x="2987824" y="1340768"/>
          <a:ext cx="5904656" cy="5120640"/>
        </p:xfrm>
        <a:graphic>
          <a:graphicData uri="http://schemas.openxmlformats.org/drawingml/2006/table">
            <a:tbl>
              <a:tblPr/>
              <a:tblGrid>
                <a:gridCol w="1728192"/>
                <a:gridCol w="1728192"/>
                <a:gridCol w="2448272"/>
              </a:tblGrid>
              <a:tr h="365760">
                <a:tc>
                  <a:txBody>
                    <a:bodyPr/>
                    <a:lstStyle/>
                    <a:p>
                      <a:pPr algn="ctr"/>
                      <a:r>
                        <a:rPr kumimoji="1" lang="en-US" altLang="ja-JP" sz="1600" dirty="0" smtClean="0"/>
                        <a:t>2020</a:t>
                      </a:r>
                      <a:r>
                        <a:rPr kumimoji="1" lang="ja-JP" altLang="en-US" sz="1600" dirty="0" smtClean="0"/>
                        <a:t>年</a:t>
                      </a:r>
                      <a:endParaRPr kumimoji="1" lang="ja-JP" altLang="en-US" sz="1600"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2021</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2022</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日＜成年になる日＞</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65760">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8">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13" name="角丸四角形 12"/>
          <p:cNvSpPr/>
          <p:nvPr/>
        </p:nvSpPr>
        <p:spPr>
          <a:xfrm>
            <a:off x="431540" y="1556792"/>
            <a:ext cx="2268252" cy="13681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①</a:t>
            </a:r>
            <a:r>
              <a:rPr lang="ja-JP" altLang="en-US" dirty="0" smtClean="0">
                <a:solidFill>
                  <a:schemeClr val="tx1"/>
                </a:solidFill>
              </a:rPr>
              <a:t>まず</a:t>
            </a:r>
            <a:r>
              <a:rPr lang="en-US" altLang="ja-JP" dirty="0" smtClean="0">
                <a:solidFill>
                  <a:schemeClr val="tx1"/>
                </a:solidFill>
              </a:rPr>
              <a:t>2020</a:t>
            </a:r>
            <a:r>
              <a:rPr lang="ja-JP" altLang="en-US" dirty="0" smtClean="0">
                <a:solidFill>
                  <a:schemeClr val="tx1"/>
                </a:solidFill>
              </a:rPr>
              <a:t>年の</a:t>
            </a:r>
          </a:p>
          <a:p>
            <a:pPr algn="ctr"/>
            <a:r>
              <a:rPr lang="ja-JP" altLang="en-US" dirty="0" smtClean="0">
                <a:solidFill>
                  <a:schemeClr val="tx1"/>
                </a:solidFill>
              </a:rPr>
              <a:t>自分の誕生</a:t>
            </a:r>
            <a:r>
              <a:rPr lang="ja-JP" altLang="en-US" dirty="0">
                <a:solidFill>
                  <a:schemeClr val="tx1"/>
                </a:solidFill>
              </a:rPr>
              <a:t>月</a:t>
            </a:r>
            <a:r>
              <a:rPr lang="ja-JP" altLang="en-US" dirty="0" smtClean="0">
                <a:solidFill>
                  <a:schemeClr val="tx1"/>
                </a:solidFill>
              </a:rPr>
              <a:t>に</a:t>
            </a:r>
          </a:p>
          <a:p>
            <a:pPr algn="ctr"/>
            <a:r>
              <a:rPr lang="ja-JP" altLang="en-US" dirty="0" smtClean="0">
                <a:solidFill>
                  <a:schemeClr val="tx1"/>
                </a:solidFill>
              </a:rPr>
              <a:t>○</a:t>
            </a:r>
            <a:r>
              <a:rPr lang="ja-JP" altLang="en-US" dirty="0">
                <a:solidFill>
                  <a:schemeClr val="tx1"/>
                </a:solidFill>
              </a:rPr>
              <a:t>をしよう。</a:t>
            </a:r>
            <a:endParaRPr kumimoji="1" lang="ja-JP" altLang="en-US" dirty="0">
              <a:solidFill>
                <a:schemeClr val="tx1"/>
              </a:solidFill>
            </a:endParaRPr>
          </a:p>
        </p:txBody>
      </p:sp>
      <p:sp>
        <p:nvSpPr>
          <p:cNvPr id="17" name="角丸四角形 16"/>
          <p:cNvSpPr/>
          <p:nvPr/>
        </p:nvSpPr>
        <p:spPr>
          <a:xfrm>
            <a:off x="444499" y="3356992"/>
            <a:ext cx="2242334" cy="13681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②そこから、</a:t>
            </a:r>
          </a:p>
          <a:p>
            <a:pPr algn="ctr"/>
            <a:r>
              <a:rPr lang="en-US" altLang="ja-JP" dirty="0" smtClean="0">
                <a:solidFill>
                  <a:schemeClr val="tx1"/>
                </a:solidFill>
              </a:rPr>
              <a:t>2022</a:t>
            </a:r>
            <a:r>
              <a:rPr lang="ja-JP" altLang="en-US" dirty="0" smtClean="0">
                <a:solidFill>
                  <a:schemeClr val="tx1"/>
                </a:solidFill>
              </a:rPr>
              <a:t>年</a:t>
            </a:r>
            <a:r>
              <a:rPr lang="en-US" altLang="ja-JP" dirty="0">
                <a:solidFill>
                  <a:schemeClr val="tx1"/>
                </a:solidFill>
              </a:rPr>
              <a:t>3</a:t>
            </a:r>
            <a:r>
              <a:rPr lang="ja-JP" altLang="en-US" dirty="0" smtClean="0">
                <a:solidFill>
                  <a:schemeClr val="tx1"/>
                </a:solidFill>
              </a:rPr>
              <a:t>月までの</a:t>
            </a:r>
          </a:p>
          <a:p>
            <a:pPr algn="ctr"/>
            <a:r>
              <a:rPr lang="ja-JP" altLang="en-US" dirty="0" smtClean="0">
                <a:solidFill>
                  <a:schemeClr val="tx1"/>
                </a:solidFill>
              </a:rPr>
              <a:t>月数を</a:t>
            </a:r>
          </a:p>
          <a:p>
            <a:pPr algn="ctr"/>
            <a:r>
              <a:rPr lang="ja-JP" altLang="en-US" dirty="0">
                <a:solidFill>
                  <a:schemeClr val="tx1"/>
                </a:solidFill>
              </a:rPr>
              <a:t>数えよう</a:t>
            </a:r>
            <a:r>
              <a:rPr lang="ja-JP" altLang="en-US" dirty="0" smtClean="0">
                <a:solidFill>
                  <a:schemeClr val="tx1"/>
                </a:solidFill>
              </a:rPr>
              <a:t>。</a:t>
            </a:r>
            <a:endParaRPr kumimoji="1" lang="ja-JP" altLang="en-US" dirty="0">
              <a:solidFill>
                <a:schemeClr val="tx1"/>
              </a:solidFill>
            </a:endParaRPr>
          </a:p>
        </p:txBody>
      </p:sp>
      <p:sp>
        <p:nvSpPr>
          <p:cNvPr id="14" name="角丸四角形 13"/>
          <p:cNvSpPr/>
          <p:nvPr/>
        </p:nvSpPr>
        <p:spPr>
          <a:xfrm>
            <a:off x="444499" y="5085184"/>
            <a:ext cx="2255293" cy="12601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あと</a:t>
            </a:r>
          </a:p>
          <a:p>
            <a:pPr algn="ctr"/>
            <a:r>
              <a:rPr lang="en-US" altLang="ja-JP" sz="2400" dirty="0" smtClean="0">
                <a:solidFill>
                  <a:schemeClr val="tx1"/>
                </a:solidFill>
              </a:rPr>
              <a:t>[   ]</a:t>
            </a:r>
            <a:r>
              <a:rPr kumimoji="1" lang="ja-JP" altLang="en-US" sz="2400" dirty="0" smtClean="0">
                <a:solidFill>
                  <a:schemeClr val="tx1"/>
                </a:solidFill>
              </a:rPr>
              <a:t>ケ月で</a:t>
            </a:r>
          </a:p>
          <a:p>
            <a:pPr algn="ctr"/>
            <a:r>
              <a:rPr kumimoji="1" lang="ja-JP" altLang="en-US" sz="2400" dirty="0" smtClean="0">
                <a:solidFill>
                  <a:schemeClr val="tx1"/>
                </a:solidFill>
              </a:rPr>
              <a:t>大人</a:t>
            </a:r>
            <a:endParaRPr kumimoji="1" lang="ja-JP" altLang="en-US" sz="2400" dirty="0">
              <a:solidFill>
                <a:schemeClr val="tx1"/>
              </a:solidFill>
            </a:endParaRPr>
          </a:p>
        </p:txBody>
      </p:sp>
      <p:sp>
        <p:nvSpPr>
          <p:cNvPr id="3" name="下矢印 2"/>
          <p:cNvSpPr/>
          <p:nvPr/>
        </p:nvSpPr>
        <p:spPr>
          <a:xfrm>
            <a:off x="6516216" y="3356992"/>
            <a:ext cx="2232248" cy="2016224"/>
          </a:xfrm>
          <a:prstGeom prst="downArrow">
            <a:avLst>
              <a:gd name="adj1" fmla="val 630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7128363" y="3522447"/>
            <a:ext cx="1188053" cy="1354217"/>
          </a:xfrm>
          <a:prstGeom prst="rect">
            <a:avLst/>
          </a:prstGeom>
          <a:noFill/>
        </p:spPr>
        <p:txBody>
          <a:bodyPr wrap="square" rtlCol="0">
            <a:spAutoFit/>
          </a:bodyPr>
          <a:lstStyle/>
          <a:p>
            <a:r>
              <a:rPr kumimoji="1" lang="ja-JP" altLang="en-US" dirty="0" smtClean="0">
                <a:solidFill>
                  <a:schemeClr val="bg1"/>
                </a:solidFill>
              </a:rPr>
              <a:t>誕生日</a:t>
            </a:r>
            <a:endParaRPr kumimoji="1" lang="en-US" altLang="ja-JP" dirty="0" smtClean="0">
              <a:solidFill>
                <a:schemeClr val="bg1"/>
              </a:solidFill>
            </a:endParaRPr>
          </a:p>
          <a:p>
            <a:r>
              <a:rPr kumimoji="1" lang="ja-JP" altLang="en-US" dirty="0" smtClean="0">
                <a:solidFill>
                  <a:schemeClr val="bg1"/>
                </a:solidFill>
              </a:rPr>
              <a:t>  から</a:t>
            </a:r>
            <a:endParaRPr kumimoji="1" lang="en-US" altLang="ja-JP" dirty="0" smtClean="0">
              <a:solidFill>
                <a:schemeClr val="bg1"/>
              </a:solidFill>
            </a:endParaRPr>
          </a:p>
          <a:p>
            <a:r>
              <a:rPr kumimoji="1" lang="ja-JP" altLang="en-US" sz="2800" dirty="0" smtClean="0">
                <a:solidFill>
                  <a:schemeClr val="bg1"/>
                </a:solidFill>
              </a:rPr>
              <a:t>成年</a:t>
            </a:r>
            <a:endParaRPr kumimoji="1" lang="en-US" altLang="ja-JP" sz="2800" dirty="0" smtClean="0">
              <a:solidFill>
                <a:schemeClr val="bg1"/>
              </a:solidFill>
            </a:endParaRPr>
          </a:p>
          <a:p>
            <a:r>
              <a:rPr kumimoji="1" lang="en-US" altLang="ja-JP" dirty="0" smtClean="0">
                <a:solidFill>
                  <a:schemeClr val="bg1"/>
                </a:solidFill>
              </a:rPr>
              <a:t> (</a:t>
            </a:r>
            <a:r>
              <a:rPr kumimoji="1" lang="ja-JP" altLang="en-US" dirty="0" smtClean="0">
                <a:solidFill>
                  <a:schemeClr val="bg1"/>
                </a:solidFill>
              </a:rPr>
              <a:t>大人</a:t>
            </a:r>
            <a:r>
              <a:rPr kumimoji="1" lang="en-US" altLang="ja-JP" dirty="0" smtClean="0">
                <a:solidFill>
                  <a:schemeClr val="bg1"/>
                </a:solidFill>
              </a:rPr>
              <a:t>)</a:t>
            </a:r>
            <a:endParaRPr kumimoji="1" lang="ja-JP" altLang="en-US" dirty="0">
              <a:solidFill>
                <a:schemeClr val="bg1"/>
              </a:solidFill>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28064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ワーク</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成年</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歳</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err="1" smtClean="0">
                <a:solidFill>
                  <a:prstClr val="black"/>
                </a:solidFill>
                <a:latin typeface="UD デジタル 教科書体 NK-R" panose="02020400000000000000" pitchFamily="18" charset="-128"/>
                <a:ea typeface="UD デジタル 教科書体 NK-R" panose="02020400000000000000" pitchFamily="18" charset="-128"/>
              </a:rPr>
              <a:t>まで</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何か月</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4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40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1400" smtClean="0">
                <a:solidFill>
                  <a:prstClr val="black"/>
                </a:solidFill>
                <a:latin typeface="UD デジタル 教科書体 NK-R" panose="02020400000000000000" pitchFamily="18" charset="-128"/>
                <a:ea typeface="UD デジタル 教科書体 NK-R" panose="02020400000000000000" pitchFamily="18" charset="-128"/>
              </a:rPr>
              <a:t>2020.11</a:t>
            </a:r>
            <a:endParaRPr lang="en-US" altLang="ja-JP" sz="14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62985240"/>
              </p:ext>
            </p:extLst>
          </p:nvPr>
        </p:nvGraphicFramePr>
        <p:xfrm>
          <a:off x="2987824" y="1183978"/>
          <a:ext cx="5904656" cy="5425440"/>
        </p:xfrm>
        <a:graphic>
          <a:graphicData uri="http://schemas.openxmlformats.org/drawingml/2006/table">
            <a:tbl>
              <a:tblPr/>
              <a:tblGrid>
                <a:gridCol w="1728192"/>
                <a:gridCol w="1728192"/>
                <a:gridCol w="2448272"/>
              </a:tblGrid>
              <a:tr h="182880">
                <a:tc>
                  <a:txBody>
                    <a:bodyPr/>
                    <a:lstStyle/>
                    <a:p>
                      <a:pPr algn="ctr"/>
                      <a:r>
                        <a:rPr kumimoji="1" lang="en-US" altLang="ja-JP" sz="1600" dirty="0" smtClean="0"/>
                        <a:t>2020</a:t>
                      </a:r>
                      <a:r>
                        <a:rPr kumimoji="1" lang="ja-JP" altLang="en-US" sz="1600" dirty="0" smtClean="0"/>
                        <a:t>年</a:t>
                      </a:r>
                      <a:endParaRPr kumimoji="1" lang="ja-JP" altLang="en-US" sz="1600"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2021</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smtClean="0"/>
                        <a:t>2022</a:t>
                      </a:r>
                      <a:r>
                        <a:rPr kumimoji="1" lang="ja-JP" altLang="en-US" sz="1600" dirty="0" smtClean="0"/>
                        <a:t>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82880">
                <a:tc>
                  <a:txBody>
                    <a:bodyPr/>
                    <a:lstStyle/>
                    <a:p>
                      <a:pPr algn="ctr"/>
                      <a:r>
                        <a:rPr kumimoji="1" lang="ja-JP" altLang="en-US" sz="1600" dirty="0" smtClean="0"/>
                        <a:t>今年</a:t>
                      </a:r>
                      <a:r>
                        <a:rPr kumimoji="1" lang="en-US" altLang="ja-JP" sz="1600" dirty="0" smtClean="0"/>
                        <a:t>[</a:t>
                      </a:r>
                      <a:r>
                        <a:rPr kumimoji="1" lang="ja-JP" altLang="en-US" sz="1600" dirty="0" smtClean="0"/>
                        <a:t>　　　　</a:t>
                      </a:r>
                      <a:r>
                        <a:rPr kumimoji="1" lang="en-US" altLang="ja-JP" sz="1600" dirty="0" smtClean="0"/>
                        <a:t>]</a:t>
                      </a:r>
                      <a:r>
                        <a:rPr kumimoji="1" lang="ja-JP" altLang="en-US" sz="1600" dirty="0" smtClean="0"/>
                        <a:t>歳</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smtClean="0"/>
                        <a:t>[</a:t>
                      </a:r>
                      <a:r>
                        <a:rPr kumimoji="1" lang="ja-JP" altLang="en-US" sz="1600" dirty="0" smtClean="0"/>
                        <a:t>　　　　　</a:t>
                      </a:r>
                      <a:r>
                        <a:rPr kumimoji="1" lang="en-US" altLang="ja-JP" sz="1600" dirty="0" smtClean="0"/>
                        <a:t>]</a:t>
                      </a:r>
                      <a:r>
                        <a:rPr kumimoji="1" lang="ja-JP" altLang="en-US" sz="1600" dirty="0" smtClean="0"/>
                        <a:t>歳</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smtClean="0"/>
                        <a:t>[</a:t>
                      </a:r>
                      <a:r>
                        <a:rPr kumimoji="1" lang="ja-JP" altLang="en-US" sz="1600" dirty="0" smtClean="0"/>
                        <a:t>　　　　　　</a:t>
                      </a:r>
                      <a:r>
                        <a:rPr kumimoji="1" lang="en-US" altLang="ja-JP" sz="1600" dirty="0" smtClean="0"/>
                        <a:t>]</a:t>
                      </a:r>
                      <a:r>
                        <a:rPr kumimoji="1" lang="ja-JP" altLang="en-US" sz="1600" dirty="0" smtClean="0"/>
                        <a:t>歳</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r>
              <a:tr h="365760">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3</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a:t>
                      </a:r>
                      <a:r>
                        <a:rPr kumimoji="1" lang="en-US" altLang="ja-JP" sz="1600" dirty="0" smtClean="0"/>
                        <a:t>18</a:t>
                      </a:r>
                      <a:r>
                        <a:rPr kumimoji="1" lang="ja-JP" altLang="en-US" sz="1600" dirty="0" smtClean="0"/>
                        <a:t>歳で成年＞</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65760">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5</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6</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7</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8</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9</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t>10</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11</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smtClean="0"/>
                        <a:t>12</a:t>
                      </a:r>
                      <a:r>
                        <a:rPr kumimoji="1" lang="ja-JP" altLang="en-US" sz="1600" dirty="0" smtClean="0"/>
                        <a:t>月</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65760">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13" name="角丸四角形 12"/>
          <p:cNvSpPr/>
          <p:nvPr/>
        </p:nvSpPr>
        <p:spPr>
          <a:xfrm>
            <a:off x="431540" y="1183978"/>
            <a:ext cx="2268252" cy="116490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①まず</a:t>
            </a:r>
            <a:r>
              <a:rPr lang="en-US" altLang="ja-JP" dirty="0" smtClean="0">
                <a:solidFill>
                  <a:prstClr val="black"/>
                </a:solidFill>
              </a:rPr>
              <a:t>2020</a:t>
            </a:r>
            <a:r>
              <a:rPr lang="ja-JP" altLang="en-US" dirty="0" smtClean="0">
                <a:solidFill>
                  <a:prstClr val="black"/>
                </a:solidFill>
              </a:rPr>
              <a:t>年の</a:t>
            </a:r>
          </a:p>
          <a:p>
            <a:pPr algn="ctr"/>
            <a:r>
              <a:rPr lang="ja-JP" altLang="en-US" dirty="0" smtClean="0">
                <a:solidFill>
                  <a:prstClr val="black"/>
                </a:solidFill>
              </a:rPr>
              <a:t>自分の誕生</a:t>
            </a:r>
            <a:r>
              <a:rPr lang="ja-JP" altLang="en-US" dirty="0">
                <a:solidFill>
                  <a:prstClr val="black"/>
                </a:solidFill>
              </a:rPr>
              <a:t>月</a:t>
            </a:r>
            <a:r>
              <a:rPr lang="ja-JP" altLang="en-US" dirty="0" smtClean="0">
                <a:solidFill>
                  <a:prstClr val="black"/>
                </a:solidFill>
              </a:rPr>
              <a:t>に</a:t>
            </a:r>
          </a:p>
          <a:p>
            <a:pPr algn="ctr"/>
            <a:r>
              <a:rPr lang="ja-JP" altLang="en-US" dirty="0" smtClean="0">
                <a:solidFill>
                  <a:prstClr val="black"/>
                </a:solidFill>
              </a:rPr>
              <a:t>○をします。</a:t>
            </a:r>
            <a:endParaRPr lang="ja-JP" altLang="en-US" dirty="0">
              <a:solidFill>
                <a:prstClr val="black"/>
              </a:solidFill>
            </a:endParaRPr>
          </a:p>
        </p:txBody>
      </p:sp>
      <p:sp>
        <p:nvSpPr>
          <p:cNvPr id="17" name="角丸四角形 16"/>
          <p:cNvSpPr/>
          <p:nvPr/>
        </p:nvSpPr>
        <p:spPr>
          <a:xfrm>
            <a:off x="463937" y="3681028"/>
            <a:ext cx="2242334" cy="1368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③</a:t>
            </a:r>
            <a:r>
              <a:rPr lang="en-US" altLang="ja-JP" dirty="0" smtClean="0">
                <a:solidFill>
                  <a:prstClr val="black"/>
                </a:solidFill>
              </a:rPr>
              <a:t>18</a:t>
            </a:r>
            <a:r>
              <a:rPr lang="ja-JP" altLang="en-US" dirty="0" smtClean="0">
                <a:solidFill>
                  <a:prstClr val="black"/>
                </a:solidFill>
              </a:rPr>
              <a:t>歳になる年の誕生月までの月数を数えよう。</a:t>
            </a:r>
            <a:endParaRPr lang="ja-JP" altLang="en-US" dirty="0">
              <a:solidFill>
                <a:prstClr val="black"/>
              </a:solidFill>
            </a:endParaRPr>
          </a:p>
        </p:txBody>
      </p:sp>
      <p:sp>
        <p:nvSpPr>
          <p:cNvPr id="10" name="角丸四角形 9"/>
          <p:cNvSpPr/>
          <p:nvPr/>
        </p:nvSpPr>
        <p:spPr>
          <a:xfrm>
            <a:off x="438019" y="2501279"/>
            <a:ext cx="2268252" cy="1021167"/>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②今年から、</a:t>
            </a:r>
            <a:r>
              <a:rPr lang="en-US" altLang="ja-JP" dirty="0" smtClean="0">
                <a:solidFill>
                  <a:prstClr val="black"/>
                </a:solidFill>
              </a:rPr>
              <a:t>3</a:t>
            </a:r>
            <a:r>
              <a:rPr lang="ja-JP" altLang="en-US" dirty="0" smtClean="0">
                <a:solidFill>
                  <a:prstClr val="black"/>
                </a:solidFill>
              </a:rPr>
              <a:t>年</a:t>
            </a:r>
          </a:p>
          <a:p>
            <a:pPr algn="ctr"/>
            <a:r>
              <a:rPr lang="ja-JP" altLang="en-US" dirty="0" smtClean="0">
                <a:solidFill>
                  <a:prstClr val="black"/>
                </a:solidFill>
              </a:rPr>
              <a:t>何歳になるか、</a:t>
            </a:r>
          </a:p>
          <a:p>
            <a:pPr algn="ctr"/>
            <a:r>
              <a:rPr lang="ja-JP" altLang="en-US" dirty="0" smtClean="0">
                <a:solidFill>
                  <a:prstClr val="black"/>
                </a:solidFill>
              </a:rPr>
              <a:t>記入します。</a:t>
            </a:r>
            <a:endParaRPr lang="ja-JP" altLang="en-US" dirty="0">
              <a:solidFill>
                <a:prstClr val="black"/>
              </a:solidFill>
            </a:endParaRPr>
          </a:p>
        </p:txBody>
      </p:sp>
      <p:sp>
        <p:nvSpPr>
          <p:cNvPr id="11" name="正方形/長方形 10"/>
          <p:cNvSpPr/>
          <p:nvPr/>
        </p:nvSpPr>
        <p:spPr>
          <a:xfrm>
            <a:off x="444499" y="5373216"/>
            <a:ext cx="2255293" cy="12601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あと</a:t>
            </a:r>
          </a:p>
          <a:p>
            <a:pPr algn="ctr"/>
            <a:r>
              <a:rPr lang="en-US" altLang="ja-JP" sz="2400" dirty="0" smtClean="0">
                <a:solidFill>
                  <a:schemeClr val="tx1"/>
                </a:solidFill>
              </a:rPr>
              <a:t>[  </a:t>
            </a:r>
            <a:r>
              <a:rPr lang="ja-JP" altLang="en-US" sz="2400" dirty="0" smtClean="0">
                <a:solidFill>
                  <a:schemeClr val="tx1"/>
                </a:solidFill>
              </a:rPr>
              <a:t>　　</a:t>
            </a:r>
            <a:r>
              <a:rPr lang="en-US" altLang="ja-JP" sz="2400" dirty="0" smtClean="0">
                <a:solidFill>
                  <a:schemeClr val="tx1"/>
                </a:solidFill>
              </a:rPr>
              <a:t> ]</a:t>
            </a:r>
            <a:r>
              <a:rPr kumimoji="1" lang="ja-JP" altLang="en-US" sz="2400" dirty="0" smtClean="0">
                <a:solidFill>
                  <a:schemeClr val="tx1"/>
                </a:solidFill>
              </a:rPr>
              <a:t>ケ月で</a:t>
            </a:r>
          </a:p>
          <a:p>
            <a:pPr algn="ctr"/>
            <a:r>
              <a:rPr kumimoji="1" lang="ja-JP" altLang="en-US" sz="2400" dirty="0" smtClean="0">
                <a:solidFill>
                  <a:schemeClr val="tx1"/>
                </a:solidFill>
              </a:rPr>
              <a:t>大人</a:t>
            </a:r>
            <a:endParaRPr kumimoji="1" lang="ja-JP" altLang="en-US" sz="2400" dirty="0">
              <a:solidFill>
                <a:schemeClr val="tx1"/>
              </a:solidFill>
            </a:endParaRPr>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722015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３</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-①</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歳になったらできること</a:t>
            </a:r>
            <a:endPar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1462161" y="95270"/>
            <a:ext cx="2194091" cy="729388"/>
            <a:chOff x="-2904146" y="493068"/>
            <a:chExt cx="2088232" cy="729388"/>
          </a:xfrm>
        </p:grpSpPr>
        <p:sp>
          <p:nvSpPr>
            <p:cNvPr id="2" name="角丸四角形吹き出し 1"/>
            <p:cNvSpPr/>
            <p:nvPr/>
          </p:nvSpPr>
          <p:spPr>
            <a:xfrm>
              <a:off x="-2904146" y="493068"/>
              <a:ext cx="2067922" cy="729388"/>
            </a:xfrm>
            <a:prstGeom prst="wedgeRoundRectCallout">
              <a:avLst>
                <a:gd name="adj1" fmla="val 61923"/>
                <a:gd name="adj2" fmla="val 2199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904146" y="673096"/>
              <a:ext cx="2088232" cy="369332"/>
            </a:xfrm>
            <a:prstGeom prst="rect">
              <a:avLst/>
            </a:prstGeom>
            <a:noFill/>
          </p:spPr>
          <p:txBody>
            <a:bodyPr wrap="square" rtlCol="0">
              <a:spAutoFit/>
            </a:bodyPr>
            <a:lstStyle/>
            <a:p>
              <a:r>
                <a:rPr kumimoji="1" lang="en-US" altLang="ja-JP" dirty="0" smtClean="0">
                  <a:latin typeface="UD デジタル 教科書体 NK-R" panose="02020400000000000000" pitchFamily="18" charset="-128"/>
                  <a:ea typeface="UD デジタル 教科書体 NK-R" panose="02020400000000000000" pitchFamily="18" charset="-128"/>
                </a:rPr>
                <a:t>2022</a:t>
              </a:r>
              <a:r>
                <a:rPr kumimoji="1" lang="ja-JP" altLang="en-US" dirty="0" smtClean="0">
                  <a:latin typeface="UD デジタル 教科書体 NK-R" panose="02020400000000000000" pitchFamily="18" charset="-128"/>
                  <a:ea typeface="UD デジタル 教科書体 NK-R" panose="02020400000000000000" pitchFamily="18" charset="-128"/>
                </a:rPr>
                <a:t>年</a:t>
              </a:r>
              <a:r>
                <a:rPr kumimoji="1" lang="en-US" altLang="ja-JP" dirty="0" smtClean="0">
                  <a:latin typeface="UD デジタル 教科書体 NK-R" panose="02020400000000000000" pitchFamily="18" charset="-128"/>
                  <a:ea typeface="UD デジタル 教科書体 NK-R" panose="02020400000000000000" pitchFamily="18" charset="-128"/>
                </a:rPr>
                <a:t>4</a:t>
              </a:r>
              <a:r>
                <a:rPr kumimoji="1" lang="ja-JP" altLang="en-US" dirty="0" smtClean="0">
                  <a:latin typeface="UD デジタル 教科書体 NK-R" panose="02020400000000000000" pitchFamily="18" charset="-128"/>
                  <a:ea typeface="UD デジタル 教科書体 NK-R" panose="02020400000000000000" pitchFamily="18" charset="-128"/>
                </a:rPr>
                <a:t>月</a:t>
              </a:r>
              <a:r>
                <a:rPr kumimoji="1" lang="en-US" altLang="ja-JP" dirty="0" smtClean="0">
                  <a:latin typeface="UD デジタル 教科書体 NK-R" panose="02020400000000000000" pitchFamily="18" charset="-128"/>
                  <a:ea typeface="UD デジタル 教科書体 NK-R" panose="02020400000000000000" pitchFamily="18" charset="-128"/>
                </a:rPr>
                <a:t>1</a:t>
              </a:r>
              <a:r>
                <a:rPr kumimoji="1" lang="ja-JP" altLang="en-US" dirty="0" smtClean="0">
                  <a:latin typeface="UD デジタル 教科書体 NK-R" panose="02020400000000000000" pitchFamily="18" charset="-128"/>
                  <a:ea typeface="UD デジタル 教科書体 NK-R" panose="02020400000000000000" pitchFamily="18" charset="-128"/>
                </a:rPr>
                <a:t>日から</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grpSp>
      <p:grpSp>
        <p:nvGrpSpPr>
          <p:cNvPr id="5" name="グループ化 4"/>
          <p:cNvGrpSpPr/>
          <p:nvPr/>
        </p:nvGrpSpPr>
        <p:grpSpPr>
          <a:xfrm>
            <a:off x="409777" y="3967654"/>
            <a:ext cx="4143790" cy="2560986"/>
            <a:chOff x="4860032" y="1142179"/>
            <a:chExt cx="4143790" cy="2560986"/>
          </a:xfrm>
        </p:grpSpPr>
        <p:sp>
          <p:nvSpPr>
            <p:cNvPr id="47" name="角丸四角形 46"/>
            <p:cNvSpPr/>
            <p:nvPr/>
          </p:nvSpPr>
          <p:spPr>
            <a:xfrm>
              <a:off x="4860032" y="1142179"/>
              <a:ext cx="4032448" cy="2560986"/>
            </a:xfrm>
            <a:prstGeom prst="roundRect">
              <a:avLst/>
            </a:prstGeom>
            <a:solidFill>
              <a:srgbClr val="F5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5015103" y="1162375"/>
              <a:ext cx="3988719" cy="2000548"/>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smtClean="0">
                  <a:solidFill>
                    <a:prstClr val="black"/>
                  </a:solidFill>
                  <a:latin typeface="UD デジタル 教科書体 NK-R" panose="02020400000000000000" pitchFamily="18" charset="-128"/>
                  <a:ea typeface="UD デジタル 教科書体 NK-R" panose="02020400000000000000" pitchFamily="18" charset="-128"/>
                </a:rPr>
                <a:t>こんいん</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かいしねんれい</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婚姻</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開始年齢は、</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だんじょ</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男女ともに</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１８歳</a:t>
              </a:r>
              <a:endParaRPr lang="ja-JP" altLang="en-US" sz="28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sp>
        <p:nvSpPr>
          <p:cNvPr id="51" name="角丸四角形 50"/>
          <p:cNvSpPr/>
          <p:nvPr/>
        </p:nvSpPr>
        <p:spPr>
          <a:xfrm>
            <a:off x="4684250" y="4009442"/>
            <a:ext cx="4269277" cy="254079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p:cNvSpPr txBox="1"/>
          <p:nvPr/>
        </p:nvSpPr>
        <p:spPr>
          <a:xfrm>
            <a:off x="4684250" y="4009442"/>
            <a:ext cx="4459750" cy="2000548"/>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いんしゅ　　　きつえん　けいば　など</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◆飲酒や喫煙、競馬等の</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smtClean="0">
                <a:solidFill>
                  <a:prstClr val="black"/>
                </a:solidFill>
                <a:latin typeface="UD デジタル 教科書体 NK-R" panose="02020400000000000000" pitchFamily="18" charset="-128"/>
                <a:ea typeface="UD デジタル 教科書体 NK-R" panose="02020400000000000000" pitchFamily="18" charset="-128"/>
              </a:rPr>
              <a:t>ねん</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れいせいげん</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年齢制限は、</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２０歳のまま</a:t>
            </a:r>
            <a:endParaRPr lang="ja-JP" altLang="en-US" sz="28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p:cNvGrpSpPr/>
          <p:nvPr/>
        </p:nvGrpSpPr>
        <p:grpSpPr>
          <a:xfrm>
            <a:off x="386083" y="1226502"/>
            <a:ext cx="8596335" cy="2346513"/>
            <a:chOff x="386083" y="1226502"/>
            <a:chExt cx="8596335" cy="2346513"/>
          </a:xfrm>
        </p:grpSpPr>
        <p:sp>
          <p:nvSpPr>
            <p:cNvPr id="42" name="角丸四角形 41"/>
            <p:cNvSpPr/>
            <p:nvPr/>
          </p:nvSpPr>
          <p:spPr>
            <a:xfrm>
              <a:off x="386083" y="1226502"/>
              <a:ext cx="8596335" cy="2346513"/>
            </a:xfrm>
            <a:prstGeom prst="roundRect">
              <a:avLst/>
            </a:prstGeom>
            <a:solidFill>
              <a:srgbClr val="F5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719920" y="1233918"/>
              <a:ext cx="8262498" cy="1908215"/>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おや　　　どうい　　　　　　　　</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2800" dirty="0" smtClean="0">
                  <a:solidFill>
                    <a:srgbClr val="FF0000"/>
                  </a:solidFill>
                  <a:latin typeface="UD デジタル 教科書体 NK-R" panose="02020400000000000000" pitchFamily="18" charset="-128"/>
                  <a:ea typeface="UD デジタル 教科書体 NK-R" panose="02020400000000000000" pitchFamily="18" charset="-128"/>
                </a:rPr>
                <a:t>18</a:t>
              </a:r>
              <a:r>
                <a:rPr lang="ja-JP" altLang="en-US" sz="2800" dirty="0" smtClean="0">
                  <a:solidFill>
                    <a:srgbClr val="FF0000"/>
                  </a:solidFill>
                  <a:latin typeface="UD デジタル 教科書体 NK-R" panose="02020400000000000000" pitchFamily="18" charset="-128"/>
                  <a:ea typeface="UD デジタル 教科書体 NK-R" panose="02020400000000000000" pitchFamily="18" charset="-128"/>
                </a:rPr>
                <a:t>歳</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で、親の同意がなくても、</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p>
            <a:p>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ひとり　　　</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けいやく</a:t>
              </a:r>
            </a:p>
            <a:p>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一人で契約できるようになる</a:t>
              </a:r>
              <a:endParaRPr lang="ja-JP" altLang="en-US" sz="28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026" name="Picture 2" descr="G:\消費生活センター　消費者教育\イラストいろいろ\hanko_natsuin_ma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614" y="1404753"/>
              <a:ext cx="2146548" cy="2146548"/>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婚姻届を持つカップル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005005"/>
            <a:ext cx="1353916" cy="13539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お酒を勧められて断っている男性のイラスト（飲酒運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389" y="4975376"/>
            <a:ext cx="1383545" cy="138354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48595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正方形/長方形 13"/>
          <p:cNvSpPr/>
          <p:nvPr/>
        </p:nvSpPr>
        <p:spPr>
          <a:xfrm>
            <a:off x="0" y="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3-</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④　</a:t>
            </a:r>
            <a:r>
              <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　　　　　　トラブルの対処方法</a:t>
            </a:r>
            <a:endPar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287332" y="1467682"/>
            <a:ext cx="6807203" cy="2753406"/>
          </a:xfrm>
          <a:prstGeom prst="roundRect">
            <a:avLst/>
          </a:prstGeom>
          <a:solidFill>
            <a:srgbClr val="F79646">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defTabSz="457200" fontAlgn="base">
              <a:spcBef>
                <a:spcPct val="0"/>
              </a:spcBef>
              <a:spcAft>
                <a:spcPct val="0"/>
              </a:spcAft>
              <a:defRPr/>
            </a:pPr>
            <a:r>
              <a:rPr kumimoji="0" lang="ja-JP" altLang="en-US" sz="4000" kern="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p>
          <a:p>
            <a:pPr defTabSz="457200" fontAlgn="base">
              <a:spcBef>
                <a:spcPct val="0"/>
              </a:spcBef>
              <a:spcAft>
                <a:spcPct val="0"/>
              </a:spcAft>
              <a:defRPr/>
            </a:pPr>
            <a:r>
              <a:rPr kumimoji="0" lang="ja-JP" altLang="en-US" sz="40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kumimoji="0" lang="ja-JP" altLang="en-US" sz="36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4000" kern="0" dirty="0" smtClean="0">
                <a:solidFill>
                  <a:srgbClr val="FF0000"/>
                </a:solidFill>
                <a:latin typeface="UD デジタル 教科書体 NK-R" panose="02020400000000000000" pitchFamily="18" charset="-128"/>
                <a:ea typeface="UD デジタル 教科書体 NK-R" panose="02020400000000000000" pitchFamily="18" charset="-128"/>
              </a:rPr>
              <a:t>　</a:t>
            </a:r>
            <a:endParaRPr kumimoji="0" lang="ja-JP" altLang="en-US" sz="4000" kern="0"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00" fontAlgn="base">
              <a:spcBef>
                <a:spcPct val="0"/>
              </a:spcBef>
              <a:spcAft>
                <a:spcPct val="0"/>
              </a:spcAft>
              <a:defRPr/>
            </a:pPr>
            <a:endPar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00" fontAlgn="base">
              <a:spcBef>
                <a:spcPct val="0"/>
              </a:spcBef>
              <a:spcAft>
                <a:spcPct val="0"/>
              </a:spcAft>
              <a:defRPr/>
            </a:pPr>
            <a:r>
              <a:rPr kumimoji="0" lang="ja-JP" altLang="en-US" sz="2400" kern="0" dirty="0" smtClean="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smtClean="0">
                <a:solidFill>
                  <a:srgbClr val="000066"/>
                </a:solidFill>
                <a:latin typeface="UD デジタル 教科書体 NK-R" panose="02020400000000000000" pitchFamily="18" charset="-128"/>
                <a:ea typeface="UD デジタル 教科書体 NK-R" panose="02020400000000000000" pitchFamily="18" charset="-128"/>
              </a:rPr>
              <a:t>未成年者</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が契約を締結するには父母の同意</a:t>
            </a:r>
            <a:r>
              <a:rPr kumimoji="0" lang="ja-JP" altLang="en-US" sz="2400" kern="0" dirty="0" smtClean="0">
                <a:solidFill>
                  <a:srgbClr val="000066"/>
                </a:solidFill>
                <a:latin typeface="UD デジタル 教科書体 NK-R" panose="02020400000000000000" pitchFamily="18" charset="-128"/>
                <a:ea typeface="UD デジタル 教科書体 NK-R" panose="02020400000000000000" pitchFamily="18" charset="-128"/>
              </a:rPr>
              <a:t>が</a:t>
            </a:r>
          </a:p>
          <a:p>
            <a:pPr defTabSz="457200" fontAlgn="base">
              <a:spcBef>
                <a:spcPct val="0"/>
              </a:spcBef>
              <a:spcAft>
                <a:spcPct val="0"/>
              </a:spcAft>
              <a:defRPr/>
            </a:pP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smtClean="0">
                <a:solidFill>
                  <a:srgbClr val="000066"/>
                </a:solidFill>
                <a:latin typeface="UD デジタル 教科書体 NK-R" panose="02020400000000000000" pitchFamily="18" charset="-128"/>
                <a:ea typeface="UD デジタル 教科書体 NK-R" panose="02020400000000000000" pitchFamily="18" charset="-128"/>
              </a:rPr>
              <a:t>　必要</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であり、</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同意なくして締結した契約は、</a:t>
            </a:r>
          </a:p>
          <a:p>
            <a:pPr defTabSz="457200" fontAlgn="base">
              <a:spcBef>
                <a:spcPct val="0"/>
              </a:spcBef>
              <a:spcAft>
                <a:spcPct val="0"/>
              </a:spcAft>
              <a:defRPr/>
            </a:pP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smtClean="0">
                <a:solidFill>
                  <a:srgbClr val="FF0000"/>
                </a:solidFill>
                <a:latin typeface="UD デジタル 教科書体 NK-R" panose="02020400000000000000" pitchFamily="18" charset="-128"/>
                <a:ea typeface="UD デジタル 教科書体 NK-R" panose="02020400000000000000" pitchFamily="18" charset="-128"/>
              </a:rPr>
              <a:t>　後</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から取り消すことが出来ます</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a:t>
            </a:r>
            <a:endPar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00" fontAlgn="base">
              <a:spcBef>
                <a:spcPct val="0"/>
              </a:spcBef>
              <a:spcAft>
                <a:spcPct val="0"/>
              </a:spcAft>
              <a:defRPr/>
            </a:pPr>
            <a:endParaRPr kumimoji="0" lang="ja-JP" altLang="en-US" sz="4000" kern="0" dirty="0" smtClean="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3074" name="Picture 2" descr="G:\消費生活センター　消費者教育\イラストいろいろ\hirameki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546" y="1731773"/>
            <a:ext cx="2049465" cy="204946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259632" y="130324"/>
            <a:ext cx="15841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prstClr val="white"/>
                </a:solidFill>
                <a:latin typeface="UD デジタル 教科書体 NK-R" panose="02020400000000000000" pitchFamily="18" charset="-128"/>
                <a:ea typeface="UD デジタル 教科書体 NK-R" panose="02020400000000000000" pitchFamily="18" charset="-128"/>
              </a:rPr>
              <a:t>重要</a:t>
            </a:r>
            <a:endParaRPr lang="ja-JP" altLang="en-US" sz="4000" dirty="0">
              <a:solidFill>
                <a:prstClr val="white"/>
              </a:solidFill>
              <a:latin typeface="UD デジタル 教科書体 NK-R" panose="02020400000000000000" pitchFamily="18" charset="-128"/>
              <a:ea typeface="UD デジタル 教科書体 NK-R" panose="02020400000000000000" pitchFamily="18"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664430798"/>
              </p:ext>
            </p:extLst>
          </p:nvPr>
        </p:nvGraphicFramePr>
        <p:xfrm>
          <a:off x="399516" y="4725144"/>
          <a:ext cx="8344968" cy="1954200"/>
        </p:xfrm>
        <a:graphic>
          <a:graphicData uri="http://schemas.openxmlformats.org/drawingml/2006/table">
            <a:tbl>
              <a:tblPr firstRow="1" bandRow="1">
                <a:tableStyleId>{5C22544A-7EE6-4342-B048-85BDC9FD1C3A}</a:tableStyleId>
              </a:tblPr>
              <a:tblGrid>
                <a:gridCol w="1360193"/>
                <a:gridCol w="6984775"/>
              </a:tblGrid>
              <a:tr h="1954200">
                <a:tc>
                  <a:txBody>
                    <a:bodyPr/>
                    <a:lstStyle/>
                    <a:p>
                      <a:r>
                        <a:rPr kumimoji="1" lang="ja-JP" altLang="en-US" sz="2400" dirty="0" smtClean="0">
                          <a:latin typeface="UD デジタル 教科書体 NK-R" panose="02020400000000000000" pitchFamily="18" charset="-128"/>
                          <a:ea typeface="UD デジタル 教科書体 NK-R" panose="02020400000000000000" pitchFamily="18" charset="-128"/>
                        </a:rPr>
                        <a:t>取消が</a:t>
                      </a:r>
                    </a:p>
                    <a:p>
                      <a:r>
                        <a:rPr kumimoji="1" lang="ja-JP" altLang="en-US" sz="2400" dirty="0" smtClean="0">
                          <a:latin typeface="UD デジタル 教科書体 NK-R" panose="02020400000000000000" pitchFamily="18" charset="-128"/>
                          <a:ea typeface="UD デジタル 教科書体 NK-R" panose="02020400000000000000" pitchFamily="18" charset="-128"/>
                        </a:rPr>
                        <a:t>できない</a:t>
                      </a:r>
                    </a:p>
                    <a:p>
                      <a:r>
                        <a:rPr kumimoji="1" lang="ja-JP" altLang="en-US" sz="2400" dirty="0" smtClean="0">
                          <a:latin typeface="UD デジタル 教科書体 NK-R" panose="02020400000000000000" pitchFamily="18" charset="-128"/>
                          <a:ea typeface="UD デジタル 教科書体 NK-R" panose="02020400000000000000" pitchFamily="18" charset="-128"/>
                        </a:rPr>
                        <a:t>例</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solidFill>
                      <a:schemeClr val="tx2">
                        <a:lumMod val="60000"/>
                        <a:lumOff val="40000"/>
                      </a:schemeClr>
                    </a:solidFill>
                  </a:tcPr>
                </a:tc>
                <a:tc>
                  <a:txBody>
                    <a:bodyPr/>
                    <a:lstStyle/>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■小遣いの範囲内での契約だった場合</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■２０歳以上だと、年齢を偽っていた場合</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■契約書の法定代理人の承認欄に無断で記入するなど、</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　　偽って契約した場合</a:t>
                      </a:r>
                    </a:p>
                    <a:p>
                      <a:r>
                        <a:rPr kumimoji="1" lang="ja-JP" altLang="en-US" sz="2200" dirty="0" smtClean="0">
                          <a:solidFill>
                            <a:schemeClr val="tx1"/>
                          </a:solidFill>
                          <a:latin typeface="UD デジタル 教科書体 NK-R" panose="02020400000000000000" pitchFamily="18" charset="-128"/>
                          <a:ea typeface="UD デジタル 教科書体 NK-R" panose="02020400000000000000" pitchFamily="18" charset="-128"/>
                        </a:rPr>
                        <a:t>■結婚している場合</a:t>
                      </a:r>
                      <a:endPar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1">
                        <a:lumMod val="40000"/>
                        <a:lumOff val="60000"/>
                      </a:schemeClr>
                    </a:solidFill>
                  </a:tcPr>
                </a:tc>
              </a:tr>
            </a:tbl>
          </a:graphicData>
        </a:graphic>
      </p:graphicFrame>
      <p:grpSp>
        <p:nvGrpSpPr>
          <p:cNvPr id="9" name="グループ化 8"/>
          <p:cNvGrpSpPr/>
          <p:nvPr/>
        </p:nvGrpSpPr>
        <p:grpSpPr>
          <a:xfrm>
            <a:off x="473200" y="1146997"/>
            <a:ext cx="3157039" cy="584776"/>
            <a:chOff x="749827" y="1161327"/>
            <a:chExt cx="3157039" cy="584776"/>
          </a:xfrm>
        </p:grpSpPr>
        <p:sp>
          <p:nvSpPr>
            <p:cNvPr id="10" name="角丸四角形 9"/>
            <p:cNvSpPr/>
            <p:nvPr/>
          </p:nvSpPr>
          <p:spPr>
            <a:xfrm>
              <a:off x="749827" y="1161327"/>
              <a:ext cx="1661933" cy="584775"/>
            </a:xfrm>
            <a:prstGeom prst="roundRect">
              <a:avLst>
                <a:gd name="adj" fmla="val 417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1026546" y="1161328"/>
              <a:ext cx="2880320"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民</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法</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4" name="角丸四角形 3"/>
          <p:cNvSpPr/>
          <p:nvPr/>
        </p:nvSpPr>
        <p:spPr>
          <a:xfrm>
            <a:off x="840970" y="1916832"/>
            <a:ext cx="4470153" cy="720080"/>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942288" y="1984484"/>
            <a:ext cx="4267515" cy="584775"/>
          </a:xfrm>
          <a:prstGeom prst="rect">
            <a:avLst/>
          </a:prstGeom>
        </p:spPr>
        <p:txBody>
          <a:bodyPr wrap="none">
            <a:spAutoFit/>
          </a:bodyPr>
          <a:lstStyle/>
          <a:p>
            <a:r>
              <a:rPr kumimoji="0" lang="en-US" altLang="ja-JP"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a:solidFill>
                  <a:srgbClr val="FF0000"/>
                </a:solidFill>
                <a:latin typeface="UD デジタル 教科書体 NK-R" panose="02020400000000000000" pitchFamily="18" charset="-128"/>
                <a:ea typeface="UD デジタル 教科書体 NK-R" panose="02020400000000000000" pitchFamily="18" charset="-128"/>
              </a:rPr>
              <a:t>未成年者契約</a:t>
            </a:r>
            <a:r>
              <a:rPr kumimoji="0" lang="en-US" altLang="ja-JP"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の取消</a:t>
            </a:r>
            <a:endParaRPr lang="ja-JP" altLang="en-US" dirty="0">
              <a:solidFill>
                <a:prstClr val="black"/>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74102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525"/>
            <a:ext cx="9144000" cy="905196"/>
          </a:xfrm>
          <a:prstGeom prst="rect">
            <a:avLst/>
          </a:prstGeom>
          <a:solidFill>
            <a:srgbClr val="92D050"/>
          </a:solidFill>
          <a:ln w="25400" cap="flat" cmpd="sng" algn="ctr">
            <a:noFill/>
            <a:prstDash val="solid"/>
          </a:ln>
          <a:effectLst/>
        </p:spPr>
        <p:txBody>
          <a:bodyPr rtlCol="0" anchor="ctr"/>
          <a:lstStyle/>
          <a:p>
            <a:pPr eaLnBrk="0" fontAlgn="base" hangingPunct="0">
              <a:spcBef>
                <a:spcPct val="0"/>
              </a:spcBef>
              <a:spcAft>
                <a:spcPct val="0"/>
              </a:spcAft>
              <a:defRPr/>
            </a:pPr>
            <a:r>
              <a:rPr kumimoji="0" lang="en-US" altLang="ja-JP" sz="4000" kern="0" dirty="0" smtClean="0">
                <a:solidFill>
                  <a:prstClr val="black"/>
                </a:solidFill>
                <a:latin typeface="UD デジタル 教科書体 NK-R" panose="02020400000000000000" pitchFamily="18" charset="-128"/>
                <a:ea typeface="UD デジタル 教科書体 NK-R"/>
              </a:rPr>
              <a:t>3-</a:t>
            </a:r>
            <a:r>
              <a:rPr kumimoji="0" lang="ja-JP" altLang="en-US" sz="4000" kern="0" dirty="0" smtClean="0">
                <a:solidFill>
                  <a:prstClr val="black"/>
                </a:solidFill>
                <a:latin typeface="UD デジタル 教科書体 NK-R" panose="02020400000000000000" pitchFamily="18" charset="-128"/>
                <a:ea typeface="UD デジタル 教科書体 NK-R"/>
              </a:rPr>
              <a:t>⑤</a:t>
            </a:r>
            <a:r>
              <a:rPr kumimoji="0" lang="en-US" altLang="ja-JP" sz="4000" kern="0" dirty="0" smtClean="0">
                <a:solidFill>
                  <a:prstClr val="black"/>
                </a:solidFill>
                <a:latin typeface="UD デジタル 教科書体 NK-R" panose="02020400000000000000" pitchFamily="18" charset="-128"/>
                <a:ea typeface="UD デジタル 教科書体 NK-R"/>
              </a:rPr>
              <a:t>.</a:t>
            </a:r>
            <a:r>
              <a:rPr kumimoji="0" lang="ja-JP" altLang="en-US" sz="4000" kern="0" dirty="0" smtClean="0">
                <a:solidFill>
                  <a:prstClr val="black"/>
                </a:solidFill>
                <a:latin typeface="UD デジタル 教科書体 NK-R" panose="02020400000000000000" pitchFamily="18" charset="-128"/>
                <a:ea typeface="UD デジタル 教科書体 NK-R"/>
              </a:rPr>
              <a:t>「未成年者契約の取り消し」とは</a:t>
            </a:r>
            <a:r>
              <a:rPr kumimoji="0" lang="en-US" altLang="ja-JP" sz="4000" kern="0" dirty="0" smtClean="0">
                <a:solidFill>
                  <a:prstClr val="black"/>
                </a:solidFill>
                <a:latin typeface="UD デジタル 教科書体 NK-R" panose="02020400000000000000" pitchFamily="18" charset="-128"/>
                <a:ea typeface="UD デジタル 教科書体 NK-R"/>
              </a:rPr>
              <a:t>…</a:t>
            </a:r>
          </a:p>
        </p:txBody>
      </p:sp>
      <p:grpSp>
        <p:nvGrpSpPr>
          <p:cNvPr id="10" name="グループ化 9"/>
          <p:cNvGrpSpPr/>
          <p:nvPr/>
        </p:nvGrpSpPr>
        <p:grpSpPr>
          <a:xfrm>
            <a:off x="204216" y="1405226"/>
            <a:ext cx="2808312" cy="5048110"/>
            <a:chOff x="204216" y="1405226"/>
            <a:chExt cx="2808312" cy="5048110"/>
          </a:xfrm>
        </p:grpSpPr>
        <p:sp>
          <p:nvSpPr>
            <p:cNvPr id="2" name="角丸四角形 1"/>
            <p:cNvSpPr/>
            <p:nvPr/>
          </p:nvSpPr>
          <p:spPr>
            <a:xfrm>
              <a:off x="204216" y="1405226"/>
              <a:ext cx="2808312" cy="50481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320472" y="1705335"/>
              <a:ext cx="2575800" cy="2123658"/>
            </a:xfrm>
            <a:prstGeom prst="rect">
              <a:avLst/>
            </a:prstGeom>
            <a:noFill/>
          </p:spPr>
          <p:txBody>
            <a:bodyPr wrap="square" rtlCol="0">
              <a:spAutoFit/>
            </a:bodyPr>
            <a:lstStyle/>
            <a:p>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申し出</a:t>
              </a:r>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　本人　また</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は</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a:t>
              </a:r>
            </a:p>
            <a:p>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　親権者</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基本的には保護者</a:t>
              </a:r>
              <a:r>
                <a:rPr lang="en-US" altLang="ja-JP"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から申し出る。</a:t>
              </a:r>
              <a:endParaRPr lang="ja-JP" altLang="en-US" sz="24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4098" name="Picture 2" descr="大きな旗を持つカップ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85" y="4635240"/>
              <a:ext cx="1801181" cy="151986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476020" y="4810359"/>
              <a:ext cx="1064978" cy="400110"/>
            </a:xfrm>
            <a:prstGeom prst="rect">
              <a:avLst/>
            </a:prstGeom>
            <a:noFill/>
          </p:spPr>
          <p:txBody>
            <a:bodyPr wrap="square" rtlCol="0">
              <a:spAutoFit/>
            </a:bodyPr>
            <a:lstStyle/>
            <a:p>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未成年</a:t>
              </a:r>
              <a:endParaRPr lang="ja-JP" altLang="en-US" sz="2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5" name="角丸四角形 4"/>
          <p:cNvSpPr/>
          <p:nvPr/>
        </p:nvSpPr>
        <p:spPr>
          <a:xfrm>
            <a:off x="5508104" y="1405226"/>
            <a:ext cx="3456384" cy="50481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5549116" y="1613002"/>
            <a:ext cx="3700800" cy="2554545"/>
          </a:xfrm>
          <a:prstGeom prst="rect">
            <a:avLst/>
          </a:prstGeom>
          <a:noFill/>
        </p:spPr>
        <p:txBody>
          <a:bodyPr wrap="square" rtlCol="0">
            <a:spAutoFit/>
          </a:bodyPr>
          <a:lstStyle/>
          <a:p>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すること</a:t>
            </a:r>
            <a:r>
              <a:rPr lang="en-US" altLang="ja-JP" sz="3200" dirty="0" smtClean="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現存利益を返す</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現状で</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返せるものを</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smtClean="0">
                <a:solidFill>
                  <a:prstClr val="black"/>
                </a:solidFill>
                <a:latin typeface="UD デジタル 教科書体 NK-R" panose="02020400000000000000" pitchFamily="18" charset="-128"/>
                <a:ea typeface="UD デジタル 教科書体 NK-R" panose="02020400000000000000" pitchFamily="18" charset="-128"/>
              </a:rPr>
              <a:t>　　　渡す</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4102" name="Picture 6" descr="棚卸し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691" y="4747409"/>
            <a:ext cx="1559765" cy="15873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荷物に宛名を貼る人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116" y="4351049"/>
            <a:ext cx="1579162" cy="1557033"/>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3347864" y="1988840"/>
            <a:ext cx="1872208" cy="35522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grpSp>
        <p:nvGrpSpPr>
          <p:cNvPr id="12" name="グループ化 11"/>
          <p:cNvGrpSpPr/>
          <p:nvPr/>
        </p:nvGrpSpPr>
        <p:grpSpPr>
          <a:xfrm>
            <a:off x="3545921" y="2215302"/>
            <a:ext cx="1674151" cy="1818696"/>
            <a:chOff x="3563888" y="1916832"/>
            <a:chExt cx="1674151" cy="792088"/>
          </a:xfrm>
        </p:grpSpPr>
        <p:sp>
          <p:nvSpPr>
            <p:cNvPr id="11" name="円/楕円 10"/>
            <p:cNvSpPr/>
            <p:nvPr/>
          </p:nvSpPr>
          <p:spPr>
            <a:xfrm>
              <a:off x="3563888" y="1916832"/>
              <a:ext cx="1440160" cy="792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3734115" y="2051489"/>
              <a:ext cx="1503924" cy="522774"/>
            </a:xfrm>
            <a:prstGeom prst="rect">
              <a:avLst/>
            </a:prstGeom>
            <a:noFill/>
          </p:spPr>
          <p:txBody>
            <a:bodyPr wrap="square" rtlCol="0">
              <a:spAutoFit/>
            </a:bodyPr>
            <a:lstStyle/>
            <a:p>
              <a:r>
                <a:rPr lang="ja-JP" altLang="en-US" sz="3600" dirty="0" smtClean="0">
                  <a:solidFill>
                    <a:prstClr val="white"/>
                  </a:solidFill>
                  <a:latin typeface="UD デジタル 教科書体 NK-R" panose="02020400000000000000" pitchFamily="18" charset="-128"/>
                  <a:ea typeface="UD デジタル 教科書体 NK-R" panose="02020400000000000000" pitchFamily="18" charset="-128"/>
                </a:rPr>
                <a:t>契約</a:t>
              </a:r>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rPr>
                <a:t>取消</a:t>
              </a:r>
              <a:endParaRPr lang="ja-JP" altLang="en-US" sz="360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grpSp>
      <p:sp>
        <p:nvSpPr>
          <p:cNvPr id="13" name="右矢印 12"/>
          <p:cNvSpPr/>
          <p:nvPr/>
        </p:nvSpPr>
        <p:spPr>
          <a:xfrm>
            <a:off x="5220072" y="3597407"/>
            <a:ext cx="451592" cy="753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a:off x="3048672" y="3657177"/>
            <a:ext cx="451592" cy="753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0" name="Picture 2" descr="G:\消費生活センター　消費者教育\イラストいろいろ\book_law_ho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6" y="4410819"/>
            <a:ext cx="1087624" cy="1087624"/>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849485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2492</TotalTime>
  <Words>1236</Words>
  <Application>Microsoft Office PowerPoint</Application>
  <PresentationFormat>画面に合わせる (4:3)</PresentationFormat>
  <Paragraphs>268</Paragraphs>
  <Slides>9</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9</vt:i4>
      </vt:variant>
    </vt:vector>
  </HeadingPairs>
  <TitlesOfParts>
    <vt:vector size="26" baseType="lpstr">
      <vt:lpstr>HGPｺﾞｼｯｸE</vt:lpstr>
      <vt:lpstr>HG創英角ｺﾞｼｯｸUB</vt:lpstr>
      <vt:lpstr>ＭＳ Ｐゴシック</vt:lpstr>
      <vt:lpstr>UD デジタル 教科書体 NK-R</vt:lpstr>
      <vt:lpstr>メイリオ</vt:lpstr>
      <vt:lpstr>Arial</vt:lpstr>
      <vt:lpstr>Calibri</vt:lpstr>
      <vt:lpstr>Calibri Light</vt:lpstr>
      <vt:lpstr>Century Gothic</vt:lpstr>
      <vt:lpstr>Verdana</vt:lpstr>
      <vt:lpstr>Wingdings 2</vt:lpstr>
      <vt:lpstr>Stack of books design template</vt:lpstr>
      <vt:lpstr>RecommStrat</vt:lpstr>
      <vt:lpstr>1_Office テーマ</vt:lpstr>
      <vt:lpstr>1_HDOfficeLightV0</vt:lpstr>
      <vt:lpstr>4_Office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179</cp:revision>
  <cp:lastPrinted>2020-10-28T00:26:36Z</cp:lastPrinted>
  <dcterms:created xsi:type="dcterms:W3CDTF">2020-05-10T07:20:51Z</dcterms:created>
  <dcterms:modified xsi:type="dcterms:W3CDTF">2020-12-17T08:49:35Z</dcterms:modified>
</cp:coreProperties>
</file>