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54" r:id="rId4"/>
    <p:sldMasterId id="2147483938" r:id="rId5"/>
    <p:sldMasterId id="2147483950" r:id="rId6"/>
    <p:sldMasterId id="2147483974" r:id="rId7"/>
  </p:sldMasterIdLst>
  <p:notesMasterIdLst>
    <p:notesMasterId r:id="rId24"/>
  </p:notesMasterIdLst>
  <p:handoutMasterIdLst>
    <p:handoutMasterId r:id="rId25"/>
  </p:handoutMasterIdLst>
  <p:sldIdLst>
    <p:sldId id="335" r:id="rId8"/>
    <p:sldId id="366" r:id="rId9"/>
    <p:sldId id="356" r:id="rId10"/>
    <p:sldId id="370" r:id="rId11"/>
    <p:sldId id="373" r:id="rId12"/>
    <p:sldId id="353" r:id="rId13"/>
    <p:sldId id="372" r:id="rId14"/>
    <p:sldId id="357" r:id="rId15"/>
    <p:sldId id="365" r:id="rId16"/>
    <p:sldId id="336" r:id="rId17"/>
    <p:sldId id="337" r:id="rId18"/>
    <p:sldId id="338" r:id="rId19"/>
    <p:sldId id="339" r:id="rId20"/>
    <p:sldId id="340" r:id="rId21"/>
    <p:sldId id="341" r:id="rId22"/>
    <p:sldId id="342"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6F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04" autoAdjust="0"/>
  </p:normalViewPr>
  <p:slideViewPr>
    <p:cSldViewPr>
      <p:cViewPr varScale="1">
        <p:scale>
          <a:sx n="109" d="100"/>
          <a:sy n="109" d="100"/>
        </p:scale>
        <p:origin x="6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908" y="122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AF53D13-A5D3-4F1B-86FD-236C792D1AAD}" type="datetimeFigureOut">
              <a:rPr kumimoji="1" lang="ja-JP" altLang="en-US" smtClean="0"/>
              <a:t>2020/12/17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AAEF2-BF16-48C7-81D0-BDBBCB06D612}" type="slidenum">
              <a:rPr lang="ja-JP" altLang="en-US">
                <a:solidFill>
                  <a:prstClr val="black"/>
                </a:solidFill>
              </a:rPr>
              <a:pPr/>
              <a:t>1</a:t>
            </a:fld>
            <a:endParaRPr lang="en-US" altLang="ja-JP">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lvl="0"/>
            <a:r>
              <a:rPr lang="ja-JP" altLang="en-US" dirty="0">
                <a:solidFill>
                  <a:prstClr val="black"/>
                </a:solidFill>
              </a:rPr>
              <a:t>では、今日は、</a:t>
            </a:r>
          </a:p>
          <a:p>
            <a:pPr lvl="0"/>
            <a:r>
              <a:rPr lang="ja-JP" altLang="en-US" dirty="0" smtClean="0">
                <a:solidFill>
                  <a:prstClr val="black"/>
                </a:solidFill>
              </a:rPr>
              <a:t>「</a:t>
            </a:r>
            <a:r>
              <a:rPr lang="ja-JP" altLang="en-US" dirty="0">
                <a:solidFill>
                  <a:prstClr val="black"/>
                </a:solidFill>
              </a:rPr>
              <a:t>キャッシュレス</a:t>
            </a:r>
            <a:r>
              <a:rPr lang="ja-JP" altLang="en-US" dirty="0" smtClean="0">
                <a:solidFill>
                  <a:prstClr val="black"/>
                </a:solidFill>
              </a:rPr>
              <a:t>」</a:t>
            </a:r>
            <a:r>
              <a:rPr lang="ja-JP" altLang="en-US" dirty="0">
                <a:solidFill>
                  <a:prstClr val="black"/>
                </a:solidFill>
              </a:rPr>
              <a:t>について、学びます。</a:t>
            </a:r>
          </a:p>
          <a:p>
            <a:pPr lvl="0"/>
            <a:endParaRPr lang="ja-JP" altLang="en-US" dirty="0">
              <a:solidFill>
                <a:prstClr val="black"/>
              </a:solidFill>
            </a:endParaRPr>
          </a:p>
          <a:p>
            <a:pPr lvl="0"/>
            <a:r>
              <a:rPr lang="ja-JP" altLang="en-US" dirty="0" smtClean="0">
                <a:solidFill>
                  <a:prstClr val="black"/>
                </a:solidFill>
              </a:rPr>
              <a:t>よく聞く言葉ですが、具体的にどういったしくみなのか</a:t>
            </a:r>
          </a:p>
          <a:p>
            <a:pPr lvl="0"/>
            <a:r>
              <a:rPr lang="ja-JP" altLang="en-US" dirty="0">
                <a:solidFill>
                  <a:prstClr val="black"/>
                </a:solidFill>
              </a:rPr>
              <a:t>学ぶことに</a:t>
            </a:r>
            <a:r>
              <a:rPr lang="ja-JP" altLang="en-US" dirty="0" smtClean="0">
                <a:solidFill>
                  <a:prstClr val="black"/>
                </a:solidFill>
              </a:rPr>
              <a:t>しましょう。</a:t>
            </a:r>
            <a:endParaRPr lang="ja-JP" altLang="en-US" dirty="0">
              <a:ea typeface="ＭＳ Ｐゴシック" charset="-128"/>
            </a:endParaRPr>
          </a:p>
        </p:txBody>
      </p:sp>
    </p:spTree>
    <p:extLst>
      <p:ext uri="{BB962C8B-B14F-4D97-AF65-F5344CB8AC3E}">
        <p14:creationId xmlns:p14="http://schemas.microsoft.com/office/powerpoint/2010/main" val="176661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まず払い方の種類は</a:t>
            </a:r>
            <a:r>
              <a:rPr kumimoji="1" lang="en-US" altLang="ja-JP" dirty="0" smtClean="0"/>
              <a:t>3</a:t>
            </a:r>
            <a:r>
              <a:rPr kumimoji="1" lang="ja-JP" altLang="en-US" dirty="0" smtClean="0"/>
              <a:t>つあります。「前払い」「即時払い」</a:t>
            </a:r>
            <a:r>
              <a:rPr lang="ja-JP" altLang="en-US" dirty="0"/>
              <a:t>「</a:t>
            </a:r>
            <a:r>
              <a:rPr kumimoji="1" lang="ja-JP" altLang="en-US" dirty="0" smtClean="0"/>
              <a:t>後払い」です。</a:t>
            </a:r>
          </a:p>
          <a:p>
            <a:endParaRPr lang="ja-JP" altLang="en-US" dirty="0"/>
          </a:p>
          <a:p>
            <a:r>
              <a:rPr kumimoji="1" lang="ja-JP" altLang="en-US" dirty="0" smtClean="0"/>
              <a:t>そのうちの一つ目「前払い」です。</a:t>
            </a:r>
          </a:p>
          <a:p>
            <a:endParaRPr kumimoji="1" lang="ja-JP" altLang="en-US" dirty="0" smtClean="0"/>
          </a:p>
          <a:p>
            <a:r>
              <a:rPr lang="ja-JP" altLang="en-US" dirty="0" smtClean="0"/>
              <a:t>①先にスマホやカードに現金を</a:t>
            </a:r>
            <a:r>
              <a:rPr lang="ja-JP" altLang="en-US" dirty="0"/>
              <a:t>入金</a:t>
            </a:r>
            <a:r>
              <a:rPr lang="ja-JP" altLang="en-US" dirty="0" smtClean="0"/>
              <a:t>する</a:t>
            </a:r>
          </a:p>
          <a:p>
            <a:r>
              <a:rPr lang="ja-JP" altLang="en-US" dirty="0"/>
              <a:t>　</a:t>
            </a:r>
            <a:r>
              <a:rPr lang="ja-JP" altLang="en-US" dirty="0" smtClean="0"/>
              <a:t>　</a:t>
            </a:r>
            <a:r>
              <a:rPr lang="en-US" altLang="ja-JP" dirty="0" smtClean="0"/>
              <a:t>(</a:t>
            </a:r>
            <a:r>
              <a:rPr lang="ja-JP" altLang="en-US" dirty="0" smtClean="0"/>
              <a:t>この時のチャージの仕方は現金やクレジットカードから等</a:t>
            </a:r>
          </a:p>
          <a:p>
            <a:r>
              <a:rPr lang="ja-JP" altLang="en-US" dirty="0"/>
              <a:t>　</a:t>
            </a:r>
            <a:r>
              <a:rPr lang="ja-JP" altLang="en-US" dirty="0" smtClean="0"/>
              <a:t>　　いくつかの方法があります。</a:t>
            </a:r>
            <a:r>
              <a:rPr lang="en-US" altLang="ja-JP" dirty="0" smtClean="0"/>
              <a:t>)</a:t>
            </a:r>
            <a:endParaRPr lang="ja-JP" altLang="en-US" dirty="0" smtClean="0"/>
          </a:p>
          <a:p>
            <a:endParaRPr lang="ja-JP" altLang="en-US" dirty="0" smtClean="0"/>
          </a:p>
          <a:p>
            <a:r>
              <a:rPr lang="ja-JP" altLang="en-US" dirty="0" smtClean="0"/>
              <a:t>　</a:t>
            </a:r>
            <a:r>
              <a:rPr lang="en-US" altLang="ja-JP" dirty="0" smtClean="0"/>
              <a:t>[※</a:t>
            </a:r>
            <a:r>
              <a:rPr lang="ja-JP" altLang="en-US" dirty="0" smtClean="0"/>
              <a:t>これは、</a:t>
            </a:r>
            <a:r>
              <a:rPr lang="en-US" altLang="ja-JP" dirty="0" smtClean="0"/>
              <a:t>ICOCA/SUICA/NANACO</a:t>
            </a:r>
            <a:r>
              <a:rPr lang="ja-JP" altLang="en-US" dirty="0" smtClean="0"/>
              <a:t>や、</a:t>
            </a:r>
            <a:r>
              <a:rPr lang="en-US" altLang="ja-JP" dirty="0" smtClean="0"/>
              <a:t>LINE PAY/au PAY / PAY </a:t>
            </a:r>
            <a:r>
              <a:rPr lang="en-US" altLang="ja-JP" dirty="0" err="1" smtClean="0"/>
              <a:t>PAY</a:t>
            </a:r>
            <a:r>
              <a:rPr lang="ja-JP" altLang="en-US" dirty="0" smtClean="0"/>
              <a:t>などを</a:t>
            </a:r>
          </a:p>
          <a:p>
            <a:r>
              <a:rPr lang="ja-JP" altLang="en-US" dirty="0"/>
              <a:t>　</a:t>
            </a:r>
            <a:r>
              <a:rPr lang="ja-JP" altLang="en-US" dirty="0" smtClean="0"/>
              <a:t>　　イメージしています。</a:t>
            </a:r>
            <a:r>
              <a:rPr lang="en-US" altLang="ja-JP" dirty="0" smtClean="0"/>
              <a:t>]</a:t>
            </a:r>
            <a:endParaRPr lang="ja-JP" altLang="en-US" dirty="0"/>
          </a:p>
          <a:p>
            <a:endParaRPr lang="ja-JP" altLang="en-US" dirty="0"/>
          </a:p>
          <a:p>
            <a:endParaRPr lang="ja-JP" altLang="en-US" dirty="0" smtClean="0"/>
          </a:p>
          <a:p>
            <a:r>
              <a:rPr kumimoji="1" lang="ja-JP" altLang="en-US" dirty="0" smtClean="0"/>
              <a:t>②買い物の時、そのカードやスマホを見せる・かざす等して支払う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188981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次に、支払い方の二つ目、「即時払い」・・・すぐ払い</a:t>
            </a:r>
          </a:p>
          <a:p>
            <a:endParaRPr lang="ja-JP" altLang="en-US" dirty="0"/>
          </a:p>
          <a:p>
            <a:r>
              <a:rPr kumimoji="1" lang="ja-JP" altLang="en-US" dirty="0" smtClean="0"/>
              <a:t>①即時払いは、銀行の口座と一体化した専用のカードがあります。</a:t>
            </a:r>
          </a:p>
          <a:p>
            <a:r>
              <a:rPr lang="ja-JP" altLang="en-US" dirty="0" smtClean="0"/>
              <a:t>　　買い物をした時に、そのカードをお店で読み取ってもらいます。</a:t>
            </a:r>
          </a:p>
          <a:p>
            <a:r>
              <a:rPr lang="ja-JP" altLang="en-US" dirty="0" smtClean="0"/>
              <a:t>②すると、</a:t>
            </a:r>
            <a:r>
              <a:rPr kumimoji="1" lang="ja-JP" altLang="en-US" dirty="0" smtClean="0"/>
              <a:t>すぐに、カードの登録をしている銀行の口座から</a:t>
            </a:r>
          </a:p>
          <a:p>
            <a:r>
              <a:rPr lang="ja-JP" altLang="en-US" dirty="0" smtClean="0"/>
              <a:t>　　引き落としがされます。</a:t>
            </a:r>
          </a:p>
          <a:p>
            <a:r>
              <a:rPr lang="ja-JP" altLang="en-US" dirty="0" smtClean="0"/>
              <a:t>　　銀行口座が直接お財布のようになっているものです。</a:t>
            </a:r>
          </a:p>
          <a:p>
            <a:endParaRPr kumimoji="1" lang="ja-JP" altLang="en-US" dirty="0"/>
          </a:p>
          <a:p>
            <a:r>
              <a:rPr lang="ja-JP" altLang="en-US" dirty="0" smtClean="0"/>
              <a:t>これは、「デビットカード」といいます。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255867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支払い方の３つめは、「後払い」です。</a:t>
            </a:r>
          </a:p>
          <a:p>
            <a:endParaRPr lang="ja-JP" altLang="en-US" dirty="0"/>
          </a:p>
          <a:p>
            <a:r>
              <a:rPr kumimoji="1" lang="ja-JP" altLang="en-US" dirty="0" smtClean="0"/>
              <a:t>①まず、カード会社に自分用のクレジットカードを作ってもらいます。</a:t>
            </a:r>
          </a:p>
          <a:p>
            <a:r>
              <a:rPr lang="ja-JP" altLang="en-US" dirty="0" smtClean="0"/>
              <a:t>②そして、そのカードをお店で見せて、お買い物をします。</a:t>
            </a:r>
          </a:p>
          <a:p>
            <a:r>
              <a:rPr lang="ja-JP" altLang="en-US" dirty="0" smtClean="0"/>
              <a:t>③この</a:t>
            </a:r>
            <a:r>
              <a:rPr lang="ja-JP" altLang="en-US" dirty="0"/>
              <a:t>時</a:t>
            </a:r>
            <a:r>
              <a:rPr lang="ja-JP" altLang="en-US" dirty="0" smtClean="0"/>
              <a:t>は、カード会社がかわりにお店に代金を払ってくれます。</a:t>
            </a:r>
          </a:p>
          <a:p>
            <a:r>
              <a:rPr lang="ja-JP" altLang="en-US" dirty="0" smtClean="0"/>
              <a:t>④後</a:t>
            </a:r>
            <a:r>
              <a:rPr lang="ja-JP" altLang="en-US" dirty="0"/>
              <a:t>から</a:t>
            </a:r>
            <a:r>
              <a:rPr kumimoji="1" lang="ja-JP" altLang="en-US" dirty="0" smtClean="0"/>
              <a:t>、買ったものの代金が、まとめて</a:t>
            </a:r>
            <a:r>
              <a:rPr lang="ja-JP" altLang="en-US" dirty="0" smtClean="0"/>
              <a:t>請求され、自分が支払います。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12</a:t>
            </a:fld>
            <a:endParaRPr lang="ja-JP" altLang="en-US">
              <a:solidFill>
                <a:prstClr val="black"/>
              </a:solidFill>
            </a:endParaRPr>
          </a:p>
        </p:txBody>
      </p:sp>
    </p:spTree>
    <p:extLst>
      <p:ext uri="{BB962C8B-B14F-4D97-AF65-F5344CB8AC3E}">
        <p14:creationId xmlns:p14="http://schemas.microsoft.com/office/powerpoint/2010/main" val="312093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では、次に、払う時に、使うものの種類です。</a:t>
            </a:r>
          </a:p>
          <a:p>
            <a:endParaRPr lang="ja-JP" altLang="en-US" dirty="0"/>
          </a:p>
          <a:p>
            <a:r>
              <a:rPr kumimoji="1" lang="ja-JP" altLang="en-US" dirty="0" smtClean="0"/>
              <a:t>まず、「電子マネー」です。</a:t>
            </a:r>
          </a:p>
          <a:p>
            <a:endParaRPr lang="ja-JP" altLang="en-US" dirty="0"/>
          </a:p>
          <a:p>
            <a:r>
              <a:rPr kumimoji="1" lang="ja-JP" altLang="en-US" dirty="0" smtClean="0"/>
              <a:t>これはスーパー・コンビニなど、いろんな会社が出しています。</a:t>
            </a:r>
          </a:p>
          <a:p>
            <a:r>
              <a:rPr lang="ja-JP" altLang="en-US" dirty="0" smtClean="0"/>
              <a:t>近いところでは、「平和堂ホップマネー」「</a:t>
            </a:r>
            <a:r>
              <a:rPr lang="en-US" altLang="ja-JP" dirty="0" smtClean="0"/>
              <a:t>JRICOCA(</a:t>
            </a:r>
            <a:r>
              <a:rPr lang="ja-JP" altLang="en-US" dirty="0" err="1" smtClean="0"/>
              <a:t>いこか</a:t>
            </a:r>
            <a:r>
              <a:rPr lang="en-US" altLang="ja-JP" dirty="0" smtClean="0"/>
              <a:t>)</a:t>
            </a:r>
            <a:r>
              <a:rPr lang="ja-JP" altLang="en-US" dirty="0" smtClean="0"/>
              <a:t>」などがあります。</a:t>
            </a:r>
          </a:p>
          <a:p>
            <a:r>
              <a:rPr kumimoji="1" lang="ja-JP" altLang="en-US" dirty="0" smtClean="0"/>
              <a:t>カードタイプのものと、スマホに登録するタイプのものがあります。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13</a:t>
            </a:fld>
            <a:endParaRPr lang="ja-JP" altLang="en-US">
              <a:solidFill>
                <a:prstClr val="black"/>
              </a:solidFill>
            </a:endParaRPr>
          </a:p>
        </p:txBody>
      </p:sp>
    </p:spTree>
    <p:extLst>
      <p:ext uri="{BB962C8B-B14F-4D97-AF65-F5344CB8AC3E}">
        <p14:creationId xmlns:p14="http://schemas.microsoft.com/office/powerpoint/2010/main" val="1428621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次に、「デビットカード」です。</a:t>
            </a:r>
          </a:p>
          <a:p>
            <a:endParaRPr lang="ja-JP" altLang="en-US" dirty="0"/>
          </a:p>
          <a:p>
            <a:r>
              <a:rPr kumimoji="1" lang="ja-JP" altLang="en-US" dirty="0" smtClean="0"/>
              <a:t>これは、さっき説明した「即時払い</a:t>
            </a:r>
            <a:r>
              <a:rPr kumimoji="1" lang="en-US" altLang="ja-JP" dirty="0" smtClean="0"/>
              <a:t>(</a:t>
            </a:r>
            <a:r>
              <a:rPr kumimoji="1" lang="ja-JP" altLang="en-US" dirty="0" smtClean="0"/>
              <a:t>すぐ払い</a:t>
            </a:r>
            <a:r>
              <a:rPr kumimoji="1" lang="en-US" altLang="ja-JP" dirty="0" smtClean="0"/>
              <a:t>)</a:t>
            </a:r>
            <a:r>
              <a:rPr kumimoji="1" lang="ja-JP" altLang="en-US" dirty="0" smtClean="0"/>
              <a:t>」のカードです。</a:t>
            </a:r>
          </a:p>
          <a:p>
            <a:endParaRPr lang="ja-JP" altLang="en-US" dirty="0"/>
          </a:p>
          <a:p>
            <a:r>
              <a:rPr lang="ja-JP" altLang="en-US" dirty="0" smtClean="0"/>
              <a:t>銀行のカードとも言えます。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289880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次は、「クレジットカード」</a:t>
            </a:r>
            <a:r>
              <a:rPr lang="ja-JP" altLang="en-US" dirty="0" smtClean="0"/>
              <a:t>といわれるものです。</a:t>
            </a:r>
          </a:p>
          <a:p>
            <a:endParaRPr kumimoji="1" lang="ja-JP" altLang="en-US" dirty="0"/>
          </a:p>
          <a:p>
            <a:r>
              <a:rPr lang="ja-JP" altLang="en-US" dirty="0" smtClean="0"/>
              <a:t>・まず、クレジットカード会社と契約します。するとカードを作れます。</a:t>
            </a:r>
          </a:p>
          <a:p>
            <a:r>
              <a:rPr kumimoji="1" lang="ja-JP" altLang="en-US" dirty="0" smtClean="0"/>
              <a:t>そのカードで支払いをすると、その場ではお金は払わず、商品は受け取れます。</a:t>
            </a:r>
          </a:p>
          <a:p>
            <a:r>
              <a:rPr lang="ja-JP" altLang="en-US" dirty="0"/>
              <a:t>後</a:t>
            </a:r>
            <a:r>
              <a:rPr lang="ja-JP" altLang="en-US" dirty="0" smtClean="0"/>
              <a:t>から、お金を払ってくださいと請求書が届きます。</a:t>
            </a:r>
          </a:p>
          <a:p>
            <a:endParaRPr kumimoji="1" lang="ja-JP" altLang="en-US" dirty="0"/>
          </a:p>
          <a:p>
            <a:r>
              <a:rPr lang="ja-JP" altLang="en-US" dirty="0" smtClean="0"/>
              <a:t>その時の支払い方も、</a:t>
            </a:r>
          </a:p>
          <a:p>
            <a:r>
              <a:rPr kumimoji="1" lang="ja-JP" altLang="en-US" dirty="0" smtClean="0"/>
              <a:t>①１回で支払う</a:t>
            </a:r>
          </a:p>
          <a:p>
            <a:r>
              <a:rPr lang="ja-JP" altLang="en-US" dirty="0" smtClean="0"/>
              <a:t>②分けて支払う</a:t>
            </a:r>
          </a:p>
          <a:p>
            <a:r>
              <a:rPr kumimoji="1" lang="ja-JP" altLang="en-US" dirty="0" smtClean="0"/>
              <a:t>③ボーナスの時に支払う</a:t>
            </a:r>
          </a:p>
          <a:p>
            <a:r>
              <a:rPr lang="ja-JP" altLang="en-US" dirty="0"/>
              <a:t>などの</a:t>
            </a:r>
            <a:r>
              <a:rPr lang="ja-JP" altLang="en-US" dirty="0" smtClean="0"/>
              <a:t>方法があります。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15</a:t>
            </a:fld>
            <a:endParaRPr lang="ja-JP" altLang="en-US">
              <a:solidFill>
                <a:prstClr val="black"/>
              </a:solidFill>
            </a:endParaRPr>
          </a:p>
        </p:txBody>
      </p:sp>
    </p:spTree>
    <p:extLst>
      <p:ext uri="{BB962C8B-B14F-4D97-AF65-F5344CB8AC3E}">
        <p14:creationId xmlns:p14="http://schemas.microsoft.com/office/powerpoint/2010/main" val="393850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692150"/>
            <a:ext cx="4973637" cy="3729038"/>
          </a:xfrm>
        </p:spPr>
      </p:sp>
      <p:sp>
        <p:nvSpPr>
          <p:cNvPr id="3" name="ノート プレースホルダー 2"/>
          <p:cNvSpPr>
            <a:spLocks noGrp="1"/>
          </p:cNvSpPr>
          <p:nvPr>
            <p:ph type="body" idx="1"/>
          </p:nvPr>
        </p:nvSpPr>
        <p:spPr/>
        <p:txBody>
          <a:bodyPr/>
          <a:lstStyle/>
          <a:p>
            <a:r>
              <a:rPr kumimoji="1" lang="ja-JP" altLang="en-US" dirty="0" smtClean="0"/>
              <a:t>次は、スマートフォンでの支払いです。</a:t>
            </a:r>
          </a:p>
          <a:p>
            <a:endParaRPr lang="ja-JP" altLang="en-US" dirty="0"/>
          </a:p>
          <a:p>
            <a:r>
              <a:rPr kumimoji="1" lang="ja-JP" altLang="en-US" dirty="0" smtClean="0"/>
              <a:t>スマホにアプリで</a:t>
            </a:r>
          </a:p>
          <a:p>
            <a:r>
              <a:rPr lang="ja-JP" altLang="en-US" dirty="0" smtClean="0"/>
              <a:t>クレジットカード・電子マネー・銀行口座等を登録しておきます。</a:t>
            </a:r>
          </a:p>
          <a:p>
            <a:r>
              <a:rPr kumimoji="1" lang="ja-JP" altLang="en-US" dirty="0"/>
              <a:t>すると</a:t>
            </a:r>
            <a:r>
              <a:rPr kumimoji="1" lang="ja-JP" altLang="en-US" dirty="0" smtClean="0"/>
              <a:t>、支払の時に、スマホを使って支払いが出来るものです。</a:t>
            </a:r>
          </a:p>
          <a:p>
            <a:endParaRPr lang="ja-JP" altLang="en-US" dirty="0" smtClean="0"/>
          </a:p>
          <a:p>
            <a:r>
              <a:rPr lang="ja-JP" altLang="en-US" dirty="0" smtClean="0"/>
              <a:t>お店では、</a:t>
            </a:r>
            <a:endParaRPr lang="ja-JP" altLang="en-US" dirty="0"/>
          </a:p>
          <a:p>
            <a:r>
              <a:rPr kumimoji="1" lang="ja-JP" altLang="en-US" dirty="0" smtClean="0"/>
              <a:t>①スマホでタッチ</a:t>
            </a:r>
          </a:p>
          <a:p>
            <a:r>
              <a:rPr lang="ja-JP" altLang="en-US" dirty="0" smtClean="0"/>
              <a:t>②バーコードや</a:t>
            </a:r>
            <a:r>
              <a:rPr lang="en-US" altLang="ja-JP" dirty="0" smtClean="0"/>
              <a:t>QR</a:t>
            </a:r>
            <a:r>
              <a:rPr lang="ja-JP" altLang="en-US" dirty="0" smtClean="0"/>
              <a:t>コードを読み取ってもらう</a:t>
            </a:r>
          </a:p>
          <a:p>
            <a:r>
              <a:rPr kumimoji="1" lang="ja-JP" altLang="en-US" dirty="0" smtClean="0"/>
              <a:t>ことで支払いができるものです。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171234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dirty="0" smtClean="0"/>
              <a:t>では、</a:t>
            </a:r>
            <a:r>
              <a:rPr lang="en-US" altLang="ja-JP" dirty="0" smtClean="0"/>
              <a:t>｢</a:t>
            </a:r>
            <a:r>
              <a:rPr lang="ja-JP" altLang="en-US" dirty="0" smtClean="0"/>
              <a:t>買い物」</a:t>
            </a:r>
            <a:r>
              <a:rPr lang="ja-JP" altLang="en-US" dirty="0"/>
              <a:t>に</a:t>
            </a:r>
            <a:r>
              <a:rPr lang="ja-JP" altLang="en-US" dirty="0" smtClean="0"/>
              <a:t>ついて、考えてみましょう。</a:t>
            </a:r>
          </a:p>
          <a:p>
            <a:endParaRPr lang="ja-JP" altLang="en-US" dirty="0"/>
          </a:p>
          <a:p>
            <a:r>
              <a:rPr lang="ja-JP" altLang="en-US" dirty="0" smtClean="0"/>
              <a:t>「買い物」は契約のひとつで、「これください」という申込みに対して、</a:t>
            </a:r>
          </a:p>
          <a:p>
            <a:r>
              <a:rPr lang="ja-JP" altLang="en-US" dirty="0"/>
              <a:t>「わうりました</a:t>
            </a:r>
            <a:r>
              <a:rPr lang="ja-JP" altLang="en-US" dirty="0" smtClean="0"/>
              <a:t>」という承諾で、内容</a:t>
            </a:r>
            <a:r>
              <a:rPr lang="en-US" altLang="ja-JP" dirty="0" smtClean="0"/>
              <a:t>(</a:t>
            </a:r>
            <a:r>
              <a:rPr lang="ja-JP" altLang="en-US" dirty="0"/>
              <a:t>意思</a:t>
            </a:r>
            <a:r>
              <a:rPr lang="en-US" altLang="ja-JP" dirty="0" smtClean="0"/>
              <a:t>)</a:t>
            </a:r>
            <a:r>
              <a:rPr lang="ja-JP" altLang="en-US" dirty="0" smtClean="0"/>
              <a:t>が一致すれば、契約成立となります。</a:t>
            </a:r>
          </a:p>
          <a:p>
            <a:endParaRPr lang="ja-JP" altLang="en-US" dirty="0"/>
          </a:p>
          <a:p>
            <a:r>
              <a:rPr kumimoji="1" lang="ja-JP" altLang="en-US" dirty="0" smtClean="0"/>
              <a:t>そして、商品を受け取るのに対し、代金を支払うことになります。</a:t>
            </a:r>
          </a:p>
          <a:p>
            <a:r>
              <a:rPr lang="ja-JP" altLang="en-US" dirty="0" smtClean="0"/>
              <a:t>この代金の支払い方が、</a:t>
            </a:r>
          </a:p>
          <a:p>
            <a:r>
              <a:rPr kumimoji="1" lang="ja-JP" altLang="en-US" dirty="0" smtClean="0"/>
              <a:t>「現金」「クレジットカード」「プリペイドカード」「スマホでの</a:t>
            </a:r>
            <a:r>
              <a:rPr kumimoji="1" lang="en-US" altLang="ja-JP" dirty="0" smtClean="0"/>
              <a:t>QR</a:t>
            </a:r>
            <a:r>
              <a:rPr kumimoji="1" lang="ja-JP" altLang="en-US" dirty="0" smtClean="0"/>
              <a:t>決済」等</a:t>
            </a:r>
          </a:p>
          <a:p>
            <a:r>
              <a:rPr lang="ja-JP" altLang="en-US" dirty="0" smtClean="0"/>
              <a:t>様々なものがあります。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では、お金を使う場面は、どんなものがあるでしょうか。</a:t>
            </a:r>
          </a:p>
          <a:p>
            <a:endParaRPr lang="ja-JP" altLang="en-US" dirty="0" smtClean="0"/>
          </a:p>
          <a:p>
            <a:r>
              <a:rPr lang="ja-JP" altLang="en-US" dirty="0" smtClean="0"/>
              <a:t>買い物をする場所として、「店舗」と「店以外で販売する無店舗」があります。</a:t>
            </a:r>
          </a:p>
          <a:p>
            <a:endParaRPr lang="ja-JP" altLang="en-US" dirty="0"/>
          </a:p>
          <a:p>
            <a:r>
              <a:rPr kumimoji="1" lang="ja-JP" altLang="en-US" dirty="0" smtClean="0"/>
              <a:t>①店舗販売は、専門店やデパートなどの店で、販売員が消費者に直接販売します。</a:t>
            </a:r>
          </a:p>
          <a:p>
            <a:r>
              <a:rPr lang="ja-JP" altLang="en-US" dirty="0"/>
              <a:t>　　</a:t>
            </a:r>
            <a:endParaRPr kumimoji="1" lang="ja-JP" altLang="en-US" dirty="0" smtClean="0"/>
          </a:p>
          <a:p>
            <a:r>
              <a:rPr lang="ja-JP" altLang="en-US" dirty="0" smtClean="0"/>
              <a:t>②無店舗販売は、通信販売や訪問販売等店以外で販売されます。</a:t>
            </a:r>
          </a:p>
          <a:p>
            <a:r>
              <a:rPr kumimoji="1" lang="ja-JP" altLang="en-US" dirty="0" smtClean="0"/>
              <a:t>　　現金で券売機を使ったり、クレジットカード等の情報を入力して支払いをします。</a:t>
            </a:r>
          </a:p>
          <a:p>
            <a:endParaRPr lang="ja-JP" altLang="en-US" dirty="0"/>
          </a:p>
          <a:p>
            <a:r>
              <a:rPr lang="ja-JP" altLang="en-US" dirty="0" smtClean="0"/>
              <a:t>・買いたいモノによって、買う場を選ぶことになります。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今日のお話の「キヤッシュレス」で決済とは、何のことなのか。</a:t>
            </a:r>
          </a:p>
          <a:p>
            <a:r>
              <a:rPr lang="ja-JP" altLang="en-US" dirty="0" smtClean="0"/>
              <a:t>支払いのしかたの中のひとつです。</a:t>
            </a:r>
          </a:p>
          <a:p>
            <a:endParaRPr lang="ja-JP" altLang="en-US" dirty="0"/>
          </a:p>
          <a:p>
            <a:r>
              <a:rPr lang="ja-JP" altLang="en-US" dirty="0" smtClean="0"/>
              <a:t>現金に代わる支払い手段として現金を使わず、買い物やお金のやり取りが</a:t>
            </a:r>
          </a:p>
          <a:p>
            <a:r>
              <a:rPr lang="ja-JP" altLang="en-US" dirty="0" smtClean="0"/>
              <a:t>できることです。</a:t>
            </a:r>
          </a:p>
          <a:p>
            <a:endParaRPr lang="ja-JP" altLang="en-US" dirty="0" smtClean="0"/>
          </a:p>
          <a:p>
            <a:r>
              <a:rPr lang="ja-JP" altLang="en-US" dirty="0" smtClean="0"/>
              <a:t>クレジットカード・デビットカード・電子マネー・スマートフォン決済等があります。</a:t>
            </a:r>
          </a:p>
          <a:p>
            <a:endParaRPr lang="ja-JP" altLang="en-US" dirty="0"/>
          </a:p>
          <a:p>
            <a:endParaRPr lang="ja-JP" altLang="en-US" dirty="0"/>
          </a:p>
          <a:p>
            <a:endParaRPr lang="ja-JP" altLang="en-US" dirty="0" smtClean="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では、それぞれの支払い方法と、しくみをみてみましょう。</a:t>
            </a:r>
          </a:p>
          <a:p>
            <a:endParaRPr lang="ja-JP" altLang="en-US" dirty="0"/>
          </a:p>
          <a:p>
            <a:r>
              <a:rPr kumimoji="1" lang="ja-JP" altLang="en-US" dirty="0" smtClean="0"/>
              <a:t>①前払いは、前もってﾌﾟﾘﾍﾟｲﾄﾞｶｰﾄﾞや券を買い、現金の代わりに使います。</a:t>
            </a:r>
          </a:p>
          <a:p>
            <a:r>
              <a:rPr lang="ja-JP" altLang="en-US" dirty="0"/>
              <a:t>　</a:t>
            </a:r>
            <a:r>
              <a:rPr lang="ja-JP" altLang="en-US" dirty="0" smtClean="0"/>
              <a:t>図書カードやテレホンカード・プリペイド型電子マネー</a:t>
            </a:r>
            <a:r>
              <a:rPr lang="en-US" altLang="ja-JP" dirty="0" smtClean="0"/>
              <a:t>(ICOCA</a:t>
            </a:r>
            <a:r>
              <a:rPr lang="ja-JP" altLang="en-US" dirty="0" smtClean="0"/>
              <a:t>・</a:t>
            </a:r>
            <a:r>
              <a:rPr lang="en-US" altLang="ja-JP" dirty="0" err="1" smtClean="0"/>
              <a:t>itunes</a:t>
            </a:r>
            <a:r>
              <a:rPr lang="ja-JP" altLang="en-US" dirty="0" smtClean="0"/>
              <a:t>カード・</a:t>
            </a:r>
          </a:p>
          <a:p>
            <a:r>
              <a:rPr lang="ja-JP" altLang="en-US" dirty="0"/>
              <a:t>　</a:t>
            </a:r>
            <a:r>
              <a:rPr lang="ja-JP" altLang="en-US" dirty="0" smtClean="0"/>
              <a:t>アマゾンギフト等</a:t>
            </a:r>
            <a:r>
              <a:rPr lang="en-US" altLang="ja-JP" dirty="0" smtClean="0"/>
              <a:t>)</a:t>
            </a:r>
            <a:r>
              <a:rPr lang="ja-JP" altLang="en-US" dirty="0" smtClean="0"/>
              <a:t>があります。</a:t>
            </a:r>
          </a:p>
          <a:p>
            <a:r>
              <a:rPr kumimoji="1" lang="ja-JP" altLang="en-US" dirty="0"/>
              <a:t>　</a:t>
            </a:r>
            <a:r>
              <a:rPr kumimoji="1" lang="ja-JP" altLang="en-US" dirty="0" smtClean="0"/>
              <a:t>しくみとしては、事前に額面が決められたものを買う場合と、</a:t>
            </a:r>
          </a:p>
          <a:p>
            <a:r>
              <a:rPr lang="ja-JP" altLang="en-US" dirty="0"/>
              <a:t>　</a:t>
            </a:r>
            <a:r>
              <a:rPr kumimoji="1" lang="ja-JP" altLang="en-US" dirty="0" smtClean="0"/>
              <a:t>カードにくり返しチャージし、何度でも支払に利用するできるものがあります。</a:t>
            </a:r>
          </a:p>
          <a:p>
            <a:endParaRPr lang="ja-JP" altLang="en-US" dirty="0"/>
          </a:p>
          <a:p>
            <a:r>
              <a:rPr kumimoji="1" lang="ja-JP" altLang="en-US" dirty="0" smtClean="0"/>
              <a:t>②即時払いは、買おうとする商品と引き換えでその場で現金を支払います。</a:t>
            </a:r>
          </a:p>
          <a:p>
            <a:r>
              <a:rPr lang="ja-JP" altLang="en-US" dirty="0"/>
              <a:t>　</a:t>
            </a:r>
            <a:r>
              <a:rPr lang="ja-JP" altLang="en-US" dirty="0" smtClean="0"/>
              <a:t>　これは、現金と、デビットカードがあります。</a:t>
            </a:r>
          </a:p>
          <a:p>
            <a:r>
              <a:rPr kumimoji="1" lang="ja-JP" altLang="en-US" dirty="0" smtClean="0"/>
              <a:t>　　現金は、持っているものをその</a:t>
            </a:r>
            <a:r>
              <a:rPr lang="ja-JP" altLang="en-US" dirty="0" smtClean="0"/>
              <a:t>場で渡すものです。</a:t>
            </a:r>
          </a:p>
          <a:p>
            <a:r>
              <a:rPr kumimoji="1" lang="ja-JP" altLang="en-US" dirty="0"/>
              <a:t>　</a:t>
            </a:r>
            <a:r>
              <a:rPr kumimoji="1" lang="ja-JP" altLang="en-US" dirty="0" smtClean="0"/>
              <a:t>　デビットカードは、銀行などのキャッシュカードを買い物に使用できるように</a:t>
            </a:r>
          </a:p>
          <a:p>
            <a:r>
              <a:rPr lang="ja-JP" altLang="en-US" dirty="0"/>
              <a:t>　</a:t>
            </a:r>
            <a:r>
              <a:rPr lang="ja-JP" altLang="en-US" dirty="0" smtClean="0"/>
              <a:t>　</a:t>
            </a:r>
            <a:r>
              <a:rPr kumimoji="1" lang="ja-JP" altLang="en-US" dirty="0" smtClean="0"/>
              <a:t>したもので、支払時にカードを提示すると、即時に口座から代金が</a:t>
            </a:r>
          </a:p>
          <a:p>
            <a:r>
              <a:rPr lang="ja-JP" altLang="en-US" dirty="0"/>
              <a:t>　</a:t>
            </a:r>
            <a:r>
              <a:rPr lang="ja-JP" altLang="en-US" dirty="0" smtClean="0"/>
              <a:t>　</a:t>
            </a:r>
            <a:r>
              <a:rPr kumimoji="1" lang="ja-JP" altLang="en-US" dirty="0" smtClean="0"/>
              <a:t>引き落とされるしくみです。</a:t>
            </a:r>
          </a:p>
          <a:p>
            <a:endParaRPr lang="ja-JP" altLang="en-US" dirty="0"/>
          </a:p>
          <a:p>
            <a:r>
              <a:rPr kumimoji="1" lang="ja-JP" altLang="en-US" dirty="0" smtClean="0"/>
              <a:t>③後払いは、商品を先に手に入れ、後から代金を期日までに一括又は分割で</a:t>
            </a:r>
          </a:p>
          <a:p>
            <a:r>
              <a:rPr lang="ja-JP" altLang="en-US" dirty="0"/>
              <a:t>　</a:t>
            </a:r>
            <a:r>
              <a:rPr lang="ja-JP" altLang="en-US" dirty="0" smtClean="0"/>
              <a:t>　支払うものです。クレジットカードや、携帯電話の使用料や公共料金等も</a:t>
            </a:r>
          </a:p>
          <a:p>
            <a:r>
              <a:rPr kumimoji="1" lang="ja-JP" altLang="en-US" dirty="0"/>
              <a:t>　</a:t>
            </a:r>
            <a:r>
              <a:rPr kumimoji="1" lang="ja-JP" altLang="en-US" dirty="0" smtClean="0"/>
              <a:t>　使った分を後から支払うものですね。</a:t>
            </a:r>
          </a:p>
          <a:p>
            <a:r>
              <a:rPr lang="ja-JP" altLang="en-US" dirty="0"/>
              <a:t>　</a:t>
            </a:r>
            <a:r>
              <a:rPr lang="ja-JP" altLang="en-US" dirty="0" smtClean="0"/>
              <a:t>　クレジットカードは、</a:t>
            </a:r>
            <a:r>
              <a:rPr lang="ja-JP" altLang="en-US" dirty="0"/>
              <a:t>クレジット会社が</a:t>
            </a:r>
            <a:r>
              <a:rPr lang="ja-JP" altLang="en-US" dirty="0" smtClean="0"/>
              <a:t>一時的に代金を立て替え、消費者が</a:t>
            </a:r>
          </a:p>
          <a:p>
            <a:r>
              <a:rPr kumimoji="1" lang="ja-JP" altLang="en-US" dirty="0"/>
              <a:t>　</a:t>
            </a:r>
            <a:r>
              <a:rPr kumimoji="1" lang="ja-JP" altLang="en-US" dirty="0" smtClean="0"/>
              <a:t>　クレジット会社に代金を後払いします。但し、後払いの時の支払い方によって</a:t>
            </a:r>
          </a:p>
          <a:p>
            <a:r>
              <a:rPr lang="ja-JP" altLang="en-US" dirty="0"/>
              <a:t>　</a:t>
            </a:r>
            <a:r>
              <a:rPr lang="ja-JP" altLang="en-US" dirty="0" smtClean="0"/>
              <a:t>　手数料が発生します。例えばリボ払い・分割払いの場合は手数料がつきます。</a:t>
            </a:r>
            <a:endParaRPr kumimoji="1" lang="ja-JP" altLang="en-US" dirty="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ではクレジットカードはどのような仕組みなのでしょうか。</a:t>
            </a:r>
          </a:p>
          <a:p>
            <a:endParaRPr lang="ja-JP" altLang="en-US" dirty="0"/>
          </a:p>
          <a:p>
            <a:r>
              <a:rPr kumimoji="1" lang="ja-JP" altLang="en-US" dirty="0" smtClean="0"/>
              <a:t>まず、消費者は、クレジットカード会社に申込み、クレジットカードが発行されます。</a:t>
            </a:r>
          </a:p>
          <a:p>
            <a:r>
              <a:rPr lang="ja-JP" altLang="en-US" dirty="0" smtClean="0"/>
              <a:t>この</a:t>
            </a:r>
            <a:r>
              <a:rPr lang="ja-JP" altLang="en-US" dirty="0"/>
              <a:t>時</a:t>
            </a:r>
            <a:r>
              <a:rPr lang="ja-JP" altLang="en-US" dirty="0" smtClean="0"/>
              <a:t>、クレジットカード会社</a:t>
            </a:r>
            <a:r>
              <a:rPr lang="ja-JP" altLang="en-US" dirty="0"/>
              <a:t>から審査をされ</a:t>
            </a:r>
            <a:r>
              <a:rPr lang="ja-JP" altLang="en-US" dirty="0" smtClean="0"/>
              <a:t>、信用によって</a:t>
            </a:r>
            <a:r>
              <a:rPr kumimoji="1" lang="ja-JP" altLang="en-US" dirty="0" smtClean="0"/>
              <a:t>立て替え払い契約が</a:t>
            </a:r>
          </a:p>
          <a:p>
            <a:r>
              <a:rPr kumimoji="1" lang="ja-JP" altLang="en-US" dirty="0" smtClean="0"/>
              <a:t>成立します。</a:t>
            </a:r>
          </a:p>
          <a:p>
            <a:endParaRPr kumimoji="1" lang="ja-JP" altLang="en-US" dirty="0" smtClean="0"/>
          </a:p>
          <a:p>
            <a:r>
              <a:rPr lang="ja-JP" altLang="en-US" dirty="0" smtClean="0"/>
              <a:t>また、お店とクレジット会社の間では、加盟店契約をします。</a:t>
            </a:r>
          </a:p>
          <a:p>
            <a:endParaRPr kumimoji="1" lang="ja-JP" altLang="en-US" dirty="0"/>
          </a:p>
          <a:p>
            <a:r>
              <a:rPr lang="ja-JP" altLang="en-US" dirty="0" smtClean="0"/>
              <a:t>まずこの</a:t>
            </a:r>
            <a:r>
              <a:rPr lang="en-US" altLang="ja-JP" dirty="0" smtClean="0"/>
              <a:t>2</a:t>
            </a:r>
            <a:r>
              <a:rPr lang="ja-JP" altLang="en-US" dirty="0" smtClean="0"/>
              <a:t>つの「消費者とクレジット会社」「お店とクレジット会社」との契約が事前に</a:t>
            </a:r>
          </a:p>
          <a:p>
            <a:r>
              <a:rPr kumimoji="1" lang="ja-JP" altLang="en-US" dirty="0" smtClean="0"/>
              <a:t>交わされていることで、クレジットカードでの</a:t>
            </a:r>
            <a:r>
              <a:rPr lang="ja-JP" altLang="en-US" dirty="0" smtClean="0"/>
              <a:t>買い物が出来るようになります。</a:t>
            </a:r>
          </a:p>
          <a:p>
            <a:endParaRPr kumimoji="1" lang="ja-JP" altLang="en-US" dirty="0"/>
          </a:p>
          <a:p>
            <a:r>
              <a:rPr lang="ja-JP" altLang="en-US" dirty="0" smtClean="0"/>
              <a:t>消費者がお店で売買契約をすると、それに対し、商品の引き渡しやサービスの提供を行われます。その代金の支払い方法として、クレジットカードを使うと</a:t>
            </a:r>
          </a:p>
          <a:p>
            <a:r>
              <a:rPr lang="ja-JP" altLang="en-US" dirty="0"/>
              <a:t>クレジット</a:t>
            </a:r>
            <a:r>
              <a:rPr lang="ja-JP" altLang="en-US" dirty="0" smtClean="0"/>
              <a:t>会社から代金の一括立替払いがされます。その後、消費者は、クレジット会社に対して、代金を後払いします。後払いの際に、分割払いやリボ払いをすると手数料がかかったりしますので、注意が必要です。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pPr lvl="0"/>
            <a:r>
              <a:rPr kumimoji="1" lang="ja-JP" altLang="en-US" dirty="0" smtClean="0"/>
              <a:t>③</a:t>
            </a:r>
            <a:r>
              <a:rPr lang="ja-JP" altLang="en-US" dirty="0">
                <a:solidFill>
                  <a:prstClr val="black"/>
                </a:solidFill>
              </a:rPr>
              <a:t>もし、キャッシュレスの支払いのカード等を失くした場合はどうすればいいか</a:t>
            </a:r>
            <a:r>
              <a:rPr lang="en-US" altLang="ja-JP" dirty="0">
                <a:solidFill>
                  <a:prstClr val="black"/>
                </a:solidFill>
              </a:rPr>
              <a:t>?</a:t>
            </a:r>
          </a:p>
          <a:p>
            <a:pPr lvl="0"/>
            <a:r>
              <a:rPr lang="ja-JP" altLang="en-US" dirty="0">
                <a:solidFill>
                  <a:prstClr val="black"/>
                </a:solidFill>
              </a:rPr>
              <a:t>⇒まず、それぞれの発行会社に連絡をして、使われないように、利用停止を</a:t>
            </a:r>
          </a:p>
          <a:p>
            <a:pPr lvl="0"/>
            <a:r>
              <a:rPr lang="ja-JP" altLang="en-US" dirty="0">
                <a:solidFill>
                  <a:prstClr val="black"/>
                </a:solidFill>
              </a:rPr>
              <a:t>　　してもらいます。その上で、再発行手続きをしましょう。</a:t>
            </a:r>
          </a:p>
          <a:p>
            <a:pPr lvl="0"/>
            <a:r>
              <a:rPr lang="ja-JP" altLang="en-US" dirty="0">
                <a:solidFill>
                  <a:prstClr val="black"/>
                </a:solidFill>
              </a:rPr>
              <a:t>　　このような時の為に、カード等のツールを作った時の住所・電話番号を控えて</a:t>
            </a:r>
          </a:p>
          <a:p>
            <a:pPr lvl="0"/>
            <a:r>
              <a:rPr lang="ja-JP" altLang="en-US" dirty="0">
                <a:solidFill>
                  <a:prstClr val="black"/>
                </a:solidFill>
              </a:rPr>
              <a:t>　　おくようにしましょう。同時に、発行会社の連絡先も控えておくと良いでしょう。</a:t>
            </a:r>
          </a:p>
          <a:p>
            <a:endParaRPr kumimoji="1" lang="ja-JP" altLang="en-US" dirty="0"/>
          </a:p>
          <a:p>
            <a:r>
              <a:rPr lang="ja-JP" altLang="en-US" dirty="0" smtClean="0"/>
              <a:t>④身に覚えのない利用に気が付いた場合はどうすればいいでしょうか</a:t>
            </a:r>
          </a:p>
          <a:p>
            <a:r>
              <a:rPr kumimoji="1" lang="ja-JP" altLang="en-US" dirty="0" smtClean="0"/>
              <a:t>⇒カード等の利用履歴において、身に覚えのない買い物の記録が見つかった場合</a:t>
            </a:r>
          </a:p>
          <a:p>
            <a:r>
              <a:rPr lang="ja-JP" altLang="en-US" dirty="0"/>
              <a:t>　</a:t>
            </a:r>
            <a:r>
              <a:rPr lang="ja-JP" altLang="en-US" dirty="0" smtClean="0"/>
              <a:t>　</a:t>
            </a:r>
            <a:r>
              <a:rPr kumimoji="1" lang="ja-JP" altLang="en-US" dirty="0" smtClean="0"/>
              <a:t>は、すぐに発行会社の窓口に連絡して相談しましょう。直近の利用履歴はカード</a:t>
            </a:r>
          </a:p>
          <a:p>
            <a:r>
              <a:rPr lang="ja-JP" altLang="en-US" dirty="0"/>
              <a:t>　</a:t>
            </a:r>
            <a:r>
              <a:rPr lang="ja-JP" altLang="en-US" dirty="0" smtClean="0"/>
              <a:t>　</a:t>
            </a:r>
            <a:r>
              <a:rPr kumimoji="1" lang="ja-JP" altLang="en-US" dirty="0" smtClean="0"/>
              <a:t>会社でも管理をしています。トラブルを少なくするために、発行会社から</a:t>
            </a:r>
          </a:p>
          <a:p>
            <a:r>
              <a:rPr lang="ja-JP" altLang="en-US" dirty="0"/>
              <a:t>　</a:t>
            </a:r>
            <a:r>
              <a:rPr lang="ja-JP" altLang="en-US" dirty="0" smtClean="0"/>
              <a:t>　</a:t>
            </a:r>
            <a:r>
              <a:rPr kumimoji="1" lang="ja-JP" altLang="en-US" dirty="0" smtClean="0"/>
              <a:t>送られる利用の明細書やウェブ・アプリでの明細書は定期的に確認しましょう。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8</a:t>
            </a:fld>
            <a:endParaRPr kumimoji="1" lang="ja-JP" altLang="en-US"/>
          </a:p>
        </p:txBody>
      </p:sp>
    </p:spTree>
    <p:extLst>
      <p:ext uri="{BB962C8B-B14F-4D97-AF65-F5344CB8AC3E}">
        <p14:creationId xmlns:p14="http://schemas.microsoft.com/office/powerpoint/2010/main" val="384205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これは、個別のキヤッシュレスのしくみについて説明した補足資料です。</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9</a:t>
            </a:fld>
            <a:endParaRPr kumimoji="1" lang="ja-JP" altLang="en-US"/>
          </a:p>
        </p:txBody>
      </p:sp>
    </p:spTree>
    <p:extLst>
      <p:ext uri="{BB962C8B-B14F-4D97-AF65-F5344CB8AC3E}">
        <p14:creationId xmlns:p14="http://schemas.microsoft.com/office/powerpoint/2010/main" val="154296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1"/>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41"/>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1"/>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75"/>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3"/>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92"/>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2" y="1681851"/>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2" y="2507592"/>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2"/>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4"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0"/>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7942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0080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5"/>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114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4804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590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450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3279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5" y="1435100"/>
            <a:ext cx="3008313" cy="4691063"/>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5166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97" indent="0">
              <a:buNone/>
              <a:defRPr sz="2800"/>
            </a:lvl2pPr>
            <a:lvl3pPr marL="913593" indent="0">
              <a:buNone/>
              <a:defRPr sz="2400"/>
            </a:lvl3pPr>
            <a:lvl4pPr marL="1370390" indent="0">
              <a:buNone/>
              <a:defRPr sz="2000"/>
            </a:lvl4pPr>
            <a:lvl5pPr marL="1827188" indent="0">
              <a:buNone/>
              <a:defRPr sz="2000"/>
            </a:lvl5pPr>
            <a:lvl6pPr marL="2283983" indent="0">
              <a:buNone/>
              <a:defRPr sz="2000"/>
            </a:lvl6pPr>
            <a:lvl7pPr marL="2740780" indent="0">
              <a:buNone/>
              <a:defRPr sz="2000"/>
            </a:lvl7pPr>
            <a:lvl8pPr marL="3197578" indent="0">
              <a:buNone/>
              <a:defRPr sz="2000"/>
            </a:lvl8pPr>
            <a:lvl9pPr marL="36543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8405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1099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3"/>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4280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72046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57752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7994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19901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0337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3088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90398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84839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53354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2058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00"/>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00"/>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84075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098277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440178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911854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358829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590018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519595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403205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323988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499773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387118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147275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4143603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637326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62620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10765035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592334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2521112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85324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27026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4251150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011299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11099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1"/>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5"/>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92"/>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2"/>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2"/>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538916"/>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360" tIns="45680" rIns="91360" bIns="4568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360" tIns="45680" rIns="91360" bIns="4568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1" y="6356355"/>
            <a:ext cx="2133600" cy="365125"/>
          </a:xfrm>
          <a:prstGeom prst="rect">
            <a:avLst/>
          </a:prstGeom>
        </p:spPr>
        <p:txBody>
          <a:bodyPr vert="horz" lIns="91360" tIns="45680" rIns="91360" bIns="45680" rtlCol="0" anchor="ctr"/>
          <a:lstStyle>
            <a:lvl1pPr algn="l">
              <a:defRPr sz="1200">
                <a:solidFill>
                  <a:schemeClr val="tx1">
                    <a:tint val="75000"/>
                  </a:schemeClr>
                </a:solidFill>
              </a:defRPr>
            </a:lvl1pPr>
          </a:lstStyle>
          <a:p>
            <a:pPr defTabSz="913593"/>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6372200" y="6479961"/>
            <a:ext cx="2895600" cy="365125"/>
          </a:xfrm>
          <a:prstGeom prst="rect">
            <a:avLst/>
          </a:prstGeom>
        </p:spPr>
        <p:txBody>
          <a:bodyPr vert="horz" lIns="91360" tIns="45680" rIns="91360" bIns="45680" rtlCol="0" anchor="ctr"/>
          <a:lstStyle>
            <a:lvl1pPr algn="ctr">
              <a:defRPr sz="1200">
                <a:solidFill>
                  <a:schemeClr val="tx1">
                    <a:tint val="75000"/>
                  </a:schemeClr>
                </a:solidFill>
              </a:defRPr>
            </a:lvl1pPr>
          </a:lstStyle>
          <a:p>
            <a:pPr defTabSz="913593"/>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5"/>
            <a:ext cx="2133600" cy="365125"/>
          </a:xfrm>
          <a:prstGeom prst="rect">
            <a:avLst/>
          </a:prstGeom>
        </p:spPr>
        <p:txBody>
          <a:bodyPr vert="horz" lIns="91360" tIns="45680" rIns="91360" bIns="45680" rtlCol="0" anchor="ctr"/>
          <a:lstStyle>
            <a:lvl1pPr algn="r">
              <a:defRPr sz="1200">
                <a:solidFill>
                  <a:schemeClr val="tx1">
                    <a:tint val="75000"/>
                  </a:schemeClr>
                </a:solidFill>
              </a:defRPr>
            </a:lvl1pPr>
          </a:lstStyle>
          <a:p>
            <a:pPr defTabSz="913593"/>
            <a:fld id="{6C8EEBA4-9509-4731-ACD7-43ECA53F300B}" type="slidenum">
              <a:rPr lang="ja-JP" altLang="en-US" smtClean="0">
                <a:solidFill>
                  <a:prstClr val="black">
                    <a:tint val="75000"/>
                  </a:prstClr>
                </a:solidFill>
              </a:rPr>
              <a:pPr defTabSz="913593"/>
              <a:t>‹#›</a:t>
            </a:fld>
            <a:endParaRPr lang="ja-JP" altLang="en-US">
              <a:solidFill>
                <a:prstClr val="black">
                  <a:tint val="75000"/>
                </a:prstClr>
              </a:solidFill>
            </a:endParaRPr>
          </a:p>
        </p:txBody>
      </p:sp>
    </p:spTree>
    <p:extLst>
      <p:ext uri="{BB962C8B-B14F-4D97-AF65-F5344CB8AC3E}">
        <p14:creationId xmlns:p14="http://schemas.microsoft.com/office/powerpoint/2010/main" val="159763352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sldNum="0" hdr="0" dt="0"/>
  <p:txStyles>
    <p:titleStyle>
      <a:lvl1pPr algn="ctr" defTabSz="913593" rtl="0" eaLnBrk="1" latinLnBrk="0" hangingPunct="1">
        <a:spcBef>
          <a:spcPct val="0"/>
        </a:spcBef>
        <a:buNone/>
        <a:defRPr kumimoji="1" sz="4400" kern="1200">
          <a:solidFill>
            <a:schemeClr val="tx1"/>
          </a:solidFill>
          <a:latin typeface="+mj-lt"/>
          <a:ea typeface="+mj-ea"/>
          <a:cs typeface="+mj-cs"/>
        </a:defRPr>
      </a:lvl1pPr>
    </p:titleStyle>
    <p:bodyStyle>
      <a:lvl1pPr marL="342597" indent="-342597" algn="l" defTabSz="91359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295" indent="-285500" algn="l" defTabSz="91359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992" indent="-228398" algn="l" defTabSz="91359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789"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585"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38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9178"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976"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77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593" rtl="0" eaLnBrk="1" latinLnBrk="0" hangingPunct="1">
        <a:defRPr kumimoji="1" sz="1800" kern="1200">
          <a:solidFill>
            <a:schemeClr val="tx1"/>
          </a:solidFill>
          <a:latin typeface="+mn-lt"/>
          <a:ea typeface="+mn-ea"/>
          <a:cs typeface="+mn-cs"/>
        </a:defRPr>
      </a:lvl1pPr>
      <a:lvl2pPr marL="456797" algn="l" defTabSz="913593" rtl="0" eaLnBrk="1" latinLnBrk="0" hangingPunct="1">
        <a:defRPr kumimoji="1" sz="1800" kern="1200">
          <a:solidFill>
            <a:schemeClr val="tx1"/>
          </a:solidFill>
          <a:latin typeface="+mn-lt"/>
          <a:ea typeface="+mn-ea"/>
          <a:cs typeface="+mn-cs"/>
        </a:defRPr>
      </a:lvl2pPr>
      <a:lvl3pPr marL="913593" algn="l" defTabSz="913593" rtl="0" eaLnBrk="1" latinLnBrk="0" hangingPunct="1">
        <a:defRPr kumimoji="1" sz="1800" kern="1200">
          <a:solidFill>
            <a:schemeClr val="tx1"/>
          </a:solidFill>
          <a:latin typeface="+mn-lt"/>
          <a:ea typeface="+mn-ea"/>
          <a:cs typeface="+mn-cs"/>
        </a:defRPr>
      </a:lvl3pPr>
      <a:lvl4pPr marL="1370390" algn="l" defTabSz="913593" rtl="0" eaLnBrk="1" latinLnBrk="0" hangingPunct="1">
        <a:defRPr kumimoji="1" sz="1800" kern="1200">
          <a:solidFill>
            <a:schemeClr val="tx1"/>
          </a:solidFill>
          <a:latin typeface="+mn-lt"/>
          <a:ea typeface="+mn-ea"/>
          <a:cs typeface="+mn-cs"/>
        </a:defRPr>
      </a:lvl4pPr>
      <a:lvl5pPr marL="1827188" algn="l" defTabSz="913593" rtl="0" eaLnBrk="1" latinLnBrk="0" hangingPunct="1">
        <a:defRPr kumimoji="1" sz="1800" kern="1200">
          <a:solidFill>
            <a:schemeClr val="tx1"/>
          </a:solidFill>
          <a:latin typeface="+mn-lt"/>
          <a:ea typeface="+mn-ea"/>
          <a:cs typeface="+mn-cs"/>
        </a:defRPr>
      </a:lvl5pPr>
      <a:lvl6pPr marL="2283983" algn="l" defTabSz="913593" rtl="0" eaLnBrk="1" latinLnBrk="0" hangingPunct="1">
        <a:defRPr kumimoji="1" sz="1800" kern="1200">
          <a:solidFill>
            <a:schemeClr val="tx1"/>
          </a:solidFill>
          <a:latin typeface="+mn-lt"/>
          <a:ea typeface="+mn-ea"/>
          <a:cs typeface="+mn-cs"/>
        </a:defRPr>
      </a:lvl6pPr>
      <a:lvl7pPr marL="2740780" algn="l" defTabSz="913593" rtl="0" eaLnBrk="1" latinLnBrk="0" hangingPunct="1">
        <a:defRPr kumimoji="1" sz="1800" kern="1200">
          <a:solidFill>
            <a:schemeClr val="tx1"/>
          </a:solidFill>
          <a:latin typeface="+mn-lt"/>
          <a:ea typeface="+mn-ea"/>
          <a:cs typeface="+mn-cs"/>
        </a:defRPr>
      </a:lvl7pPr>
      <a:lvl8pPr marL="3197578" algn="l" defTabSz="913593" rtl="0" eaLnBrk="1" latinLnBrk="0" hangingPunct="1">
        <a:defRPr kumimoji="1" sz="1800" kern="1200">
          <a:solidFill>
            <a:schemeClr val="tx1"/>
          </a:solidFill>
          <a:latin typeface="+mn-lt"/>
          <a:ea typeface="+mn-ea"/>
          <a:cs typeface="+mn-cs"/>
        </a:defRPr>
      </a:lvl8pPr>
      <a:lvl9pPr marL="3654373" algn="l" defTabSz="91359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6372200" y="653415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64303195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544918"/>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107336782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4928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9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269865022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8.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917554" y="620688"/>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滋賀県消費生活センター　消費者教育④</a:t>
            </a:r>
            <a:endParaRPr kumimoji="0" lang="ja-JP" altLang="en-US" sz="1600" b="0" i="0" u="none" strike="noStrike" kern="0" cap="none" spc="0" normalizeH="0" baseline="0" noProof="0" dirty="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Rectangle 2"/>
          <p:cNvSpPr txBox="1">
            <a:spLocks noGrp="1" noChangeArrowheads="1"/>
          </p:cNvSpPr>
          <p:nvPr>
            <p:ph type="ctrTitle"/>
          </p:nvPr>
        </p:nvSpPr>
        <p:spPr bwMode="auto">
          <a:xfrm>
            <a:off x="971600" y="2132856"/>
            <a:ext cx="796900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lang="ja-JP" altLang="en-US" sz="4800" dirty="0" smtClean="0">
                <a:solidFill>
                  <a:srgbClr val="FF0000"/>
                </a:solidFill>
                <a:latin typeface="UD デジタル 教科書体 NK-R" panose="02020400000000000000" pitchFamily="18" charset="-128"/>
                <a:ea typeface="UD デジタル 教科書体 NK-R" panose="02020400000000000000" pitchFamily="18" charset="-128"/>
              </a:rPr>
              <a:t>キヤッシュレス</a:t>
            </a: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」って</a:t>
            </a:r>
            <a:r>
              <a:rPr lang="ja-JP" altLang="en-US" sz="4400" dirty="0" smtClean="0">
                <a:solidFill>
                  <a:srgbClr val="FF0000"/>
                </a:solidFill>
                <a:latin typeface="UD デジタル 教科書体 NK-R" panose="02020400000000000000" pitchFamily="18" charset="-128"/>
                <a:ea typeface="UD デジタル 教科書体 NK-R" panose="02020400000000000000" pitchFamily="18" charset="-128"/>
              </a:rPr>
              <a:t>なに</a:t>
            </a:r>
            <a:r>
              <a:rPr kumimoji="1" lang="ja-JP" altLang="en-US" sz="4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2800" b="1" i="0" u="none" strike="noStrike" kern="0" cap="none" spc="0" normalizeH="0" baseline="0" noProof="0" dirty="0" smtClean="0">
              <a:ln>
                <a:noFill/>
              </a:ln>
              <a:solidFill>
                <a:srgbClr val="333333"/>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6"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501008"/>
            <a:ext cx="1944216" cy="2751311"/>
          </a:xfrm>
          <a:prstGeom prst="rect">
            <a:avLst/>
          </a:prstGeom>
          <a:noFill/>
          <a:extLst>
            <a:ext uri="{909E8E84-426E-40DD-AFC4-6F175D3DCCD1}">
              <a14:hiddenFill xmlns:a14="http://schemas.microsoft.com/office/drawing/2010/main">
                <a:solidFill>
                  <a:srgbClr val="FFFFFF"/>
                </a:solidFill>
              </a14:hiddenFill>
            </a:ext>
          </a:extLst>
        </p:spPr>
      </p:pic>
      <p:sp>
        <p:nvSpPr>
          <p:cNvPr id="7" name="円/楕円 6"/>
          <p:cNvSpPr/>
          <p:nvPr/>
        </p:nvSpPr>
        <p:spPr>
          <a:xfrm>
            <a:off x="1259632" y="933822"/>
            <a:ext cx="1440160" cy="529158"/>
          </a:xfrm>
          <a:prstGeom prst="ellipse">
            <a:avLst/>
          </a:prstGeom>
          <a:solidFill>
            <a:srgbClr val="7598D9">
              <a:lumMod val="40000"/>
              <a:lumOff val="60000"/>
            </a:srgbClr>
          </a:solidFill>
          <a:ln w="25400" cap="flat" cmpd="sng" algn="ctr">
            <a:solidFill>
              <a:srgbClr val="7598D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7598D9">
                    <a:lumMod val="50000"/>
                  </a:srgbClr>
                </a:solidFill>
                <a:effectLst/>
                <a:uLnTx/>
                <a:uFillTx/>
                <a:latin typeface="Century Schoolbook"/>
                <a:ea typeface="ＭＳ Ｐ明朝"/>
                <a:cs typeface="+mn-cs"/>
              </a:rPr>
              <a:t>要約版</a:t>
            </a:r>
            <a:endParaRPr kumimoji="1" lang="ja-JP" altLang="en-US" sz="1800" b="0" i="0" u="none" strike="noStrike" kern="0" cap="none" spc="0" normalizeH="0" baseline="0" noProof="0" dirty="0">
              <a:ln>
                <a:noFill/>
              </a:ln>
              <a:solidFill>
                <a:srgbClr val="7598D9">
                  <a:lumMod val="50000"/>
                </a:srgbClr>
              </a:solidFill>
              <a:effectLst/>
              <a:uLnTx/>
              <a:uFillTx/>
              <a:latin typeface="Century Schoolbook"/>
              <a:ea typeface="ＭＳ Ｐ明朝"/>
              <a:cs typeface="+mn-cs"/>
            </a:endParaRPr>
          </a:p>
        </p:txBody>
      </p:sp>
      <p:sp>
        <p:nvSpPr>
          <p:cNvPr id="2" name="フッター プレースホルダー 1"/>
          <p:cNvSpPr>
            <a:spLocks noGrp="1"/>
          </p:cNvSpPr>
          <p:nvPr>
            <p:ph type="ftr" sz="quarter" idx="3"/>
          </p:nvPr>
        </p:nvSpPr>
        <p:spPr/>
        <p:txBody>
          <a:body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Tree>
    <p:extLst>
      <p:ext uri="{BB962C8B-B14F-4D97-AF65-F5344CB8AC3E}">
        <p14:creationId xmlns:p14="http://schemas.microsoft.com/office/powerpoint/2010/main" val="425445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まえばら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a:solidFill>
                  <a:prstClr val="white"/>
                </a:solidFill>
                <a:latin typeface="UD デジタル 教科書体 NK-R" panose="02020400000000000000" pitchFamily="18" charset="-128"/>
                <a:ea typeface="UD デジタル 教科書体 NK-R"/>
              </a:rPr>
              <a:t>A</a:t>
            </a:r>
            <a:r>
              <a:rPr lang="en-US" altLang="ja-JP" sz="4000" dirty="0" smtClean="0">
                <a:solidFill>
                  <a:prstClr val="white"/>
                </a:solidFill>
                <a:latin typeface="UD デジタル 教科書体 NK-R" panose="02020400000000000000" pitchFamily="18" charset="-128"/>
                <a:ea typeface="UD デジタル 教科書体 NK-R"/>
              </a:rPr>
              <a:t>-①</a:t>
            </a:r>
            <a:r>
              <a:rPr lang="ja-JP" altLang="en-US" sz="4000" dirty="0" smtClean="0">
                <a:solidFill>
                  <a:prstClr val="white"/>
                </a:solidFill>
                <a:latin typeface="UD デジタル 教科書体 NK-R" panose="02020400000000000000" pitchFamily="18" charset="-128"/>
                <a:ea typeface="UD デジタル 教科書体 NK-R"/>
              </a:rPr>
              <a:t>　払い方・・・　前払い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38114"/>
            <a:ext cx="5616624"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539552" y="5581972"/>
            <a:ext cx="6624736" cy="1025066"/>
          </a:xfrm>
          <a:prstGeom prst="wedgeRoundRectCallout">
            <a:avLst>
              <a:gd name="adj1" fmla="val -15062"/>
              <a:gd name="adj2" fmla="val -104363"/>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まえ</a:t>
            </a:r>
            <a:endParaRPr lang="en-US" altLang="ja-JP" sz="1600" dirty="0" smtClean="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①スマホやカードに前もって入金する</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13" name="角丸四角形吹き出し 12"/>
          <p:cNvSpPr/>
          <p:nvPr/>
        </p:nvSpPr>
        <p:spPr>
          <a:xfrm>
            <a:off x="6156176" y="2060848"/>
            <a:ext cx="2736304" cy="3096344"/>
          </a:xfrm>
          <a:prstGeom prst="wedgeRoundRectCallout">
            <a:avLst>
              <a:gd name="adj1" fmla="val -66281"/>
              <a:gd name="adj2" fmla="val 10808"/>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6300192" y="2276872"/>
            <a:ext cx="2736304" cy="2616101"/>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みせ　　　きかい</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②お店の機械で</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a:t>
            </a:r>
            <a:r>
              <a:rPr lang="ja-JP" altLang="en-US" dirty="0" err="1" smtClean="0">
                <a:solidFill>
                  <a:prstClr val="black"/>
                </a:solidFill>
                <a:latin typeface="UD デジタル 教科書体 NK-R" panose="02020400000000000000" pitchFamily="18" charset="-128"/>
                <a:ea typeface="UD デジタル 教科書体 NK-R"/>
              </a:rPr>
              <a:t>よ　　　</a:t>
            </a:r>
            <a:r>
              <a:rPr lang="ja-JP" altLang="en-US" dirty="0" smtClean="0">
                <a:solidFill>
                  <a:prstClr val="black"/>
                </a:solidFill>
                <a:latin typeface="UD デジタル 教科書体 NK-R" panose="02020400000000000000" pitchFamily="18" charset="-128"/>
                <a:ea typeface="UD デジタル 教科書体 NK-R"/>
              </a:rPr>
              <a:t>　と</a:t>
            </a:r>
            <a:r>
              <a:rPr lang="ja-JP" altLang="en-US" sz="12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　</a:t>
            </a: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読み取り</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しはら</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支払い</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6418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そくじ　　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A-</a:t>
            </a:r>
            <a:r>
              <a:rPr lang="ja-JP" altLang="en-US" sz="4000" dirty="0">
                <a:solidFill>
                  <a:prstClr val="white"/>
                </a:solidFill>
                <a:latin typeface="UD デジタル 教科書体 NK-R" panose="02020400000000000000" pitchFamily="18" charset="-128"/>
                <a:ea typeface="UD デジタル 教科書体 NK-R"/>
              </a:rPr>
              <a:t>②</a:t>
            </a:r>
            <a:r>
              <a:rPr lang="ja-JP" altLang="en-US" sz="4000" dirty="0" smtClean="0">
                <a:solidFill>
                  <a:prstClr val="white"/>
                </a:solidFill>
                <a:latin typeface="UD デジタル 教科書体 NK-R" panose="02020400000000000000" pitchFamily="18" charset="-128"/>
                <a:ea typeface="UD デジタル 教科書体 NK-R"/>
              </a:rPr>
              <a:t>　払い方・・・　</a:t>
            </a:r>
            <a:r>
              <a:rPr lang="ja-JP" altLang="en-US" sz="4000" dirty="0">
                <a:solidFill>
                  <a:prstClr val="white"/>
                </a:solidFill>
                <a:latin typeface="UD デジタル 教科書体 NK-R" panose="02020400000000000000" pitchFamily="18" charset="-128"/>
                <a:ea typeface="UD デジタル 教科書体 NK-R"/>
              </a:rPr>
              <a:t>即時</a:t>
            </a:r>
            <a:r>
              <a:rPr lang="ja-JP" altLang="en-US" sz="4000" dirty="0" smtClean="0">
                <a:solidFill>
                  <a:prstClr val="white"/>
                </a:solidFill>
                <a:latin typeface="UD デジタル 教科書体 NK-R" panose="02020400000000000000" pitchFamily="18" charset="-128"/>
                <a:ea typeface="UD デジタル 教科書体 NK-R"/>
              </a:rPr>
              <a:t>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sp>
        <p:nvSpPr>
          <p:cNvPr id="7" name="角丸四角形吹き出し 6"/>
          <p:cNvSpPr/>
          <p:nvPr/>
        </p:nvSpPr>
        <p:spPr>
          <a:xfrm>
            <a:off x="7091722" y="2141240"/>
            <a:ext cx="1809142" cy="2511896"/>
          </a:xfrm>
          <a:prstGeom prst="wedgeRoundRectCallout">
            <a:avLst>
              <a:gd name="adj1" fmla="val -91715"/>
              <a:gd name="adj2" fmla="val 4459"/>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8" name="角丸四角形吹き出し 7"/>
          <p:cNvSpPr/>
          <p:nvPr/>
        </p:nvSpPr>
        <p:spPr>
          <a:xfrm>
            <a:off x="691952" y="5625244"/>
            <a:ext cx="5608240" cy="1124508"/>
          </a:xfrm>
          <a:prstGeom prst="wedgeRoundRectCallout">
            <a:avLst>
              <a:gd name="adj1" fmla="val -6448"/>
              <a:gd name="adj2" fmla="val -8472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ぎん</a:t>
            </a:r>
            <a:r>
              <a:rPr lang="ja-JP" altLang="en-US" sz="1600" dirty="0" smtClean="0">
                <a:solidFill>
                  <a:prstClr val="black"/>
                </a:solidFill>
                <a:latin typeface="UD デジタル 教科書体 NK-R" panose="02020400000000000000" pitchFamily="18" charset="-128"/>
                <a:ea typeface="UD デジタル 教科書体 NK-R"/>
              </a:rPr>
              <a:t>こうこうざ　　　　　　　　そくじ　しはら</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②銀行口座から即時支払い</a:t>
            </a:r>
            <a:endParaRPr lang="ja-JP" altLang="en-US" sz="2800" dirty="0">
              <a:solidFill>
                <a:prstClr val="black"/>
              </a:solidFill>
              <a:latin typeface="UD デジタル 教科書体 NK-R" panose="02020400000000000000" pitchFamily="18" charset="-128"/>
              <a:ea typeface="UD デジタル 教科書体 NK-R"/>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5616624"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7091722" y="2319970"/>
            <a:ext cx="1944216" cy="2154436"/>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みせ</a:t>
            </a:r>
          </a:p>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①</a:t>
            </a:r>
            <a:r>
              <a:rPr lang="ja-JP" altLang="en-US" sz="2800" dirty="0" smtClean="0">
                <a:solidFill>
                  <a:prstClr val="black"/>
                </a:solidFill>
                <a:latin typeface="UD デジタル 教科書体 NK-R" panose="02020400000000000000" pitchFamily="18" charset="-128"/>
                <a:ea typeface="UD デジタル 教科書体 NK-R"/>
              </a:rPr>
              <a:t>お店の</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きかい</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機械で</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よ　　　</a:t>
            </a:r>
            <a:r>
              <a:rPr lang="ja-JP" altLang="en-US" sz="1600" dirty="0" smtClean="0">
                <a:solidFill>
                  <a:prstClr val="black"/>
                </a:solidFill>
                <a:latin typeface="UD デジタル 教科書体 NK-R" panose="02020400000000000000" pitchFamily="18" charset="-128"/>
                <a:ea typeface="UD デジタル 教科書体 NK-R"/>
              </a:rPr>
              <a:t>　と</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読み取り</a:t>
            </a:r>
          </a:p>
        </p:txBody>
      </p:sp>
      <p:sp>
        <p:nvSpPr>
          <p:cNvPr id="3" name="テキスト ボックス 2"/>
          <p:cNvSpPr txBox="1"/>
          <p:nvPr/>
        </p:nvSpPr>
        <p:spPr>
          <a:xfrm>
            <a:off x="3044984" y="2452826"/>
            <a:ext cx="1944216" cy="400110"/>
          </a:xfrm>
          <a:prstGeom prst="rect">
            <a:avLst/>
          </a:prstGeom>
          <a:noFill/>
        </p:spPr>
        <p:txBody>
          <a:bodyPr wrap="square" rtlCol="0">
            <a:spAutoFit/>
          </a:bodyPr>
          <a:lstStyle/>
          <a:p>
            <a:r>
              <a:rPr lang="ja-JP" altLang="en-US" sz="2000" dirty="0"/>
              <a:t>デビットカード</a:t>
            </a:r>
            <a:endParaRPr kumimoji="1" lang="ja-JP" altLang="en-US" sz="2000" dirty="0"/>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90832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あとばら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A-</a:t>
            </a:r>
            <a:r>
              <a:rPr lang="ja-JP" altLang="en-US" sz="4000" dirty="0">
                <a:solidFill>
                  <a:prstClr val="white"/>
                </a:solidFill>
                <a:latin typeface="UD デジタル 教科書体 NK-R" panose="02020400000000000000" pitchFamily="18" charset="-128"/>
                <a:ea typeface="UD デジタル 教科書体 NK-R"/>
              </a:rPr>
              <a:t>③</a:t>
            </a:r>
            <a:r>
              <a:rPr lang="ja-JP" altLang="en-US" sz="4000" dirty="0" smtClean="0">
                <a:solidFill>
                  <a:prstClr val="white"/>
                </a:solidFill>
                <a:latin typeface="UD デジタル 教科書体 NK-R" panose="02020400000000000000" pitchFamily="18" charset="-128"/>
                <a:ea typeface="UD デジタル 教科書体 NK-R"/>
              </a:rPr>
              <a:t>　払い方・・・後払い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sp>
        <p:nvSpPr>
          <p:cNvPr id="10" name="角丸四角形吹き出し 9"/>
          <p:cNvSpPr/>
          <p:nvPr/>
        </p:nvSpPr>
        <p:spPr>
          <a:xfrm>
            <a:off x="323528" y="5877272"/>
            <a:ext cx="7920880" cy="792088"/>
          </a:xfrm>
          <a:prstGeom prst="wedgeRoundRectCallout">
            <a:avLst>
              <a:gd name="adj1" fmla="val -18657"/>
              <a:gd name="adj2" fmla="val -810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smtClean="0">
                <a:solidFill>
                  <a:prstClr val="black"/>
                </a:solidFill>
                <a:latin typeface="UD デジタル 教科書体 NK-R" panose="02020400000000000000" pitchFamily="18" charset="-128"/>
                <a:ea typeface="UD デジタル 教科書体 NK-R"/>
              </a:rPr>
              <a:t>　　　  　　　　　　　か　　　　　もの 　   ぶん               あと                           かいしゃ       しはら</a:t>
            </a:r>
          </a:p>
          <a:p>
            <a:pPr algn="ctr" eaLnBrk="0" fontAlgn="base" hangingPunct="0">
              <a:spcBef>
                <a:spcPct val="0"/>
              </a:spcBef>
              <a:spcAft>
                <a:spcPct val="0"/>
              </a:spcAft>
            </a:pPr>
            <a:r>
              <a:rPr lang="ja-JP" altLang="en-US" sz="2600" dirty="0" smtClean="0">
                <a:solidFill>
                  <a:prstClr val="black"/>
                </a:solidFill>
                <a:latin typeface="UD デジタル 教科書体 NK-R" panose="02020400000000000000" pitchFamily="18" charset="-128"/>
                <a:ea typeface="UD デジタル 教科書体 NK-R"/>
              </a:rPr>
              <a:t>②買い物の分だけ、後からカード会社に支払い　</a:t>
            </a:r>
            <a:endParaRPr lang="ja-JP" altLang="en-US" sz="2600" dirty="0">
              <a:solidFill>
                <a:prstClr val="black"/>
              </a:solidFill>
              <a:latin typeface="UD デジタル 教科書体 NK-R" panose="02020400000000000000" pitchFamily="18" charset="-128"/>
              <a:ea typeface="UD デジタル 教科書体 NK-R"/>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4" y="1191620"/>
            <a:ext cx="5863493" cy="439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6660232" y="2334905"/>
            <a:ext cx="2232248" cy="2736304"/>
          </a:xfrm>
          <a:prstGeom prst="wedgeRoundRectCallout">
            <a:avLst>
              <a:gd name="adj1" fmla="val -73621"/>
              <a:gd name="adj2" fmla="val -862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11" name="テキスト ボックス 10"/>
          <p:cNvSpPr txBox="1"/>
          <p:nvPr/>
        </p:nvSpPr>
        <p:spPr>
          <a:xfrm>
            <a:off x="6556678" y="2456562"/>
            <a:ext cx="2439355" cy="2492990"/>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だいきん</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①代金は</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かいしゃ</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カード会社が</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た　　　　か</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立て替え</a:t>
            </a:r>
          </a:p>
          <a:p>
            <a:pPr eaLnBrk="0" fontAlgn="base" hangingPunct="0">
              <a:spcBef>
                <a:spcPct val="0"/>
              </a:spcBef>
              <a:spcAft>
                <a:spcPct val="0"/>
              </a:spcAft>
            </a:pPr>
            <a:endParaRPr lang="ja-JP" altLang="en-US" dirty="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2699792" y="2195572"/>
            <a:ext cx="1944216" cy="369332"/>
          </a:xfrm>
          <a:prstGeom prst="rect">
            <a:avLst/>
          </a:prstGeom>
          <a:noFill/>
        </p:spPr>
        <p:txBody>
          <a:bodyPr wrap="square" rtlCol="0">
            <a:spAutoFit/>
          </a:bodyPr>
          <a:lstStyle/>
          <a:p>
            <a:r>
              <a:rPr kumimoji="1" lang="ja-JP" altLang="en-US" dirty="0" smtClean="0"/>
              <a:t>クレジットカード</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46235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でんし</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①</a:t>
            </a:r>
            <a:r>
              <a:rPr lang="ja-JP" altLang="en-US" sz="4000" dirty="0" smtClean="0">
                <a:solidFill>
                  <a:prstClr val="white"/>
                </a:solidFill>
                <a:latin typeface="UD デジタル 教科書体 NK-R" panose="02020400000000000000" pitchFamily="18" charset="-128"/>
                <a:ea typeface="UD デジタル 教科書体 NK-R"/>
              </a:rPr>
              <a:t>　使うもの・・・電子マネー</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56" y="1484784"/>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796136" y="1772816"/>
            <a:ext cx="2773796" cy="2722612"/>
          </a:xfrm>
          <a:prstGeom prst="wedgeRoundRectCallout">
            <a:avLst>
              <a:gd name="adj1" fmla="val -94041"/>
              <a:gd name="adj2" fmla="val 24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3" name="角丸四角形吹き出し 2"/>
          <p:cNvSpPr/>
          <p:nvPr/>
        </p:nvSpPr>
        <p:spPr>
          <a:xfrm>
            <a:off x="899592" y="4913784"/>
            <a:ext cx="7200800" cy="1683568"/>
          </a:xfrm>
          <a:prstGeom prst="wedgeRoundRectCallout">
            <a:avLst>
              <a:gd name="adj1" fmla="val -27163"/>
              <a:gd name="adj2" fmla="val -861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かいさつき</a:t>
            </a:r>
          </a:p>
          <a:p>
            <a:pPr algn="ctr" eaLnBrk="0" fontAlgn="base" hangingPunct="0">
              <a:spcBef>
                <a:spcPct val="0"/>
              </a:spcBef>
              <a:spcAft>
                <a:spcPct val="0"/>
              </a:spcAft>
            </a:pPr>
            <a:r>
              <a:rPr lang="ja-JP" altLang="en-US" sz="3000" dirty="0" smtClean="0">
                <a:solidFill>
                  <a:prstClr val="black"/>
                </a:solidFill>
                <a:latin typeface="UD デジタル 教科書体 NK-R" panose="02020400000000000000" pitchFamily="18" charset="-128"/>
                <a:ea typeface="UD デジタル 教科書体 NK-R"/>
              </a:rPr>
              <a:t>スーパー・コンビニ・改札機でタッチして、</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かね　　　しはら</a:t>
            </a:r>
          </a:p>
          <a:p>
            <a:pPr algn="ctr" eaLnBrk="0" fontAlgn="base" hangingPunct="0">
              <a:spcBef>
                <a:spcPct val="0"/>
              </a:spcBef>
              <a:spcAft>
                <a:spcPct val="0"/>
              </a:spcAft>
            </a:pPr>
            <a:r>
              <a:rPr lang="ja-JP" altLang="en-US" sz="3000" dirty="0" smtClean="0">
                <a:solidFill>
                  <a:prstClr val="black"/>
                </a:solidFill>
                <a:latin typeface="UD デジタル 教科書体 NK-R" panose="02020400000000000000" pitchFamily="18" charset="-128"/>
                <a:ea typeface="UD デジタル 教科書体 NK-R"/>
              </a:rPr>
              <a:t>お金を支払える</a:t>
            </a:r>
            <a:endParaRPr lang="ja-JP" altLang="en-US" sz="3000" dirty="0">
              <a:solidFill>
                <a:prstClr val="black"/>
              </a:solidFill>
              <a:latin typeface="UD デジタル 教科書体 NK-R" panose="02020400000000000000" pitchFamily="18" charset="-128"/>
              <a:ea typeface="UD デジタル 教科書体 NK-R"/>
            </a:endParaRPr>
          </a:p>
        </p:txBody>
      </p:sp>
      <p:sp>
        <p:nvSpPr>
          <p:cNvPr id="5" name="テキスト ボックス 4"/>
          <p:cNvSpPr txBox="1"/>
          <p:nvPr/>
        </p:nvSpPr>
        <p:spPr>
          <a:xfrm>
            <a:off x="5987465" y="2041515"/>
            <a:ext cx="2333858" cy="2185214"/>
          </a:xfrm>
          <a:prstGeom prst="rect">
            <a:avLst/>
          </a:prstGeom>
          <a:noFill/>
        </p:spPr>
        <p:txBody>
          <a:bodyPr wrap="square" rtlCol="0">
            <a:spAutoFit/>
          </a:bodyPr>
          <a:lstStyle/>
          <a:p>
            <a:pPr eaLnBrk="0" fontAlgn="base" hangingPunct="0">
              <a:spcBef>
                <a:spcPct val="0"/>
              </a:spcBef>
              <a:spcAft>
                <a:spcPct val="0"/>
              </a:spcAft>
            </a:pPr>
            <a:r>
              <a:rPr lang="ja-JP" altLang="en-US" sz="1600" dirty="0">
                <a:solidFill>
                  <a:prstClr val="black"/>
                </a:solidFill>
                <a:latin typeface="UD デジタル 教科書体 NK-R" panose="02020400000000000000" pitchFamily="18" charset="-128"/>
                <a:ea typeface="UD デジタル 教科書体 NK-R"/>
              </a:rPr>
              <a:t>かくしゃ</a:t>
            </a:r>
            <a:endParaRPr lang="en-US" altLang="ja-JP" sz="1600" dirty="0" smtClean="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各社</a:t>
            </a:r>
            <a:r>
              <a:rPr lang="ja-JP" altLang="en-US" sz="2800" dirty="0">
                <a:solidFill>
                  <a:prstClr val="black"/>
                </a:solidFill>
                <a:latin typeface="UD デジタル 教科書体 NK-R" panose="02020400000000000000" pitchFamily="18" charset="-128"/>
                <a:ea typeface="UD デジタル 教科書体 NK-R"/>
              </a:rPr>
              <a:t>が</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だ</a:t>
            </a:r>
            <a:endParaRPr lang="ja-JP" altLang="en-US"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出して</a:t>
            </a:r>
            <a:r>
              <a:rPr lang="ja-JP" altLang="en-US" sz="2800" dirty="0">
                <a:solidFill>
                  <a:prstClr val="black"/>
                </a:solidFill>
                <a:latin typeface="UD デジタル 教科書体 NK-R" panose="02020400000000000000" pitchFamily="18" charset="-128"/>
                <a:ea typeface="UD デジタル 教科書体 NK-R"/>
              </a:rPr>
              <a:t>いる</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でんしてき　　　かね</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電子的なお金</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507617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a:solidFill>
                  <a:prstClr val="white"/>
                </a:solidFill>
                <a:latin typeface="UD デジタル 教科書体 NK-R" panose="02020400000000000000" pitchFamily="18" charset="-128"/>
                <a:ea typeface="UD デジタル 教科書体 NK-R"/>
              </a:rPr>
              <a:t>B</a:t>
            </a:r>
            <a:r>
              <a:rPr lang="en-US" altLang="ja-JP" sz="4000" dirty="0" smtClean="0">
                <a:solidFill>
                  <a:prstClr val="white"/>
                </a:solidFill>
                <a:latin typeface="UD デジタル 教科書体 NK-R" panose="02020400000000000000" pitchFamily="18" charset="-128"/>
                <a:ea typeface="UD デジタル 教科書体 NK-R"/>
              </a:rPr>
              <a:t>-</a:t>
            </a:r>
            <a:r>
              <a:rPr lang="ja-JP" altLang="en-US" sz="4000" dirty="0" smtClean="0">
                <a:solidFill>
                  <a:prstClr val="white"/>
                </a:solidFill>
                <a:latin typeface="UD デジタル 教科書体 NK-R" panose="02020400000000000000" pitchFamily="18" charset="-128"/>
                <a:ea typeface="UD デジタル 教科書体 NK-R"/>
              </a:rPr>
              <a:t>②　使うもの・・・デビットカード</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78" y="1124744"/>
            <a:ext cx="6300192" cy="41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6372200" y="1340768"/>
            <a:ext cx="2457214" cy="1656184"/>
          </a:xfrm>
          <a:prstGeom prst="wedgeRoundRectCallout">
            <a:avLst>
              <a:gd name="adj1" fmla="val -75435"/>
              <a:gd name="adj2" fmla="val 52226"/>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a:solidFill>
                  <a:prstClr val="black"/>
                </a:solidFill>
                <a:latin typeface="UD デジタル 教科書体 NK-R" panose="02020400000000000000" pitchFamily="18" charset="-128"/>
                <a:ea typeface="UD デジタル 教科書体 NK-R"/>
              </a:rPr>
              <a:t>　</a:t>
            </a:r>
            <a:r>
              <a:rPr lang="ja-JP" altLang="en-US" sz="1600" dirty="0" smtClean="0">
                <a:solidFill>
                  <a:prstClr val="black"/>
                </a:solidFill>
                <a:latin typeface="UD デジタル 教科書体 NK-R" panose="02020400000000000000" pitchFamily="18" charset="-128"/>
                <a:ea typeface="UD デジタル 教科書体 NK-R"/>
              </a:rPr>
              <a:t>しはら</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お支払いで</a:t>
            </a:r>
          </a:p>
          <a:p>
            <a:pPr algn="ct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ていじ</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提示</a:t>
            </a:r>
          </a:p>
        </p:txBody>
      </p:sp>
      <p:sp>
        <p:nvSpPr>
          <p:cNvPr id="8" name="角丸四角形吹き出し 7"/>
          <p:cNvSpPr/>
          <p:nvPr/>
        </p:nvSpPr>
        <p:spPr>
          <a:xfrm>
            <a:off x="1475656" y="5149552"/>
            <a:ext cx="5874568" cy="1519808"/>
          </a:xfrm>
          <a:prstGeom prst="wedgeRoundRectCallout">
            <a:avLst>
              <a:gd name="adj1" fmla="val -6843"/>
              <a:gd name="adj2" fmla="val -113350"/>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だ</a:t>
            </a:r>
            <a:r>
              <a:rPr lang="ja-JP" altLang="en-US" sz="1600" dirty="0" smtClean="0">
                <a:solidFill>
                  <a:prstClr val="black"/>
                </a:solidFill>
                <a:latin typeface="UD デジタル 教科書体 NK-R" panose="02020400000000000000" pitchFamily="18" charset="-128"/>
                <a:ea typeface="UD デジタル 教科書体 NK-R"/>
              </a:rPr>
              <a:t>いきん　　　　ぎんこう　　　　　　　こうざ</a:t>
            </a:r>
          </a:p>
          <a:p>
            <a:pPr algn="ctr" eaLnBrk="0" fontAlgn="base" hangingPunct="0">
              <a:spcBef>
                <a:spcPct val="0"/>
              </a:spcBef>
              <a:spcAft>
                <a:spcPct val="0"/>
              </a:spcAft>
            </a:pPr>
            <a:r>
              <a:rPr lang="ja-JP" altLang="en-US" sz="3200" dirty="0" smtClean="0">
                <a:solidFill>
                  <a:prstClr val="black"/>
                </a:solidFill>
                <a:latin typeface="UD デジタル 教科書体 NK-R" panose="02020400000000000000" pitchFamily="18" charset="-128"/>
                <a:ea typeface="UD デジタル 教科書体 NK-R"/>
              </a:rPr>
              <a:t>代金が銀行の口座から、</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ひ　　　　　　お</a:t>
            </a:r>
          </a:p>
          <a:p>
            <a:pPr algn="ctr" eaLnBrk="0" fontAlgn="base" hangingPunct="0">
              <a:spcBef>
                <a:spcPct val="0"/>
              </a:spcBef>
              <a:spcAft>
                <a:spcPct val="0"/>
              </a:spcAft>
            </a:pPr>
            <a:r>
              <a:rPr lang="ja-JP" altLang="en-US" sz="3200" dirty="0" smtClean="0">
                <a:solidFill>
                  <a:prstClr val="black"/>
                </a:solidFill>
                <a:latin typeface="UD デジタル 教科書体 NK-R" panose="02020400000000000000" pitchFamily="18" charset="-128"/>
                <a:ea typeface="UD デジタル 教科書体 NK-R"/>
              </a:rPr>
              <a:t>すぐに引き落とされる</a:t>
            </a:r>
          </a:p>
        </p:txBody>
      </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059125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③</a:t>
            </a:r>
            <a:r>
              <a:rPr lang="ja-JP" altLang="en-US" sz="4000" dirty="0" smtClean="0">
                <a:solidFill>
                  <a:prstClr val="white"/>
                </a:solidFill>
                <a:latin typeface="UD デジタル 教科書体 NK-R" panose="02020400000000000000" pitchFamily="18" charset="-128"/>
                <a:ea typeface="UD デジタル 教科書体 NK-R"/>
              </a:rPr>
              <a:t>　使うもの・・・クレジットカード</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56" y="1167898"/>
            <a:ext cx="5727104" cy="42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868144" y="1246071"/>
            <a:ext cx="2998812" cy="3024336"/>
          </a:xfrm>
          <a:prstGeom prst="wedgeRoundRectCallout">
            <a:avLst>
              <a:gd name="adj1" fmla="val -73829"/>
              <a:gd name="adj2" fmla="val 1674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10" name="角丸四角形吹き出し 9"/>
          <p:cNvSpPr/>
          <p:nvPr/>
        </p:nvSpPr>
        <p:spPr>
          <a:xfrm>
            <a:off x="251520" y="5301208"/>
            <a:ext cx="8424936" cy="1368152"/>
          </a:xfrm>
          <a:prstGeom prst="wedgeRoundRectCallout">
            <a:avLst>
              <a:gd name="adj1" fmla="val 619"/>
              <a:gd name="adj2" fmla="val -9934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あと　　　　　　　　　　　　　　　　かね　　　　　せいきゅう　　　　　　　く</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後から、お金の請求が来る</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いちど　　　　　　　　は</a:t>
            </a:r>
            <a:r>
              <a:rPr lang="ja-JP" altLang="en-US" sz="1200" dirty="0" err="1" smtClean="0">
                <a:solidFill>
                  <a:prstClr val="black"/>
                </a:solidFill>
                <a:latin typeface="UD デジタル 教科書体 NK-R" panose="02020400000000000000" pitchFamily="18" charset="-128"/>
                <a:ea typeface="UD デジタル 教科書体 NK-R"/>
              </a:rPr>
              <a:t>ら</a:t>
            </a:r>
            <a:r>
              <a:rPr lang="ja-JP" altLang="en-US" sz="1200" dirty="0" smtClean="0">
                <a:solidFill>
                  <a:prstClr val="black"/>
                </a:solidFill>
                <a:latin typeface="UD デジタル 教科書体 NK-R" panose="02020400000000000000" pitchFamily="18" charset="-128"/>
                <a:ea typeface="UD デジタル 教科書体 NK-R"/>
              </a:rPr>
              <a:t>　　　　　　　　　　　　　わ　　　　　　　　　　はら　　　　　　　　　　　　　　　　　　　　　　　　　　　　　　ばら</a:t>
            </a:r>
          </a:p>
          <a:p>
            <a:pPr algn="ctr" eaLnBrk="0" fontAlgn="base" hangingPunct="0">
              <a:spcBef>
                <a:spcPct val="0"/>
              </a:spcBef>
              <a:spcAft>
                <a:spcPct val="0"/>
              </a:spcAft>
            </a:pPr>
            <a:r>
              <a:rPr lang="en-US" altLang="ja-JP" sz="2800" dirty="0" smtClean="0">
                <a:solidFill>
                  <a:prstClr val="black"/>
                </a:solidFill>
                <a:latin typeface="UD デジタル 教科書体 NK-R" panose="02020400000000000000" pitchFamily="18" charset="-128"/>
                <a:ea typeface="UD デジタル 教科書体 NK-R"/>
              </a:rPr>
              <a:t>A)</a:t>
            </a:r>
            <a:r>
              <a:rPr lang="ja-JP" altLang="en-US" sz="2800" dirty="0" smtClean="0">
                <a:solidFill>
                  <a:prstClr val="black"/>
                </a:solidFill>
                <a:latin typeface="UD デジタル 教科書体 NK-R" panose="02020400000000000000" pitchFamily="18" charset="-128"/>
                <a:ea typeface="UD デジタル 教科書体 NK-R"/>
              </a:rPr>
              <a:t>一度に払う　</a:t>
            </a:r>
            <a:r>
              <a:rPr lang="en-US" altLang="ja-JP" sz="2800" dirty="0" smtClean="0">
                <a:solidFill>
                  <a:prstClr val="black"/>
                </a:solidFill>
                <a:latin typeface="UD デジタル 教科書体 NK-R" panose="02020400000000000000" pitchFamily="18" charset="-128"/>
                <a:ea typeface="UD デジタル 教科書体 NK-R"/>
              </a:rPr>
              <a:t>B)</a:t>
            </a:r>
            <a:r>
              <a:rPr lang="ja-JP" altLang="en-US" sz="2800" dirty="0" smtClean="0">
                <a:solidFill>
                  <a:prstClr val="black"/>
                </a:solidFill>
                <a:latin typeface="UD デジタル 教科書体 NK-R" panose="02020400000000000000" pitchFamily="18" charset="-128"/>
                <a:ea typeface="UD デジタル 教科書体 NK-R"/>
              </a:rPr>
              <a:t>分けて払う　</a:t>
            </a:r>
            <a:r>
              <a:rPr lang="en-US" altLang="ja-JP" sz="2800" dirty="0" smtClean="0">
                <a:solidFill>
                  <a:prstClr val="black"/>
                </a:solidFill>
                <a:latin typeface="UD デジタル 教科書体 NK-R" panose="02020400000000000000" pitchFamily="18" charset="-128"/>
                <a:ea typeface="UD デジタル 教科書体 NK-R"/>
              </a:rPr>
              <a:t>C)</a:t>
            </a:r>
            <a:r>
              <a:rPr lang="ja-JP" altLang="en-US" sz="2800" dirty="0" smtClean="0">
                <a:solidFill>
                  <a:prstClr val="black"/>
                </a:solidFill>
                <a:latin typeface="UD デジタル 教科書体 NK-R" panose="02020400000000000000" pitchFamily="18" charset="-128"/>
                <a:ea typeface="UD デジタル 教科書体 NK-R"/>
              </a:rPr>
              <a:t>ボーナス払い　等</a:t>
            </a:r>
          </a:p>
        </p:txBody>
      </p:sp>
      <p:sp>
        <p:nvSpPr>
          <p:cNvPr id="3" name="テキスト ボックス 2"/>
          <p:cNvSpPr txBox="1"/>
          <p:nvPr/>
        </p:nvSpPr>
        <p:spPr>
          <a:xfrm>
            <a:off x="6012160" y="1437234"/>
            <a:ext cx="2664296" cy="2862322"/>
          </a:xfrm>
          <a:prstGeom prst="rect">
            <a:avLst/>
          </a:prstGeom>
          <a:noFill/>
        </p:spPr>
        <p:txBody>
          <a:bodyPr wrap="square" rtlCol="0">
            <a:spAutoFit/>
          </a:bodyP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ば　　　げんきん</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その</a:t>
            </a:r>
            <a:r>
              <a:rPr lang="ja-JP" altLang="en-US" sz="2400" dirty="0">
                <a:solidFill>
                  <a:prstClr val="black"/>
                </a:solidFill>
                <a:latin typeface="UD デジタル 教科書体 NK-R" panose="02020400000000000000" pitchFamily="18" charset="-128"/>
                <a:ea typeface="UD デジタル 教科書体 NK-R"/>
              </a:rPr>
              <a:t>場</a:t>
            </a:r>
            <a:r>
              <a:rPr lang="ja-JP" altLang="en-US" sz="2400" dirty="0" smtClean="0">
                <a:solidFill>
                  <a:prstClr val="black"/>
                </a:solidFill>
                <a:latin typeface="UD デジタル 教科書体 NK-R" panose="02020400000000000000" pitchFamily="18" charset="-128"/>
                <a:ea typeface="UD デジタル 教科書体 NK-R"/>
              </a:rPr>
              <a:t>で</a:t>
            </a:r>
            <a:r>
              <a:rPr lang="ja-JP" altLang="en-US" sz="2400" dirty="0">
                <a:solidFill>
                  <a:prstClr val="black"/>
                </a:solidFill>
                <a:latin typeface="UD デジタル 教科書体 NK-R" panose="02020400000000000000" pitchFamily="18" charset="-128"/>
                <a:ea typeface="UD デジタル 教科書体 NK-R"/>
              </a:rPr>
              <a:t>現金</a:t>
            </a:r>
            <a:r>
              <a:rPr lang="ja-JP" altLang="en-US" sz="2400" dirty="0" smtClean="0">
                <a:solidFill>
                  <a:prstClr val="black"/>
                </a:solidFill>
                <a:latin typeface="UD デジタル 教科書体 NK-R" panose="02020400000000000000" pitchFamily="18" charset="-128"/>
                <a:ea typeface="UD デジタル 教科書体 NK-R"/>
              </a:rPr>
              <a:t>を</a:t>
            </a:r>
            <a:endParaRPr lang="ja-JP" altLang="en-US" sz="24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しはら</a:t>
            </a:r>
            <a:endParaRPr lang="ja-JP" altLang="en-US" sz="1600" dirty="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支払わず、</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しょうひん</a:t>
            </a: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商品やサービスを</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う　　　</a:t>
            </a:r>
            <a:r>
              <a:rPr lang="ja-JP" altLang="en-US" sz="1600" dirty="0" smtClean="0">
                <a:solidFill>
                  <a:prstClr val="black"/>
                </a:solidFill>
                <a:latin typeface="UD デジタル 教科書体 NK-R" panose="02020400000000000000" pitchFamily="18" charset="-128"/>
                <a:ea typeface="UD デジタル 教科書体 NK-R"/>
              </a:rPr>
              <a:t>　と</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受け取れる</a:t>
            </a:r>
            <a:endParaRPr lang="ja-JP" altLang="en-US" sz="24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endParaRPr lang="ja-JP" altLang="en-US" sz="2400"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01348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④</a:t>
            </a:r>
            <a:r>
              <a:rPr lang="ja-JP" altLang="en-US" sz="4000" dirty="0" smtClean="0">
                <a:solidFill>
                  <a:prstClr val="white"/>
                </a:solidFill>
                <a:latin typeface="UD デジタル 教科書体 NK-R" panose="02020400000000000000" pitchFamily="18" charset="-128"/>
                <a:ea typeface="UD デジタル 教科書体 NK-R"/>
              </a:rPr>
              <a:t>　使うもの・・・スマートフォン</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70" y="1268760"/>
            <a:ext cx="5729014" cy="415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6556970" y="1637184"/>
            <a:ext cx="2487910" cy="3024336"/>
          </a:xfrm>
          <a:prstGeom prst="wedgeRoundRectCallout">
            <a:avLst>
              <a:gd name="adj1" fmla="val -125999"/>
              <a:gd name="adj2" fmla="val -210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8" name="角丸四角形吹き出し 7"/>
          <p:cNvSpPr/>
          <p:nvPr/>
        </p:nvSpPr>
        <p:spPr>
          <a:xfrm>
            <a:off x="1297727" y="5301208"/>
            <a:ext cx="6503198" cy="1392872"/>
          </a:xfrm>
          <a:prstGeom prst="wedgeRoundRectCallout">
            <a:avLst>
              <a:gd name="adj1" fmla="val 619"/>
              <a:gd name="adj2" fmla="val -9934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smtClean="0">
                <a:solidFill>
                  <a:prstClr val="black"/>
                </a:solidFill>
                <a:latin typeface="UD デジタル 教科書体 NK-R" panose="02020400000000000000" pitchFamily="18" charset="-128"/>
                <a:ea typeface="UD デジタル 教科書体 NK-R"/>
              </a:rPr>
              <a:t>A)</a:t>
            </a:r>
            <a:r>
              <a:rPr lang="ja-JP" altLang="en-US" sz="3200" dirty="0" smtClean="0">
                <a:solidFill>
                  <a:prstClr val="black"/>
                </a:solidFill>
                <a:latin typeface="UD デジタル 教科書体 NK-R" panose="02020400000000000000" pitchFamily="18" charset="-128"/>
                <a:ea typeface="UD デジタル 教科書体 NK-R"/>
              </a:rPr>
              <a:t>スマホをタッチ　</a:t>
            </a:r>
            <a:r>
              <a:rPr lang="ja-JP" altLang="en-US" sz="12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1200" dirty="0">
                <a:solidFill>
                  <a:prstClr val="black"/>
                </a:solidFill>
                <a:latin typeface="UD デジタル 教科書体 NK-R" panose="02020400000000000000" pitchFamily="18" charset="-128"/>
                <a:ea typeface="UD デジタル 教科書体 NK-R"/>
              </a:rPr>
              <a:t>　</a:t>
            </a:r>
            <a:r>
              <a:rPr lang="ja-JP" altLang="en-US" sz="1200" dirty="0" smtClean="0">
                <a:solidFill>
                  <a:prstClr val="black"/>
                </a:solidFill>
                <a:latin typeface="UD デジタル 教科書体 NK-R" panose="02020400000000000000" pitchFamily="18" charset="-128"/>
                <a:ea typeface="UD デジタル 教科書体 NK-R"/>
              </a:rPr>
              <a:t>　　　　　　　　　　　　　　　　　　　　　　　　　　　　　　　　　　　　　　　　</a:t>
            </a:r>
            <a:r>
              <a:rPr lang="ja-JP" altLang="en-US" sz="1200" smtClean="0">
                <a:solidFill>
                  <a:prstClr val="black"/>
                </a:solidFill>
                <a:latin typeface="UD デジタル 教科書体 NK-R" panose="02020400000000000000" pitchFamily="18" charset="-128"/>
                <a:ea typeface="UD デジタル 教科書体 NK-R"/>
              </a:rPr>
              <a:t>　　　　　　　　　　　　　　　　　　　</a:t>
            </a:r>
            <a:r>
              <a:rPr lang="ja-JP" altLang="en-US" sz="1200" dirty="0" smtClean="0">
                <a:solidFill>
                  <a:prstClr val="black"/>
                </a:solidFill>
                <a:latin typeface="UD デジタル 教科書体 NK-R" panose="02020400000000000000" pitchFamily="18" charset="-128"/>
                <a:ea typeface="UD デジタル 教科書体 NK-R"/>
              </a:rPr>
              <a:t>　　　　しはら</a:t>
            </a:r>
          </a:p>
          <a:p>
            <a:pPr eaLnBrk="0" fontAlgn="base" hangingPunct="0">
              <a:spcBef>
                <a:spcPct val="0"/>
              </a:spcBef>
              <a:spcAft>
                <a:spcPct val="0"/>
              </a:spcAft>
            </a:pPr>
            <a:r>
              <a:rPr lang="en-US" altLang="ja-JP" sz="3200" dirty="0" smtClean="0">
                <a:solidFill>
                  <a:prstClr val="black"/>
                </a:solidFill>
                <a:latin typeface="UD デジタル 教科書体 NK-R" panose="02020400000000000000" pitchFamily="18" charset="-128"/>
                <a:ea typeface="UD デジタル 教科書体 NK-R"/>
              </a:rPr>
              <a:t>B</a:t>
            </a:r>
            <a:r>
              <a:rPr lang="en-US" altLang="ja-JP" sz="3200" dirty="0">
                <a:solidFill>
                  <a:prstClr val="black"/>
                </a:solidFill>
                <a:latin typeface="UD デジタル 教科書体 NK-R" panose="02020400000000000000" pitchFamily="18" charset="-128"/>
                <a:ea typeface="UD デジタル 教科書体 NK-R"/>
              </a:rPr>
              <a:t>)</a:t>
            </a:r>
            <a:r>
              <a:rPr lang="ja-JP" altLang="en-US" sz="3200" dirty="0">
                <a:solidFill>
                  <a:prstClr val="black"/>
                </a:solidFill>
                <a:latin typeface="UD デジタル 教科書体 NK-R" panose="02020400000000000000" pitchFamily="18" charset="-128"/>
                <a:ea typeface="UD デジタル 教科書体 NK-R"/>
              </a:rPr>
              <a:t>バーコードや</a:t>
            </a:r>
            <a:r>
              <a:rPr lang="en-US" altLang="ja-JP" sz="3200" dirty="0">
                <a:solidFill>
                  <a:prstClr val="black"/>
                </a:solidFill>
                <a:latin typeface="UD デジタル 教科書体 NK-R" panose="02020400000000000000" pitchFamily="18" charset="-128"/>
                <a:ea typeface="UD デジタル 教科書体 NK-R"/>
              </a:rPr>
              <a:t>QR</a:t>
            </a:r>
            <a:r>
              <a:rPr lang="ja-JP" altLang="en-US" sz="3200" dirty="0">
                <a:solidFill>
                  <a:prstClr val="black"/>
                </a:solidFill>
                <a:latin typeface="UD デジタル 教科書体 NK-R" panose="02020400000000000000" pitchFamily="18" charset="-128"/>
                <a:ea typeface="UD デジタル 教科書体 NK-R"/>
              </a:rPr>
              <a:t>コード</a:t>
            </a:r>
            <a:r>
              <a:rPr lang="ja-JP" altLang="en-US" sz="3200" dirty="0" smtClean="0">
                <a:solidFill>
                  <a:prstClr val="black"/>
                </a:solidFill>
                <a:latin typeface="UD デジタル 教科書体 NK-R" panose="02020400000000000000" pitchFamily="18" charset="-128"/>
                <a:ea typeface="UD デジタル 教科書体 NK-R"/>
              </a:rPr>
              <a:t>で支払い</a:t>
            </a:r>
            <a:endParaRPr lang="en-US" altLang="ja-JP" sz="3200" dirty="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6396769" y="1637184"/>
            <a:ext cx="2808312" cy="3231654"/>
          </a:xfrm>
          <a:prstGeom prst="rect">
            <a:avLst/>
          </a:prstGeom>
          <a:noFill/>
        </p:spPr>
        <p:txBody>
          <a:bodyPr wrap="square" rtlCol="0">
            <a:spAutoFit/>
          </a:bodyPr>
          <a:lstStyle/>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   スマホ</a:t>
            </a:r>
            <a:r>
              <a:rPr lang="ja-JP" altLang="en-US" sz="2800" dirty="0">
                <a:solidFill>
                  <a:prstClr val="black"/>
                </a:solidFill>
                <a:latin typeface="UD デジタル 教科書体 NK-R" panose="02020400000000000000" pitchFamily="18" charset="-128"/>
                <a:ea typeface="UD デジタル 教科書体 NK-R"/>
              </a:rPr>
              <a:t>に</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ｸﾚｼﾞｯﾄｶｰﾄﾞ</a:t>
            </a:r>
            <a:endParaRPr lang="ja-JP" altLang="en-US" sz="28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1400" dirty="0" smtClean="0">
                <a:solidFill>
                  <a:prstClr val="black"/>
                </a:solidFill>
                <a:latin typeface="UD デジタル 教科書体 NK-R" panose="02020400000000000000" pitchFamily="18" charset="-128"/>
                <a:ea typeface="UD デジタル 教科書体 NK-R"/>
              </a:rPr>
              <a:t>　　でんし</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電子</a:t>
            </a:r>
            <a:r>
              <a:rPr lang="ja-JP" altLang="en-US" sz="2800" dirty="0">
                <a:solidFill>
                  <a:prstClr val="black"/>
                </a:solidFill>
                <a:latin typeface="UD デジタル 教科書体 NK-R" panose="02020400000000000000" pitchFamily="18" charset="-128"/>
                <a:ea typeface="UD デジタル 教科書体 NK-R"/>
              </a:rPr>
              <a:t>マネー</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ぎん</a:t>
            </a:r>
            <a:r>
              <a:rPr lang="ja-JP" altLang="en-US" sz="1600" dirty="0" smtClean="0">
                <a:solidFill>
                  <a:prstClr val="black"/>
                </a:solidFill>
                <a:latin typeface="UD デジタル 教科書体 NK-R" panose="02020400000000000000" pitchFamily="18" charset="-128"/>
                <a:ea typeface="UD デジタル 教科書体 NK-R"/>
              </a:rPr>
              <a:t>こうこうざ　　など</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銀行</a:t>
            </a:r>
            <a:r>
              <a:rPr lang="ja-JP" altLang="en-US" sz="2800" dirty="0">
                <a:solidFill>
                  <a:prstClr val="black"/>
                </a:solidFill>
                <a:latin typeface="UD デジタル 教科書体 NK-R" panose="02020400000000000000" pitchFamily="18" charset="-128"/>
                <a:ea typeface="UD デジタル 教科書体 NK-R"/>
              </a:rPr>
              <a:t>口座等を</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とうろく</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登録</a:t>
            </a:r>
            <a:endParaRPr lang="ja-JP" altLang="en-US" sz="28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endParaRPr lang="ja-JP" altLang="en-US"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51910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1131" y="1714477"/>
            <a:ext cx="2220568" cy="192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4"/>
          <p:cNvSpPr/>
          <p:nvPr/>
        </p:nvSpPr>
        <p:spPr>
          <a:xfrm>
            <a:off x="1978912" y="2789385"/>
            <a:ext cx="2325940" cy="1691671"/>
          </a:xfrm>
          <a:prstGeom prst="rightArrow">
            <a:avLst/>
          </a:prstGeom>
          <a:solidFill>
            <a:srgbClr val="FF0000"/>
          </a:soli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algn="ct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もうしこみ</a:t>
            </a:r>
          </a:p>
          <a:p>
            <a:pPr algn="ct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申込</a:t>
            </a:r>
            <a:endParaRPr kumimoji="0" lang="ja-JP" altLang="en-US" sz="2700" kern="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 name="左矢印 5"/>
          <p:cNvSpPr/>
          <p:nvPr/>
        </p:nvSpPr>
        <p:spPr>
          <a:xfrm>
            <a:off x="4304852" y="2789385"/>
            <a:ext cx="2211364" cy="1691671"/>
          </a:xfrm>
          <a:prstGeom prst="leftArrow">
            <a:avLst>
              <a:gd name="adj1" fmla="val 52631"/>
              <a:gd name="adj2" fmla="val 50000"/>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しょうだく</a:t>
            </a:r>
          </a:p>
          <a:p>
            <a:pPr algn="ct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承諾</a:t>
            </a:r>
            <a:endParaRPr kumimoji="0" lang="ja-JP" altLang="en-US" sz="1350" kern="0" dirty="0">
              <a:solidFill>
                <a:prstClr val="white"/>
              </a:solidFill>
            </a:endParaRPr>
          </a:p>
        </p:txBody>
      </p:sp>
      <p:pic>
        <p:nvPicPr>
          <p:cNvPr id="7"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285" y="1525454"/>
            <a:ext cx="827471" cy="82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377" y="1064803"/>
            <a:ext cx="764044" cy="1111336"/>
          </a:xfrm>
          <a:prstGeom prst="rect">
            <a:avLst/>
          </a:prstGeom>
        </p:spPr>
      </p:pic>
      <p:sp>
        <p:nvSpPr>
          <p:cNvPr id="10" name="円形吹き出し 9"/>
          <p:cNvSpPr/>
          <p:nvPr/>
        </p:nvSpPr>
        <p:spPr>
          <a:xfrm>
            <a:off x="2057459" y="1799073"/>
            <a:ext cx="2946591" cy="869455"/>
          </a:xfrm>
          <a:prstGeom prst="wedgeEllipseCallout">
            <a:avLst>
              <a:gd name="adj1" fmla="val -56704"/>
              <a:gd name="adj2" fmla="val 80715"/>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latin typeface="HGS創英角ﾎﾟｯﾌﾟ体" pitchFamily="50" charset="-128"/>
                <a:ea typeface="HGS創英角ﾎﾟｯﾌﾟ体" pitchFamily="50" charset="-128"/>
              </a:rPr>
              <a:t>これください</a:t>
            </a:r>
            <a:endParaRPr lang="ja-JP" altLang="en-US" sz="2400" dirty="0">
              <a:solidFill>
                <a:srgbClr val="FF0000"/>
              </a:solidFill>
              <a:latin typeface="HGS創英角ﾎﾟｯﾌﾟ体" pitchFamily="50" charset="-128"/>
              <a:ea typeface="HGS創英角ﾎﾟｯﾌﾟ体" pitchFamily="50" charset="-128"/>
            </a:endParaRPr>
          </a:p>
        </p:txBody>
      </p:sp>
      <p:sp>
        <p:nvSpPr>
          <p:cNvPr id="12" name="円形吹き出し 11"/>
          <p:cNvSpPr/>
          <p:nvPr/>
        </p:nvSpPr>
        <p:spPr>
          <a:xfrm>
            <a:off x="6516216" y="3823040"/>
            <a:ext cx="2495042" cy="796097"/>
          </a:xfrm>
          <a:prstGeom prst="wedgeEllipseCallout">
            <a:avLst>
              <a:gd name="adj1" fmla="val 23777"/>
              <a:gd name="adj2" fmla="val -87591"/>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1F497D"/>
                </a:solidFill>
                <a:latin typeface="HGS創英角ﾎﾟｯﾌﾟ体" pitchFamily="50" charset="-128"/>
                <a:ea typeface="HGS創英角ﾎﾟｯﾌﾟ体" pitchFamily="50" charset="-128"/>
              </a:rPr>
              <a:t>わかりました</a:t>
            </a:r>
            <a:endParaRPr lang="ja-JP" altLang="en-US" sz="2000" dirty="0">
              <a:solidFill>
                <a:srgbClr val="1F497D"/>
              </a:solidFill>
              <a:latin typeface="HGS創英角ﾎﾟｯﾌﾟ体" pitchFamily="50" charset="-128"/>
              <a:ea typeface="HGS創英角ﾎﾟｯﾌﾟ体"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979" y="1714479"/>
            <a:ext cx="1614048" cy="3010666"/>
          </a:xfrm>
          <a:prstGeom prst="rect">
            <a:avLst/>
          </a:prstGeom>
        </p:spPr>
      </p:pic>
      <p:sp>
        <p:nvSpPr>
          <p:cNvPr id="14" name="正方形/長方形 13"/>
          <p:cNvSpPr/>
          <p:nvPr/>
        </p:nvSpPr>
        <p:spPr>
          <a:xfrm>
            <a:off x="0" y="0"/>
            <a:ext cx="9144000" cy="936104"/>
          </a:xfrm>
          <a:prstGeom prst="rect">
            <a:avLst/>
          </a:prstGeom>
          <a:solidFill>
            <a:srgbClr val="4BACC6">
              <a:lumMod val="20000"/>
              <a:lumOff val="80000"/>
            </a:srgbClr>
          </a:solidFill>
          <a:ln w="25400" cap="flat" cmpd="sng" algn="ctr">
            <a:noFill/>
            <a:prstDash val="solid"/>
          </a:ln>
          <a:effectLst/>
        </p:spPr>
        <p:txBody>
          <a:bodyPr lIns="91360" tIns="45680" rIns="91360" bIns="45680" rtlCol="0" anchor="ctr"/>
          <a:lstStyle/>
          <a:p>
            <a:pPr marL="0" marR="0" lvl="0" indent="0" defTabSz="913593"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　　　　　　　　　　　　　　　　　　　　　　　　　　　　　　　　　　　　　　　　　　　　　　　しはら　　　　　　　　　　　　　　　　　　　しかた</a:t>
            </a:r>
          </a:p>
          <a:p>
            <a:pPr marL="0" marR="0" lvl="0" indent="0" defTabSz="913593"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0" lang="ja-JP" altLang="en-US"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②</a:t>
            </a:r>
            <a:r>
              <a:rPr kumimoji="0" lang="en-US" altLang="ja-JP"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いろいろな支払いの仕方</a:t>
            </a:r>
            <a:endParaRPr kumimoji="0" lang="en-US" altLang="ja-JP" sz="4400"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8" name="グループ化 7"/>
          <p:cNvGrpSpPr/>
          <p:nvPr/>
        </p:nvGrpSpPr>
        <p:grpSpPr>
          <a:xfrm>
            <a:off x="291979" y="4891248"/>
            <a:ext cx="8641992" cy="1705008"/>
            <a:chOff x="291979" y="4891248"/>
            <a:chExt cx="8641992" cy="1705008"/>
          </a:xfrm>
        </p:grpSpPr>
        <p:sp>
          <p:nvSpPr>
            <p:cNvPr id="2" name="円/楕円 1"/>
            <p:cNvSpPr/>
            <p:nvPr/>
          </p:nvSpPr>
          <p:spPr>
            <a:xfrm>
              <a:off x="291979" y="4940072"/>
              <a:ext cx="2016224" cy="165618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2436580" y="4902178"/>
              <a:ext cx="2016224" cy="1656184"/>
              <a:chOff x="611560" y="4941168"/>
              <a:chExt cx="2016224" cy="1656184"/>
            </a:xfrm>
          </p:grpSpPr>
          <p:sp>
            <p:nvSpPr>
              <p:cNvPr id="17" name="円/楕円 16"/>
              <p:cNvSpPr/>
              <p:nvPr/>
            </p:nvSpPr>
            <p:spPr>
              <a:xfrm>
                <a:off x="611560" y="4941168"/>
                <a:ext cx="2016224" cy="1656184"/>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descr="G:\KINGSTON\くらしの一日講座\イラストいろいろ\イラスト\yjimage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653" y="5363876"/>
                <a:ext cx="1278767" cy="78693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7" name="Picture 3" descr="G:\KINGSTON\くらしの一日講座\イラストいろいろ\イラスト\yjimage (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141" y="5252362"/>
              <a:ext cx="1248308" cy="1031603"/>
            </a:xfrm>
            <a:prstGeom prst="rect">
              <a:avLst/>
            </a:prstGeom>
            <a:noFill/>
            <a:extLst>
              <a:ext uri="{909E8E84-426E-40DD-AFC4-6F175D3DCCD1}">
                <a14:hiddenFill xmlns:a14="http://schemas.microsoft.com/office/drawing/2010/main">
                  <a:solidFill>
                    <a:srgbClr val="FFFFFF"/>
                  </a:solidFill>
                </a14:hiddenFill>
              </a:ext>
            </a:extLst>
          </p:spPr>
        </p:pic>
        <p:sp>
          <p:nvSpPr>
            <p:cNvPr id="22" name="円/楕円 21"/>
            <p:cNvSpPr/>
            <p:nvPr/>
          </p:nvSpPr>
          <p:spPr>
            <a:xfrm>
              <a:off x="4694907" y="4940072"/>
              <a:ext cx="2016224" cy="1656184"/>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descr="G:\KINGSTON\くらしの一日講座\イラストいろいろ\イラスト\yjimage (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327" y="5154716"/>
              <a:ext cx="1046857" cy="1129249"/>
            </a:xfrm>
            <a:prstGeom prst="rect">
              <a:avLst/>
            </a:prstGeom>
            <a:noFill/>
            <a:extLst>
              <a:ext uri="{909E8E84-426E-40DD-AFC4-6F175D3DCCD1}">
                <a14:hiddenFill xmlns:a14="http://schemas.microsoft.com/office/drawing/2010/main">
                  <a:solidFill>
                    <a:srgbClr val="FFFFFF"/>
                  </a:solidFill>
                </a14:hiddenFill>
              </a:ext>
            </a:extLst>
          </p:spPr>
        </p:pic>
        <p:sp>
          <p:nvSpPr>
            <p:cNvPr id="25" name="円/楕円 24"/>
            <p:cNvSpPr/>
            <p:nvPr/>
          </p:nvSpPr>
          <p:spPr>
            <a:xfrm>
              <a:off x="6917747" y="4891248"/>
              <a:ext cx="2016224" cy="165618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G:\KINGSTON\くらしの一日講座\イラストいろいろ\スマホ　バーコード.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82290" y="5114368"/>
              <a:ext cx="687138" cy="116959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p:cNvSpPr txBox="1"/>
          <p:nvPr/>
        </p:nvSpPr>
        <p:spPr>
          <a:xfrm>
            <a:off x="2278421" y="3312054"/>
            <a:ext cx="1166271" cy="646331"/>
          </a:xfrm>
          <a:prstGeom prst="rect">
            <a:avLst/>
          </a:prstGeom>
          <a:solidFill>
            <a:schemeClr val="bg1"/>
          </a:solidFill>
          <a:ln>
            <a:solidFill>
              <a:schemeClr val="tx2"/>
            </a:solidFill>
          </a:ln>
        </p:spPr>
        <p:txBody>
          <a:bodyPr wrap="square" rtlCol="0">
            <a:spAutoFit/>
          </a:bodyPr>
          <a:lstStyle/>
          <a:p>
            <a:endParaRPr kumimoji="1" lang="ja-JP" altLang="en-US" dirty="0" smtClean="0"/>
          </a:p>
          <a:p>
            <a:endParaRPr kumimoji="1" lang="ja-JP" altLang="en-US" dirty="0"/>
          </a:p>
        </p:txBody>
      </p:sp>
      <p:sp>
        <p:nvSpPr>
          <p:cNvPr id="23" name="テキスト ボックス 22"/>
          <p:cNvSpPr txBox="1"/>
          <p:nvPr/>
        </p:nvSpPr>
        <p:spPr>
          <a:xfrm>
            <a:off x="5119883" y="3312054"/>
            <a:ext cx="1166271" cy="646331"/>
          </a:xfrm>
          <a:prstGeom prst="rect">
            <a:avLst/>
          </a:prstGeom>
          <a:solidFill>
            <a:schemeClr val="bg1"/>
          </a:solidFill>
          <a:ln>
            <a:solidFill>
              <a:schemeClr val="tx2"/>
            </a:solidFill>
          </a:ln>
        </p:spPr>
        <p:txBody>
          <a:bodyPr wrap="square" rtlCol="0">
            <a:spAutoFit/>
          </a:bodyPr>
          <a:lstStyle/>
          <a:p>
            <a:endParaRPr kumimoji="1" lang="ja-JP" altLang="en-US" dirty="0" smtClean="0"/>
          </a:p>
          <a:p>
            <a:endParaRPr kumimoji="1" lang="ja-JP" altLang="en-US" dirty="0"/>
          </a:p>
        </p:txBody>
      </p:sp>
      <p:sp>
        <p:nvSpPr>
          <p:cNvPr id="11" name="フッター プレースホルダー 10"/>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161711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53239" y="1497547"/>
            <a:ext cx="2898499" cy="21462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3" name="角丸四角形 12"/>
          <p:cNvSpPr/>
          <p:nvPr/>
        </p:nvSpPr>
        <p:spPr>
          <a:xfrm>
            <a:off x="5465630" y="1472847"/>
            <a:ext cx="3399943" cy="21709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8" name="角丸四角形 17"/>
          <p:cNvSpPr/>
          <p:nvPr/>
        </p:nvSpPr>
        <p:spPr>
          <a:xfrm>
            <a:off x="2453238" y="4182176"/>
            <a:ext cx="2898499" cy="235258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5465629" y="4203254"/>
            <a:ext cx="3399944" cy="233151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pic>
        <p:nvPicPr>
          <p:cNvPr id="1029" name="Picture 5" descr="G:\KINGSTON\くらしの一日講座\イラストいろいろ\イラスト\yjimage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433" y="1893663"/>
            <a:ext cx="1376253" cy="14026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KINGSTON\くらしの一日講座\イラストいろいろ\クレジットカード　イラスト.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104" y="4372243"/>
            <a:ext cx="1210913" cy="1210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消費生活センター　消費者教育\イラストいろいろ\shopping_shiharai_business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377" y="1777745"/>
            <a:ext cx="1339918" cy="1339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KINGSTON\くらしの一日講座\イラストいろいろ\pan_tong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202" y="1729940"/>
            <a:ext cx="1681482" cy="16814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KINGSTON\くらしの一日講座\イラストいろいろ\イラスト\「買物 イラスト」.files\yjimage(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184" y="1756771"/>
            <a:ext cx="1358835" cy="1676390"/>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22109" y="4413267"/>
            <a:ext cx="1158454" cy="1184111"/>
          </a:xfrm>
          <a:prstGeom prst="rect">
            <a:avLst/>
          </a:prstGeom>
        </p:spPr>
      </p:pic>
      <p:pic>
        <p:nvPicPr>
          <p:cNvPr id="8" name="Picture 6" descr="G:\消費生活センター　消費者教育\イラストいろいろ\jidou_kaisatsu_op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932" y="4203254"/>
            <a:ext cx="1387556" cy="13875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KINGSTON\くらしの一日講座\イラストいろいろ\ネットに向かう男の子.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4297" y="4344844"/>
            <a:ext cx="1461305" cy="1245966"/>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0" y="0"/>
            <a:ext cx="9144000" cy="1124745"/>
          </a:xfrm>
          <a:prstGeom prst="rect">
            <a:avLst/>
          </a:prstGeom>
          <a:solidFill>
            <a:srgbClr val="9F2936">
              <a:lumMod val="60000"/>
              <a:lumOff val="40000"/>
            </a:srgbClr>
          </a:solidFill>
          <a:ln w="25400" cap="flat" cmpd="sng" algn="ctr">
            <a:noFill/>
            <a:prstDash val="solid"/>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8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　　　　　　　　　　　　　　　　　　かね　　　　つか　　　　　ばめん　　　　</a:t>
            </a: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　</a:t>
            </a:r>
            <a:r>
              <a:rPr kumimoji="0" lang="en-US" altLang="ja-JP" sz="4000" kern="0" dirty="0">
                <a:solidFill>
                  <a:prstClr val="white"/>
                </a:solidFill>
                <a:latin typeface="UD デジタル 教科書体 NK-R" panose="02020400000000000000" pitchFamily="18" charset="-128"/>
                <a:ea typeface="UD デジタル 教科書体 NK-R" panose="02020400000000000000" pitchFamily="18" charset="-128"/>
              </a:rPr>
              <a:t>3</a:t>
            </a:r>
            <a:r>
              <a:rPr kumimoji="0" lang="en-US" altLang="ja-JP"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-①.</a:t>
            </a:r>
            <a:r>
              <a:rPr kumimoji="0" lang="ja-JP" altLang="en-US"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お金を使う場面</a:t>
            </a:r>
            <a:endParaRPr kumimoji="0" lang="en-US" altLang="ja-JP"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33" name="グループ化 32"/>
          <p:cNvGrpSpPr/>
          <p:nvPr/>
        </p:nvGrpSpPr>
        <p:grpSpPr>
          <a:xfrm>
            <a:off x="3134040" y="5681198"/>
            <a:ext cx="1735928" cy="734561"/>
            <a:chOff x="1525794" y="-591012"/>
            <a:chExt cx="1448298" cy="603448"/>
          </a:xfrm>
        </p:grpSpPr>
        <p:sp>
          <p:nvSpPr>
            <p:cNvPr id="34" name="角丸四角形 33"/>
            <p:cNvSpPr/>
            <p:nvPr/>
          </p:nvSpPr>
          <p:spPr>
            <a:xfrm>
              <a:off x="1525794" y="-591012"/>
              <a:ext cx="1238751" cy="6034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726202" y="-538517"/>
              <a:ext cx="1247890" cy="435178"/>
            </a:xfrm>
            <a:prstGeom prst="rect">
              <a:avLst/>
            </a:prstGeom>
            <a:noFill/>
          </p:spPr>
          <p:txBody>
            <a:bodyPr wrap="square" rtlCol="0">
              <a:spAutoFit/>
            </a:bodyPr>
            <a:lstStyle/>
            <a:p>
              <a:r>
                <a:rPr lang="ja-JP" altLang="en-US" sz="1400" dirty="0" err="1" smtClean="0">
                  <a:latin typeface="UD デジタル 教科書体 NK-R" panose="02020400000000000000" pitchFamily="18" charset="-128"/>
                  <a:ea typeface="UD デジタル 教科書体 NK-R" panose="02020400000000000000" pitchFamily="18" charset="-128"/>
                </a:rPr>
                <a:t>けんば</a:t>
              </a:r>
              <a:r>
                <a:rPr lang="ja-JP" altLang="en-US" sz="1400" dirty="0" smtClean="0">
                  <a:latin typeface="UD デジタル 教科書体 NK-R" panose="02020400000000000000" pitchFamily="18" charset="-128"/>
                  <a:ea typeface="UD デジタル 教科書体 NK-R" panose="02020400000000000000" pitchFamily="18" charset="-128"/>
                </a:rPr>
                <a:t>いき</a:t>
              </a:r>
            </a:p>
            <a:p>
              <a:r>
                <a:rPr lang="ja-JP" altLang="en-US" sz="2000" dirty="0" smtClean="0">
                  <a:latin typeface="UD デジタル 教科書体 NK-R" panose="02020400000000000000" pitchFamily="18" charset="-128"/>
                  <a:ea typeface="UD デジタル 教科書体 NK-R" panose="02020400000000000000" pitchFamily="18" charset="-128"/>
                </a:rPr>
                <a:t>券売機</a:t>
              </a:r>
            </a:p>
          </p:txBody>
        </p:sp>
      </p:grpSp>
      <p:grpSp>
        <p:nvGrpSpPr>
          <p:cNvPr id="36" name="グループ化 35"/>
          <p:cNvGrpSpPr/>
          <p:nvPr/>
        </p:nvGrpSpPr>
        <p:grpSpPr>
          <a:xfrm>
            <a:off x="6189801" y="5681198"/>
            <a:ext cx="2333345" cy="734561"/>
            <a:chOff x="1115617" y="-603448"/>
            <a:chExt cx="1946728" cy="603448"/>
          </a:xfrm>
        </p:grpSpPr>
        <p:sp>
          <p:nvSpPr>
            <p:cNvPr id="37" name="角丸四角形 36"/>
            <p:cNvSpPr/>
            <p:nvPr/>
          </p:nvSpPr>
          <p:spPr>
            <a:xfrm>
              <a:off x="1115617" y="-603448"/>
              <a:ext cx="1473868" cy="60344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305097" y="-542134"/>
              <a:ext cx="1757248" cy="435179"/>
            </a:xfrm>
            <a:prstGeom prst="rect">
              <a:avLst/>
            </a:prstGeom>
            <a:noFill/>
          </p:spPr>
          <p:txBody>
            <a:bodyPr wrap="square" rtlCol="0">
              <a:spAutoFit/>
            </a:bodyPr>
            <a:lstStyle/>
            <a:p>
              <a:r>
                <a:rPr lang="ja-JP" altLang="en-US" sz="1400" dirty="0" smtClean="0">
                  <a:latin typeface="UD デジタル 教科書体 NK-R" panose="02020400000000000000" pitchFamily="18" charset="-128"/>
                  <a:ea typeface="UD デジタル 教科書体 NK-R" panose="02020400000000000000" pitchFamily="18" charset="-128"/>
                </a:rPr>
                <a:t>つうしんはんばい</a:t>
              </a:r>
            </a:p>
            <a:p>
              <a:r>
                <a:rPr lang="ja-JP" altLang="en-US" sz="2000" dirty="0" smtClean="0">
                  <a:latin typeface="UD デジタル 教科書体 NK-R" panose="02020400000000000000" pitchFamily="18" charset="-128"/>
                  <a:ea typeface="UD デジタル 教科書体 NK-R" panose="02020400000000000000" pitchFamily="18" charset="-128"/>
                </a:rPr>
                <a:t>通信販売</a:t>
              </a:r>
            </a:p>
          </p:txBody>
        </p:sp>
      </p:grpSp>
      <p:sp>
        <p:nvSpPr>
          <p:cNvPr id="3" name="正方形/長方形 2"/>
          <p:cNvSpPr/>
          <p:nvPr/>
        </p:nvSpPr>
        <p:spPr>
          <a:xfrm>
            <a:off x="1187623" y="1255617"/>
            <a:ext cx="7792432" cy="260543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151890" y="2049352"/>
            <a:ext cx="2170973" cy="119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187623" y="4035887"/>
            <a:ext cx="7792432" cy="260543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204969" y="4548279"/>
            <a:ext cx="2117894" cy="119950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57930" y="2194333"/>
            <a:ext cx="1811972" cy="923330"/>
          </a:xfrm>
          <a:prstGeom prst="rect">
            <a:avLst/>
          </a:prstGeom>
          <a:solidFill>
            <a:sysClr val="window" lastClr="FFFFFF"/>
          </a:solidFill>
          <a:ln>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ja-JP" altLang="en-US"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Text" lastClr="000000"/>
              </a:solidFill>
              <a:effectLst/>
              <a:uLnTx/>
              <a:uFillTx/>
            </a:endParaRPr>
          </a:p>
        </p:txBody>
      </p:sp>
      <p:sp>
        <p:nvSpPr>
          <p:cNvPr id="41" name="テキスト ボックス 40"/>
          <p:cNvSpPr txBox="1"/>
          <p:nvPr/>
        </p:nvSpPr>
        <p:spPr>
          <a:xfrm>
            <a:off x="331390" y="4686367"/>
            <a:ext cx="1811972" cy="923330"/>
          </a:xfrm>
          <a:prstGeom prst="rect">
            <a:avLst/>
          </a:prstGeom>
          <a:solidFill>
            <a:sysClr val="window" lastClr="FFFFFF"/>
          </a:solidFill>
          <a:ln>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ja-JP" altLang="en-US"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Text" lastClr="000000"/>
              </a:solidFill>
              <a:effectLst/>
              <a:uLnTx/>
              <a:uFillTx/>
            </a:endParaRPr>
          </a:p>
        </p:txBody>
      </p:sp>
      <p:sp>
        <p:nvSpPr>
          <p:cNvPr id="4" name="テキスト ボックス 3"/>
          <p:cNvSpPr txBox="1"/>
          <p:nvPr/>
        </p:nvSpPr>
        <p:spPr>
          <a:xfrm>
            <a:off x="1398842" y="2447704"/>
            <a:ext cx="982279" cy="461665"/>
          </a:xfrm>
          <a:prstGeom prst="rect">
            <a:avLst/>
          </a:prstGeom>
          <a:noFill/>
        </p:spPr>
        <p:txBody>
          <a:bodyPr wrap="square" rtlCol="0">
            <a:spAutoFit/>
          </a:bodyPr>
          <a:lstStyle/>
          <a:p>
            <a:r>
              <a:rPr kumimoji="0" lang="ja-JP" altLang="en-US" sz="2400" kern="0" dirty="0" smtClean="0">
                <a:latin typeface="UD デジタル 教科書体 NK-R" panose="02020400000000000000" pitchFamily="18" charset="-128"/>
                <a:ea typeface="UD デジタル 教科書体 NK-R" panose="02020400000000000000" pitchFamily="18" charset="-128"/>
              </a:rPr>
              <a:t>販売</a:t>
            </a:r>
            <a:endParaRPr kumimoji="1" lang="ja-JP" altLang="en-US" sz="2400" dirty="0"/>
          </a:p>
        </p:txBody>
      </p:sp>
      <p:sp>
        <p:nvSpPr>
          <p:cNvPr id="42" name="テキスト ボックス 41"/>
          <p:cNvSpPr txBox="1"/>
          <p:nvPr/>
        </p:nvSpPr>
        <p:spPr>
          <a:xfrm>
            <a:off x="1344816" y="4917199"/>
            <a:ext cx="982279" cy="461665"/>
          </a:xfrm>
          <a:prstGeom prst="rect">
            <a:avLst/>
          </a:prstGeom>
          <a:noFill/>
        </p:spPr>
        <p:txBody>
          <a:bodyPr wrap="square" rtlCol="0">
            <a:spAutoFit/>
          </a:bodyPr>
          <a:lstStyle/>
          <a:p>
            <a:r>
              <a:rPr kumimoji="0" lang="ja-JP" altLang="en-US" sz="2400" kern="0" dirty="0" smtClean="0">
                <a:latin typeface="UD デジタル 教科書体 NK-R" panose="02020400000000000000" pitchFamily="18" charset="-128"/>
                <a:ea typeface="UD デジタル 教科書体 NK-R" panose="02020400000000000000" pitchFamily="18" charset="-128"/>
              </a:rPr>
              <a:t>販売</a:t>
            </a:r>
            <a:endParaRPr kumimoji="1" lang="ja-JP" altLang="en-US" sz="2400" dirty="0"/>
          </a:p>
        </p:txBody>
      </p:sp>
      <p:sp>
        <p:nvSpPr>
          <p:cNvPr id="9" name="フッター プレースホルダー 8"/>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23553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0"/>
            <a:ext cx="9144000" cy="1124745"/>
          </a:xfrm>
          <a:prstGeom prst="rect">
            <a:avLst/>
          </a:prstGeom>
          <a:solidFill>
            <a:srgbClr val="9F2936">
              <a:lumMod val="60000"/>
              <a:lumOff val="4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rPr>
              <a:t>3</a:t>
            </a: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－②</a:t>
            </a:r>
            <a:r>
              <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rPr>
              <a:t>.</a:t>
            </a: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「キャッシュレス」での決済とは・・・</a:t>
            </a:r>
            <a:endPar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endParaRPr>
          </a:p>
        </p:txBody>
      </p:sp>
      <p:pic>
        <p:nvPicPr>
          <p:cNvPr id="1026" name="Picture 2" descr="G:\消費生活センター　消費者教育\イラストいろいろ\pose_douzo_annai_business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574" y="3933056"/>
            <a:ext cx="2441426" cy="2441426"/>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95536" y="1556792"/>
            <a:ext cx="5544616" cy="4817690"/>
          </a:xfrm>
          <a:prstGeom prst="wedgeRoundRectCallout">
            <a:avLst>
              <a:gd name="adj1" fmla="val 71796"/>
              <a:gd name="adj2" fmla="val 18609"/>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27584" y="1773103"/>
            <a:ext cx="4824536" cy="4401205"/>
          </a:xfrm>
          <a:prstGeom prst="rect">
            <a:avLst/>
          </a:prstGeom>
          <a:noFill/>
        </p:spPr>
        <p:txBody>
          <a:bodyPr wrap="square" rtlCol="0">
            <a:spAutoFit/>
          </a:bodyPr>
          <a:lstStyle/>
          <a:p>
            <a:r>
              <a:rPr kumimoji="1" lang="ja-JP" altLang="en-US" sz="3200" u="sng" dirty="0" smtClean="0"/>
              <a:t>現金に代わる支払い手段</a:t>
            </a:r>
          </a:p>
          <a:p>
            <a:r>
              <a:rPr kumimoji="1" lang="en-US" altLang="ja-JP" sz="2800" dirty="0" smtClean="0"/>
              <a:t>…</a:t>
            </a:r>
            <a:r>
              <a:rPr kumimoji="1" lang="ja-JP" altLang="en-US" sz="2800" dirty="0" smtClean="0"/>
              <a:t>現金を使わず、買い物や</a:t>
            </a:r>
          </a:p>
          <a:p>
            <a:r>
              <a:rPr lang="ja-JP" altLang="en-US" sz="2800" dirty="0"/>
              <a:t>　</a:t>
            </a:r>
            <a:r>
              <a:rPr kumimoji="1" lang="ja-JP" altLang="en-US" sz="2800" dirty="0" smtClean="0"/>
              <a:t>お金のやりとりができること</a:t>
            </a:r>
          </a:p>
          <a:p>
            <a:endParaRPr lang="ja-JP" altLang="en-US" sz="3200" dirty="0"/>
          </a:p>
          <a:p>
            <a:r>
              <a:rPr kumimoji="1" lang="ja-JP" altLang="en-US" sz="3200" dirty="0" smtClean="0"/>
              <a:t>　</a:t>
            </a:r>
          </a:p>
          <a:p>
            <a:r>
              <a:rPr lang="ja-JP" altLang="en-US" sz="3200" dirty="0"/>
              <a:t>　</a:t>
            </a:r>
            <a:r>
              <a:rPr kumimoji="1" lang="ja-JP" altLang="en-US" sz="3200" dirty="0" smtClean="0"/>
              <a:t>■</a:t>
            </a:r>
          </a:p>
          <a:p>
            <a:r>
              <a:rPr lang="ja-JP" altLang="en-US" sz="3200" dirty="0"/>
              <a:t>　</a:t>
            </a:r>
            <a:r>
              <a:rPr lang="ja-JP" altLang="en-US" sz="3200" dirty="0" smtClean="0"/>
              <a:t>■</a:t>
            </a:r>
            <a:r>
              <a:rPr lang="ja-JP" altLang="en-US" sz="3200" u="sng" dirty="0" smtClean="0"/>
              <a:t>　　　　　　　　　　　　　</a:t>
            </a:r>
          </a:p>
          <a:p>
            <a:r>
              <a:rPr kumimoji="1" lang="ja-JP" altLang="en-US" sz="3200" dirty="0"/>
              <a:t>　</a:t>
            </a:r>
            <a:r>
              <a:rPr kumimoji="1" lang="ja-JP" altLang="en-US" sz="3200" dirty="0" smtClean="0"/>
              <a:t>■　　　　　　　　　　　　　　</a:t>
            </a:r>
          </a:p>
          <a:p>
            <a:r>
              <a:rPr lang="ja-JP" altLang="en-US" sz="3200" dirty="0"/>
              <a:t>　</a:t>
            </a:r>
            <a:r>
              <a:rPr lang="ja-JP" altLang="en-US" sz="3200" dirty="0" smtClean="0"/>
              <a:t>■　　　　　　　　　　　　　　</a:t>
            </a:r>
            <a:endParaRPr kumimoji="1" lang="ja-JP" altLang="en-US" sz="3200" dirty="0"/>
          </a:p>
        </p:txBody>
      </p:sp>
      <p:sp>
        <p:nvSpPr>
          <p:cNvPr id="2" name="円形吹き出し 1"/>
          <p:cNvSpPr/>
          <p:nvPr/>
        </p:nvSpPr>
        <p:spPr>
          <a:xfrm>
            <a:off x="324704" y="3276248"/>
            <a:ext cx="5256584" cy="576064"/>
          </a:xfrm>
          <a:prstGeom prst="wedgeEllipseCallout">
            <a:avLst>
              <a:gd name="adj1" fmla="val -29245"/>
              <a:gd name="adj2" fmla="val 9424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FF0000"/>
                </a:solidFill>
                <a:latin typeface="HGP創英角ﾎﾟｯﾌﾟ体" pitchFamily="50" charset="-128"/>
                <a:ea typeface="HGP創英角ﾎﾟｯﾌﾟ体" pitchFamily="50" charset="-128"/>
              </a:rPr>
              <a:t>どんなものがあるでしょうか？</a:t>
            </a:r>
            <a:endParaRPr kumimoji="1" lang="ja-JP" altLang="en-US" sz="2000" dirty="0">
              <a:solidFill>
                <a:srgbClr val="FF0000"/>
              </a:solidFill>
              <a:latin typeface="HGP創英角ﾎﾟｯﾌﾟ体" pitchFamily="50" charset="-128"/>
              <a:ea typeface="HGP創英角ﾎﾟｯﾌﾟ体" pitchFamily="50" charset="-128"/>
            </a:endParaRPr>
          </a:p>
        </p:txBody>
      </p:sp>
      <p:sp>
        <p:nvSpPr>
          <p:cNvPr id="3" name="角丸四角形 2"/>
          <p:cNvSpPr/>
          <p:nvPr/>
        </p:nvSpPr>
        <p:spPr>
          <a:xfrm>
            <a:off x="6702574" y="2205191"/>
            <a:ext cx="2160240" cy="1071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ワーク</a:t>
            </a:r>
            <a:endParaRPr kumimoji="1" lang="ja-JP" altLang="en-US" sz="3600" dirty="0"/>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591137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7434" y="1"/>
            <a:ext cx="9144000" cy="908719"/>
          </a:xfrm>
          <a:prstGeom prst="rect">
            <a:avLst/>
          </a:prstGeom>
          <a:solidFill>
            <a:srgbClr val="9F2936">
              <a:lumMod val="60000"/>
              <a:lumOff val="40000"/>
            </a:srgbClr>
          </a:solidFill>
          <a:ln w="25400" cap="flat" cmpd="sng" algn="ctr">
            <a:noFill/>
            <a:prstDash val="solid"/>
          </a:ln>
          <a:effectLst/>
        </p:spPr>
        <p:txBody>
          <a:bodyPr rtlCol="0" anchor="ctr"/>
          <a:lstStyle/>
          <a:p>
            <a:pPr eaLnBrk="0" fontAlgn="base" hangingPunct="0">
              <a:lnSpc>
                <a:spcPts val="3500"/>
              </a:lnSpc>
              <a:spcBef>
                <a:spcPct val="0"/>
              </a:spcBef>
              <a:spcAft>
                <a:spcPct val="0"/>
              </a:spcAft>
              <a:defRPr/>
            </a:pPr>
            <a:r>
              <a:rPr kumimoji="0" lang="ja-JP" altLang="en-US"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ja-JP" altLang="en-US" sz="1400" kern="0" dirty="0" smtClean="0">
                <a:solidFill>
                  <a:prstClr val="white"/>
                </a:solidFill>
                <a:latin typeface="UD デジタル 教科書体 NK-R" panose="02020400000000000000" pitchFamily="18" charset="-128"/>
                <a:ea typeface="UD デジタル 教科書体 NK-R" panose="02020400000000000000" pitchFamily="18" charset="-128"/>
              </a:rPr>
              <a:t>　　　　　　　　　　　　　しはら　　　　　　　　　　　　ほうほう</a:t>
            </a:r>
          </a:p>
          <a:p>
            <a:pPr eaLnBrk="0" fontAlgn="base" hangingPunct="0">
              <a:lnSpc>
                <a:spcPts val="3500"/>
              </a:lnSpc>
              <a:spcBef>
                <a:spcPct val="0"/>
              </a:spcBef>
              <a:spcAft>
                <a:spcPct val="0"/>
              </a:spcAft>
              <a:defRPr/>
            </a:pP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rPr>
              <a:t>3-</a:t>
            </a:r>
            <a:r>
              <a:rPr kumimoji="0" lang="ja-JP" altLang="en-US" sz="3200" kern="0" dirty="0" smtClean="0">
                <a:solidFill>
                  <a:prstClr val="white"/>
                </a:solidFill>
                <a:latin typeface="UD デジタル 教科書体 NK-R" panose="02020400000000000000" pitchFamily="18" charset="-128"/>
                <a:ea typeface="UD デジタル 教科書体 NK-R" panose="02020400000000000000" pitchFamily="18" charset="-128"/>
              </a:rPr>
              <a:t>③</a:t>
            </a:r>
            <a:r>
              <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smtClean="0">
                <a:solidFill>
                  <a:prstClr val="white"/>
                </a:solidFill>
                <a:latin typeface="UD デジタル 教科書体 NK-R" panose="02020400000000000000" pitchFamily="18" charset="-128"/>
                <a:ea typeface="UD デジタル 教科書体 NK-R" panose="02020400000000000000" pitchFamily="18" charset="-128"/>
              </a:rPr>
              <a:t>支払いの方法</a:t>
            </a:r>
            <a:endPar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66238701"/>
              </p:ext>
            </p:extLst>
          </p:nvPr>
        </p:nvGraphicFramePr>
        <p:xfrm>
          <a:off x="116074" y="1052737"/>
          <a:ext cx="8856984" cy="5720131"/>
        </p:xfrm>
        <a:graphic>
          <a:graphicData uri="http://schemas.openxmlformats.org/drawingml/2006/table">
            <a:tbl>
              <a:tblPr firstRow="1" bandRow="1">
                <a:tableStyleId>{5C22544A-7EE6-4342-B048-85BDC9FD1C3A}</a:tableStyleId>
              </a:tblPr>
              <a:tblGrid>
                <a:gridCol w="576063"/>
                <a:gridCol w="2664296"/>
                <a:gridCol w="2808312"/>
                <a:gridCol w="2808313"/>
              </a:tblGrid>
              <a:tr h="532827">
                <a:tc>
                  <a:txBody>
                    <a:bodyPr/>
                    <a:lstStyle/>
                    <a:p>
                      <a:endParaRPr kumimoji="1" lang="ja-JP" altLang="en-US" dirty="0"/>
                    </a:p>
                  </a:txBody>
                  <a:tcPr>
                    <a:solidFill>
                      <a:schemeClr val="bg2"/>
                    </a:solidFill>
                  </a:tcPr>
                </a:tc>
                <a:tc>
                  <a:txBody>
                    <a:bodyPr/>
                    <a:lstStyle/>
                    <a:p>
                      <a:pPr algn="ctr"/>
                      <a:r>
                        <a:rPr kumimoji="1" lang="ja-JP" altLang="en-US" sz="2800" dirty="0" smtClean="0"/>
                        <a:t>前払い</a:t>
                      </a:r>
                      <a:endParaRPr kumimoji="1" lang="ja-JP" altLang="en-US" sz="2800" dirty="0"/>
                    </a:p>
                  </a:txBody>
                  <a:tcPr/>
                </a:tc>
                <a:tc>
                  <a:txBody>
                    <a:bodyPr/>
                    <a:lstStyle/>
                    <a:p>
                      <a:pPr algn="ctr"/>
                      <a:r>
                        <a:rPr kumimoji="1" lang="ja-JP" altLang="en-US" sz="2800" dirty="0" smtClean="0"/>
                        <a:t>即時払い</a:t>
                      </a:r>
                      <a:endParaRPr kumimoji="1" lang="ja-JP" altLang="en-US" sz="2800" dirty="0"/>
                    </a:p>
                  </a:txBody>
                  <a:tcPr/>
                </a:tc>
                <a:tc>
                  <a:txBody>
                    <a:bodyPr/>
                    <a:lstStyle/>
                    <a:p>
                      <a:pPr algn="ctr"/>
                      <a:r>
                        <a:rPr kumimoji="1" lang="ja-JP" altLang="en-US" sz="2800" dirty="0" smtClean="0"/>
                        <a:t>後払い</a:t>
                      </a:r>
                      <a:endParaRPr kumimoji="1" lang="ja-JP" altLang="en-US" sz="2800" dirty="0"/>
                    </a:p>
                  </a:txBody>
                  <a:tcPr/>
                </a:tc>
              </a:tr>
              <a:tr h="3290820">
                <a:tc>
                  <a:txBody>
                    <a:bodyPr/>
                    <a:lstStyle/>
                    <a:p>
                      <a:pPr algn="ctr"/>
                      <a:endParaRPr kumimoji="1" lang="ja-JP" altLang="en-US" sz="2400" dirty="0" smtClean="0"/>
                    </a:p>
                    <a:p>
                      <a:pPr algn="ctr"/>
                      <a:endParaRPr kumimoji="1" lang="ja-JP" altLang="en-US" sz="2400" dirty="0" smtClean="0"/>
                    </a:p>
                    <a:p>
                      <a:pPr algn="ctr"/>
                      <a:endParaRPr kumimoji="1" lang="ja-JP" altLang="en-US" sz="2400" dirty="0" smtClean="0"/>
                    </a:p>
                    <a:p>
                      <a:pPr algn="ctr"/>
                      <a:r>
                        <a:rPr kumimoji="1" lang="ja-JP" altLang="en-US" sz="2400" dirty="0" smtClean="0"/>
                        <a:t>し</a:t>
                      </a:r>
                    </a:p>
                    <a:p>
                      <a:pPr algn="ctr"/>
                      <a:r>
                        <a:rPr kumimoji="1" lang="ja-JP" altLang="en-US" sz="2400" dirty="0" smtClean="0"/>
                        <a:t>くみ</a:t>
                      </a:r>
                      <a:endParaRPr kumimoji="1" lang="ja-JP" altLang="en-US" sz="2400" dirty="0"/>
                    </a:p>
                  </a:txBody>
                  <a:tcPr>
                    <a:solidFill>
                      <a:schemeClr val="tx2">
                        <a:lumMod val="40000"/>
                        <a:lumOff val="60000"/>
                      </a:schemeClr>
                    </a:solidFill>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カードにくり返し　</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チャード</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入金</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⇒何度でも</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支払いに利用できる</a:t>
                      </a:r>
                    </a:p>
                    <a:p>
                      <a:endParaRPr kumimoji="1" lang="ja-JP" altLang="en-US" dirty="0"/>
                    </a:p>
                  </a:txBody>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銀行などのキャシュカードを買い物で利用できるようにしたもの。</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カードを使用</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⇒即時に代金が口座から</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引き落とされる</a:t>
                      </a:r>
                      <a:endParaRPr kumimoji="1" lang="ja-JP" altLang="en-US" sz="1600" dirty="0"/>
                    </a:p>
                  </a:txBody>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クレジット会社が一時的に</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商品の代金を立て替え</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⇒消費者はクレジット</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会社に代金を後払いする。</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支払い方法によっては、手数料が発生</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tc>
              </a:tr>
              <a:tr h="883820">
                <a:tc>
                  <a:txBody>
                    <a:bodyPr/>
                    <a:lstStyle/>
                    <a:p>
                      <a:pPr algn="ctr"/>
                      <a:r>
                        <a:rPr kumimoji="1" lang="ja-JP" altLang="en-US" sz="2400" dirty="0" smtClean="0"/>
                        <a:t>方法</a:t>
                      </a:r>
                      <a:endParaRPr kumimoji="1" lang="ja-JP" altLang="en-US" sz="2400" dirty="0"/>
                    </a:p>
                  </a:txBody>
                  <a:tcPr anchor="ctr">
                    <a:solidFill>
                      <a:schemeClr val="tx2">
                        <a:lumMod val="40000"/>
                        <a:lumOff val="60000"/>
                      </a:schemeClr>
                    </a:solidFill>
                  </a:tcP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前もってﾌﾟﾘﾍﾟｲﾄﾞ　</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ｶｰﾄﾞや券を買う</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⇒現金の代わりに使う</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買おうとする商品と</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引き換え</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⇒その場で現金を支払う</a:t>
                      </a:r>
                    </a:p>
                  </a:txBody>
                  <a:tcPr anchor="ct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商品を先に手に入れる</a:t>
                      </a:r>
                    </a:p>
                    <a:p>
                      <a:r>
                        <a:rPr kumimoji="1" lang="ja-JP" altLang="en-US" sz="1600" dirty="0" smtClean="0">
                          <a:latin typeface="UD デジタル 教科書体 NK-R" panose="02020400000000000000" pitchFamily="18" charset="-128"/>
                          <a:ea typeface="UD デジタル 教科書体 NK-R" panose="02020400000000000000" pitchFamily="18" charset="-128"/>
                        </a:rPr>
                        <a:t>⇒期日までに一括</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r>
                        <a:rPr kumimoji="1" lang="en-US" altLang="ja-JP" sz="16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又は分割で支払う。</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r>
              <a:tr h="981164">
                <a:tc>
                  <a:txBody>
                    <a:bodyPr/>
                    <a:lstStyle/>
                    <a:p>
                      <a:pPr algn="ctr"/>
                      <a:r>
                        <a:rPr kumimoji="1" lang="ja-JP" altLang="en-US" sz="2400" dirty="0" smtClean="0"/>
                        <a:t>種類</a:t>
                      </a:r>
                      <a:endParaRPr kumimoji="1" lang="ja-JP" altLang="en-US" sz="2400" dirty="0"/>
                    </a:p>
                  </a:txBody>
                  <a:tcPr anchor="ctr">
                    <a:solidFill>
                      <a:schemeClr val="tx2">
                        <a:lumMod val="40000"/>
                        <a:lumOff val="60000"/>
                      </a:schemeClr>
                    </a:solidFill>
                  </a:tcP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・図書カード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・テレホンカード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・プリペイド型電子マネー</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・現金</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・デビットカード</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・クレジットカード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・携帯電話の使用料</a:t>
                      </a:r>
                    </a:p>
                    <a:p>
                      <a:r>
                        <a:rPr kumimoji="1" lang="ja-JP" altLang="en-US" sz="1600" dirty="0" smtClean="0">
                          <a:latin typeface="UD デジタル 教科書体 NK-R" panose="02020400000000000000" pitchFamily="18" charset="-128"/>
                          <a:ea typeface="UD デジタル 教科書体 NK-R" panose="02020400000000000000" pitchFamily="18" charset="-128"/>
                        </a:rPr>
                        <a:t>・公共料金の支払いなど</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r>
            </a:tbl>
          </a:graphicData>
        </a:graphic>
      </p:graphicFrame>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69892"/>
            <a:ext cx="2448272" cy="168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166" y="1669892"/>
            <a:ext cx="2501994" cy="168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427984" y="1772816"/>
            <a:ext cx="936104" cy="369332"/>
          </a:xfrm>
          <a:prstGeom prst="rect">
            <a:avLst/>
          </a:prstGeom>
          <a:noFill/>
        </p:spPr>
        <p:txBody>
          <a:bodyPr wrap="square" rtlCol="0">
            <a:spAutoFit/>
          </a:bodyPr>
          <a:lstStyle/>
          <a:p>
            <a:r>
              <a:rPr kumimoji="1" lang="ja-JP" altLang="en-US" sz="1100" dirty="0" smtClean="0"/>
              <a:t>ﾃﾞﾋﾞｯﾄｶｰﾄ</a:t>
            </a:r>
            <a:r>
              <a:rPr kumimoji="1" lang="ja-JP" altLang="en-US" dirty="0" smtClean="0"/>
              <a:t>ﾞ</a:t>
            </a:r>
            <a:endParaRPr kumimoji="1" lang="ja-JP" altLang="en-US" dirty="0"/>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669893"/>
            <a:ext cx="2555278" cy="168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7109779" y="1772816"/>
            <a:ext cx="936104" cy="369332"/>
          </a:xfrm>
          <a:prstGeom prst="rect">
            <a:avLst/>
          </a:prstGeom>
          <a:noFill/>
        </p:spPr>
        <p:txBody>
          <a:bodyPr wrap="square" rtlCol="0">
            <a:spAutoFit/>
          </a:bodyPr>
          <a:lstStyle/>
          <a:p>
            <a:r>
              <a:rPr kumimoji="1" lang="ja-JP" altLang="en-US" sz="1100" dirty="0" smtClean="0"/>
              <a:t>ｸﾚｼﾞｯﾄｶｰﾄ</a:t>
            </a:r>
            <a:r>
              <a:rPr kumimoji="1" lang="ja-JP" altLang="en-US" dirty="0" smtClean="0"/>
              <a:t>ﾞ</a:t>
            </a:r>
            <a:endParaRPr kumimoji="1" lang="ja-JP" altLang="en-US" dirty="0"/>
          </a:p>
        </p:txBody>
      </p:sp>
      <p:sp>
        <p:nvSpPr>
          <p:cNvPr id="18" name="テキスト ボックス 17"/>
          <p:cNvSpPr txBox="1"/>
          <p:nvPr/>
        </p:nvSpPr>
        <p:spPr>
          <a:xfrm>
            <a:off x="1145734" y="1124744"/>
            <a:ext cx="1811972" cy="369332"/>
          </a:xfrm>
          <a:prstGeom prst="rect">
            <a:avLst/>
          </a:prstGeom>
          <a:solidFill>
            <a:sysClr val="window" lastClr="FFFFFF"/>
          </a:solidFill>
          <a:ln>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ysClr val="windowText" lastClr="000000"/>
                </a:solidFill>
                <a:effectLst/>
                <a:uLnTx/>
                <a:uFillTx/>
              </a:rPr>
              <a:t>　　　　　　　払い</a:t>
            </a:r>
          </a:p>
        </p:txBody>
      </p:sp>
      <p:sp>
        <p:nvSpPr>
          <p:cNvPr id="19" name="テキスト ボックス 18"/>
          <p:cNvSpPr txBox="1"/>
          <p:nvPr/>
        </p:nvSpPr>
        <p:spPr>
          <a:xfrm>
            <a:off x="3855177" y="1124744"/>
            <a:ext cx="1811972" cy="369332"/>
          </a:xfrm>
          <a:prstGeom prst="rect">
            <a:avLst/>
          </a:prstGeom>
          <a:solidFill>
            <a:sysClr val="window" lastClr="FFFFFF"/>
          </a:solidFill>
          <a:ln>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ysClr val="windowText" lastClr="000000"/>
                </a:solidFill>
                <a:effectLst/>
                <a:uLnTx/>
                <a:uFillTx/>
              </a:rPr>
              <a:t>　　　　　　　払い</a:t>
            </a:r>
          </a:p>
        </p:txBody>
      </p:sp>
      <p:sp>
        <p:nvSpPr>
          <p:cNvPr id="20" name="テキスト ボックス 19"/>
          <p:cNvSpPr txBox="1"/>
          <p:nvPr/>
        </p:nvSpPr>
        <p:spPr>
          <a:xfrm>
            <a:off x="6671845" y="1124744"/>
            <a:ext cx="1811972" cy="369332"/>
          </a:xfrm>
          <a:prstGeom prst="rect">
            <a:avLst/>
          </a:prstGeom>
          <a:solidFill>
            <a:sysClr val="window" lastClr="FFFFFF"/>
          </a:solidFill>
          <a:ln>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ysClr val="windowText" lastClr="000000"/>
                </a:solidFill>
                <a:effectLst/>
                <a:uLnTx/>
                <a:uFillTx/>
              </a:rPr>
              <a:t>　　　　　　　払い</a:t>
            </a:r>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65666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けいやく</a:t>
            </a:r>
          </a:p>
          <a:p>
            <a:pPr eaLnBrk="0" fontAlgn="base" hangingPunct="0">
              <a:spcBef>
                <a:spcPct val="0"/>
              </a:spcBef>
              <a:spcAft>
                <a:spcPct val="0"/>
              </a:spcAft>
            </a:pPr>
            <a:r>
              <a:rPr lang="en-US" altLang="ja-JP" sz="3600" dirty="0" smtClean="0">
                <a:solidFill>
                  <a:prstClr val="black"/>
                </a:solidFill>
                <a:latin typeface="UD デジタル 教科書体 NK-R" panose="02020400000000000000" pitchFamily="18" charset="-128"/>
                <a:ea typeface="UD デジタル 教科書体 NK-R"/>
              </a:rPr>
              <a:t>4-①.</a:t>
            </a:r>
            <a:r>
              <a:rPr lang="ja-JP" altLang="en-US" sz="3600" dirty="0" smtClean="0">
                <a:solidFill>
                  <a:prstClr val="black"/>
                </a:solidFill>
                <a:latin typeface="UD デジタル 教科書体 NK-R" panose="02020400000000000000" pitchFamily="18" charset="-128"/>
                <a:ea typeface="UD デジタル 教科書体 NK-R"/>
              </a:rPr>
              <a:t>「クレジットカード」の契約のしくみ</a:t>
            </a:r>
            <a:endParaRPr lang="en-US" altLang="ja-JP" sz="3600" dirty="0" smtClean="0">
              <a:solidFill>
                <a:prstClr val="black"/>
              </a:solidFill>
              <a:latin typeface="UD デジタル 教科書体 NK-R" panose="02020400000000000000" pitchFamily="18" charset="-128"/>
              <a:ea typeface="UD デジタル 教科書体 NK-R"/>
            </a:endParaRPr>
          </a:p>
        </p:txBody>
      </p:sp>
      <p:pic>
        <p:nvPicPr>
          <p:cNvPr id="8" name="Picture 2" descr="G:\KINGSTON\くらしの一日講座\イラストいろいろ\イラスト\yjimage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66" y="4158237"/>
            <a:ext cx="2130520" cy="213052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389262" y="6186586"/>
            <a:ext cx="2908502" cy="461665"/>
          </a:xfrm>
          <a:prstGeom prst="rect">
            <a:avLst/>
          </a:prstGeom>
          <a:noFill/>
        </p:spPr>
        <p:txBody>
          <a:bodyPr wrap="square" rtlCol="0">
            <a:spAutoFit/>
          </a:bodyPr>
          <a:lstStyle/>
          <a:p>
            <a:r>
              <a:rPr lang="ja-JP" altLang="en-US" sz="2400" dirty="0" smtClean="0">
                <a:solidFill>
                  <a:prstClr val="black"/>
                </a:solidFill>
                <a:latin typeface="UD デジタル 教科書体 NK-R" panose="02020400000000000000" pitchFamily="18" charset="-128"/>
                <a:ea typeface="UD デジタル 教科書体 NK-R"/>
              </a:rPr>
              <a:t>クレジット</a:t>
            </a:r>
            <a:r>
              <a:rPr lang="ja-JP" altLang="en-US" sz="2400" dirty="0">
                <a:solidFill>
                  <a:prstClr val="black"/>
                </a:solidFill>
                <a:latin typeface="UD デジタル 教科書体 NK-R" panose="02020400000000000000" pitchFamily="18" charset="-128"/>
                <a:ea typeface="UD デジタル 教科書体 NK-R"/>
              </a:rPr>
              <a:t>カード</a:t>
            </a:r>
            <a:r>
              <a:rPr lang="ja-JP" altLang="en-US" sz="2400" dirty="0" smtClean="0">
                <a:solidFill>
                  <a:prstClr val="black"/>
                </a:solidFill>
                <a:latin typeface="UD デジタル 教科書体 NK-R" panose="02020400000000000000" pitchFamily="18" charset="-128"/>
                <a:ea typeface="UD デジタル 教科書体 NK-R"/>
              </a:rPr>
              <a:t>会社</a:t>
            </a:r>
            <a:endParaRPr lang="ja-JP" altLang="en-US" sz="2400" dirty="0">
              <a:solidFill>
                <a:prstClr val="black"/>
              </a:solidFill>
              <a:latin typeface="UD デジタル 教科書体 NK-R" panose="02020400000000000000" pitchFamily="18" charset="-128"/>
              <a:ea typeface="UD デジタル 教科書体 NK-R"/>
            </a:endParaRPr>
          </a:p>
        </p:txBody>
      </p:sp>
      <p:pic>
        <p:nvPicPr>
          <p:cNvPr id="13" name="図 12"/>
          <p:cNvPicPr>
            <a:picLocks noChangeAspect="1"/>
          </p:cNvPicPr>
          <p:nvPr/>
        </p:nvPicPr>
        <p:blipFill>
          <a:blip r:embed="rId4" cstate="print"/>
          <a:stretch>
            <a:fillRect/>
          </a:stretch>
        </p:blipFill>
        <p:spPr>
          <a:xfrm>
            <a:off x="6879021" y="1343093"/>
            <a:ext cx="1741849" cy="1698228"/>
          </a:xfrm>
          <a:prstGeom prst="rect">
            <a:avLst/>
          </a:prstGeom>
        </p:spPr>
      </p:pic>
      <p:grpSp>
        <p:nvGrpSpPr>
          <p:cNvPr id="14" name="グループ化 13"/>
          <p:cNvGrpSpPr/>
          <p:nvPr/>
        </p:nvGrpSpPr>
        <p:grpSpPr>
          <a:xfrm>
            <a:off x="6812423" y="3076321"/>
            <a:ext cx="2671571" cy="637584"/>
            <a:chOff x="6653446" y="2587834"/>
            <a:chExt cx="2671571" cy="637584"/>
          </a:xfrm>
        </p:grpSpPr>
        <p:sp>
          <p:nvSpPr>
            <p:cNvPr id="15" name="テキスト ボックス 14"/>
            <p:cNvSpPr txBox="1"/>
            <p:nvPr/>
          </p:nvSpPr>
          <p:spPr>
            <a:xfrm>
              <a:off x="7030052" y="2587834"/>
              <a:ext cx="2294965"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a:rPr>
                <a:t>お店</a:t>
              </a:r>
            </a:p>
          </p:txBody>
        </p:sp>
        <p:sp>
          <p:nvSpPr>
            <p:cNvPr id="16" name="円/楕円 15"/>
            <p:cNvSpPr/>
            <p:nvPr/>
          </p:nvSpPr>
          <p:spPr>
            <a:xfrm>
              <a:off x="6653446" y="2610231"/>
              <a:ext cx="1808447" cy="61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751" y="1409165"/>
            <a:ext cx="1394926" cy="1879603"/>
          </a:xfrm>
          <a:prstGeom prst="rect">
            <a:avLst/>
          </a:prstGeom>
        </p:spPr>
      </p:pic>
      <p:grpSp>
        <p:nvGrpSpPr>
          <p:cNvPr id="19" name="グループ化 18"/>
          <p:cNvGrpSpPr/>
          <p:nvPr/>
        </p:nvGrpSpPr>
        <p:grpSpPr>
          <a:xfrm>
            <a:off x="340365" y="3357991"/>
            <a:ext cx="2500261" cy="643745"/>
            <a:chOff x="614446" y="2813104"/>
            <a:chExt cx="2500261" cy="643745"/>
          </a:xfrm>
        </p:grpSpPr>
        <p:sp>
          <p:nvSpPr>
            <p:cNvPr id="20" name="テキスト ボックス 19"/>
            <p:cNvSpPr txBox="1"/>
            <p:nvPr/>
          </p:nvSpPr>
          <p:spPr>
            <a:xfrm>
              <a:off x="819742" y="2872074"/>
              <a:ext cx="2294965" cy="584775"/>
            </a:xfrm>
            <a:prstGeom prst="rect">
              <a:avLst/>
            </a:prstGeom>
            <a:noFill/>
          </p:spPr>
          <p:txBody>
            <a:bodyPr wrap="square" rtlCol="0">
              <a:spAutoFit/>
            </a:bodyPr>
            <a:lstStyle/>
            <a:p>
              <a:r>
                <a:rPr lang="ja-JP" altLang="en-US" sz="3200" dirty="0" smtClean="0">
                  <a:solidFill>
                    <a:prstClr val="black"/>
                  </a:solidFill>
                  <a:latin typeface="UD デジタル 教科書体 NK-R" panose="02020400000000000000" pitchFamily="18" charset="-128"/>
                  <a:ea typeface="UD デジタル 教科書体 NK-R"/>
                </a:rPr>
                <a:t>消費者</a:t>
              </a:r>
              <a:endParaRPr lang="ja-JP" altLang="en-US" sz="3200" dirty="0">
                <a:solidFill>
                  <a:prstClr val="black"/>
                </a:solidFill>
                <a:latin typeface="UD デジタル 教科書体 NK-R" panose="02020400000000000000" pitchFamily="18" charset="-128"/>
                <a:ea typeface="UD デジタル 教科書体 NK-R"/>
              </a:endParaRPr>
            </a:p>
          </p:txBody>
        </p:sp>
        <p:sp>
          <p:nvSpPr>
            <p:cNvPr id="21" name="円/楕円 20"/>
            <p:cNvSpPr/>
            <p:nvPr/>
          </p:nvSpPr>
          <p:spPr>
            <a:xfrm>
              <a:off x="614446" y="2813104"/>
              <a:ext cx="1808447" cy="61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sp>
        <p:nvSpPr>
          <p:cNvPr id="3" name="左右矢印 2"/>
          <p:cNvSpPr/>
          <p:nvPr/>
        </p:nvSpPr>
        <p:spPr>
          <a:xfrm>
            <a:off x="2177392" y="1923905"/>
            <a:ext cx="4583906" cy="268301"/>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2" name="左右矢印 21"/>
          <p:cNvSpPr/>
          <p:nvPr/>
        </p:nvSpPr>
        <p:spPr>
          <a:xfrm rot="2101120">
            <a:off x="724654" y="4920648"/>
            <a:ext cx="2737386" cy="254144"/>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3" name="左右矢印 22"/>
          <p:cNvSpPr/>
          <p:nvPr/>
        </p:nvSpPr>
        <p:spPr>
          <a:xfrm rot="19581543">
            <a:off x="5820336" y="4870119"/>
            <a:ext cx="2737386" cy="254144"/>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grpSp>
        <p:nvGrpSpPr>
          <p:cNvPr id="26" name="グループ化 25"/>
          <p:cNvGrpSpPr/>
          <p:nvPr/>
        </p:nvGrpSpPr>
        <p:grpSpPr>
          <a:xfrm>
            <a:off x="6594258" y="5813394"/>
            <a:ext cx="2664296" cy="525253"/>
            <a:chOff x="-5437112" y="692696"/>
            <a:chExt cx="2664296" cy="525253"/>
          </a:xfrm>
        </p:grpSpPr>
        <p:sp>
          <p:nvSpPr>
            <p:cNvPr id="7" name="正方形/長方形 6"/>
            <p:cNvSpPr/>
            <p:nvPr/>
          </p:nvSpPr>
          <p:spPr>
            <a:xfrm>
              <a:off x="-5437112" y="692696"/>
              <a:ext cx="2031168" cy="525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5" name="テキスト ボックス 24"/>
            <p:cNvSpPr txBox="1"/>
            <p:nvPr/>
          </p:nvSpPr>
          <p:spPr>
            <a:xfrm>
              <a:off x="-5293096" y="756284"/>
              <a:ext cx="2520280" cy="461665"/>
            </a:xfrm>
            <a:prstGeom prst="rect">
              <a:avLst/>
            </a:prstGeom>
            <a:noFill/>
          </p:spPr>
          <p:txBody>
            <a:bodyPr wrap="square" rtlCol="0">
              <a:spAutoFit/>
            </a:bodyPr>
            <a:lstStyle/>
            <a:p>
              <a:r>
                <a:rPr lang="ja-JP" altLang="en-US" sz="2400" dirty="0">
                  <a:latin typeface="UD デジタル 教科書体 NK-R" panose="02020400000000000000" pitchFamily="18" charset="-128"/>
                  <a:ea typeface="UD デジタル 教科書体 NK-R"/>
                </a:rPr>
                <a:t>加盟店</a:t>
              </a:r>
              <a:r>
                <a:rPr kumimoji="1" lang="ja-JP" altLang="en-US" sz="2400" dirty="0" smtClean="0">
                  <a:latin typeface="UD デジタル 教科書体 NK-R" panose="02020400000000000000" pitchFamily="18" charset="-128"/>
                  <a:ea typeface="UD デジタル 教科書体 NK-R"/>
                </a:rPr>
                <a:t>契約</a:t>
              </a:r>
              <a:endParaRPr kumimoji="1" lang="ja-JP" altLang="en-US" sz="2400" dirty="0">
                <a:latin typeface="UD デジタル 教科書体 NK-R" panose="02020400000000000000" pitchFamily="18" charset="-128"/>
                <a:ea typeface="UD デジタル 教科書体 NK-R"/>
              </a:endParaRPr>
            </a:p>
          </p:txBody>
        </p:sp>
      </p:grpSp>
      <p:grpSp>
        <p:nvGrpSpPr>
          <p:cNvPr id="27" name="グループ化 26"/>
          <p:cNvGrpSpPr/>
          <p:nvPr/>
        </p:nvGrpSpPr>
        <p:grpSpPr>
          <a:xfrm>
            <a:off x="3467264" y="1382701"/>
            <a:ext cx="2664296" cy="525252"/>
            <a:chOff x="-5437112" y="692697"/>
            <a:chExt cx="2664296" cy="525252"/>
          </a:xfrm>
        </p:grpSpPr>
        <p:sp>
          <p:nvSpPr>
            <p:cNvPr id="28" name="正方形/長方形 27"/>
            <p:cNvSpPr/>
            <p:nvPr/>
          </p:nvSpPr>
          <p:spPr>
            <a:xfrm>
              <a:off x="-5437112" y="692697"/>
              <a:ext cx="2448272" cy="5002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9" name="テキスト ボックス 28"/>
            <p:cNvSpPr txBox="1"/>
            <p:nvPr/>
          </p:nvSpPr>
          <p:spPr>
            <a:xfrm>
              <a:off x="-5293096" y="756284"/>
              <a:ext cx="2520280" cy="461665"/>
            </a:xfrm>
            <a:prstGeom prst="rect">
              <a:avLst/>
            </a:prstGeom>
            <a:noFill/>
          </p:spPr>
          <p:txBody>
            <a:bodyPr wrap="square" rtlCol="0">
              <a:spAutoFit/>
            </a:bodyPr>
            <a:lstStyle/>
            <a:p>
              <a:r>
                <a:rPr kumimoji="1" lang="ja-JP" altLang="en-US" sz="2400" dirty="0" smtClean="0">
                  <a:latin typeface="UD デジタル 教科書体 NK-R" panose="02020400000000000000" pitchFamily="18" charset="-128"/>
                  <a:ea typeface="UD デジタル 教科書体 NK-R"/>
                </a:rPr>
                <a:t>　　売買契約等</a:t>
              </a:r>
              <a:endParaRPr kumimoji="1" lang="ja-JP" altLang="en-US" sz="2400" dirty="0">
                <a:latin typeface="UD デジタル 教科書体 NK-R" panose="02020400000000000000" pitchFamily="18" charset="-128"/>
                <a:ea typeface="UD デジタル 教科書体 NK-R"/>
              </a:endParaRPr>
            </a:p>
          </p:txBody>
        </p:sp>
      </p:grpSp>
      <p:grpSp>
        <p:nvGrpSpPr>
          <p:cNvPr id="30" name="グループ化 29"/>
          <p:cNvGrpSpPr/>
          <p:nvPr/>
        </p:nvGrpSpPr>
        <p:grpSpPr>
          <a:xfrm>
            <a:off x="450310" y="5598593"/>
            <a:ext cx="2664296" cy="525253"/>
            <a:chOff x="-5437112" y="692696"/>
            <a:chExt cx="2664296" cy="525253"/>
          </a:xfrm>
        </p:grpSpPr>
        <p:sp>
          <p:nvSpPr>
            <p:cNvPr id="31" name="正方形/長方形 30"/>
            <p:cNvSpPr/>
            <p:nvPr/>
          </p:nvSpPr>
          <p:spPr>
            <a:xfrm>
              <a:off x="-5437112" y="692696"/>
              <a:ext cx="2031168" cy="525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2" name="テキスト ボックス 31"/>
            <p:cNvSpPr txBox="1"/>
            <p:nvPr/>
          </p:nvSpPr>
          <p:spPr>
            <a:xfrm>
              <a:off x="-5293096" y="756284"/>
              <a:ext cx="2520280" cy="461665"/>
            </a:xfrm>
            <a:prstGeom prst="rect">
              <a:avLst/>
            </a:prstGeom>
            <a:noFill/>
          </p:spPr>
          <p:txBody>
            <a:bodyPr wrap="square" rtlCol="0">
              <a:spAutoFit/>
            </a:bodyPr>
            <a:lstStyle/>
            <a:p>
              <a:r>
                <a:rPr lang="ja-JP" altLang="en-US" sz="2400" dirty="0" smtClean="0">
                  <a:latin typeface="UD デジタル 教科書体 NK-R" panose="02020400000000000000" pitchFamily="18" charset="-128"/>
                  <a:ea typeface="UD デジタル 教科書体 NK-R"/>
                </a:rPr>
                <a:t>立替払</a:t>
              </a:r>
              <a:r>
                <a:rPr kumimoji="1" lang="ja-JP" altLang="en-US" sz="2400" dirty="0" smtClean="0">
                  <a:latin typeface="UD デジタル 教科書体 NK-R" panose="02020400000000000000" pitchFamily="18" charset="-128"/>
                  <a:ea typeface="UD デジタル 教科書体 NK-R"/>
                </a:rPr>
                <a:t>契約</a:t>
              </a:r>
              <a:endParaRPr kumimoji="1" lang="ja-JP" altLang="en-US" sz="2400" dirty="0">
                <a:latin typeface="UD デジタル 教科書体 NK-R" panose="02020400000000000000" pitchFamily="18" charset="-128"/>
                <a:ea typeface="UD デジタル 教科書体 NK-R"/>
              </a:endParaRPr>
            </a:p>
          </p:txBody>
        </p:sp>
      </p:grpSp>
      <p:sp>
        <p:nvSpPr>
          <p:cNvPr id="33" name="テキスト ボックス 32"/>
          <p:cNvSpPr txBox="1"/>
          <p:nvPr/>
        </p:nvSpPr>
        <p:spPr>
          <a:xfrm>
            <a:off x="2986769" y="2635295"/>
            <a:ext cx="4176464" cy="369332"/>
          </a:xfrm>
          <a:prstGeom prst="rect">
            <a:avLst/>
          </a:prstGeom>
          <a:noFill/>
        </p:spPr>
        <p:txBody>
          <a:bodyPr wrap="square" rtlCol="0">
            <a:spAutoFit/>
          </a:bodyPr>
          <a:lstStyle/>
          <a:p>
            <a:r>
              <a:rPr kumimoji="1" lang="ja-JP" altLang="en-US" dirty="0" smtClean="0">
                <a:latin typeface="UD デジタル 教科書体 NK-R" panose="02020400000000000000" pitchFamily="18" charset="-128"/>
                <a:ea typeface="UD デジタル 教科書体 NK-R"/>
              </a:rPr>
              <a:t>商品の引き渡し・サービスの提供</a:t>
            </a:r>
            <a:endParaRPr kumimoji="1" lang="ja-JP" altLang="en-US" dirty="0">
              <a:latin typeface="UD デジタル 教科書体 NK-R" panose="02020400000000000000" pitchFamily="18" charset="-128"/>
              <a:ea typeface="UD デジタル 教科書体 NK-R"/>
            </a:endParaRPr>
          </a:p>
        </p:txBody>
      </p:sp>
      <p:sp>
        <p:nvSpPr>
          <p:cNvPr id="35" name="テキスト ボックス 34"/>
          <p:cNvSpPr txBox="1"/>
          <p:nvPr/>
        </p:nvSpPr>
        <p:spPr>
          <a:xfrm>
            <a:off x="5681060" y="3926759"/>
            <a:ext cx="1667217" cy="6463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a:rPr>
              <a:t>代金</a:t>
            </a:r>
            <a:r>
              <a:rPr kumimoji="1" lang="ja-JP" altLang="en-US" dirty="0" smtClean="0">
                <a:latin typeface="UD デジタル 教科書体 NK-R" panose="02020400000000000000" pitchFamily="18" charset="-128"/>
                <a:ea typeface="UD デジタル 教科書体 NK-R"/>
              </a:rPr>
              <a:t>の</a:t>
            </a:r>
          </a:p>
          <a:p>
            <a:r>
              <a:rPr kumimoji="1" lang="ja-JP" altLang="en-US" dirty="0" smtClean="0">
                <a:latin typeface="UD デジタル 教科書体 NK-R" panose="02020400000000000000" pitchFamily="18" charset="-128"/>
                <a:ea typeface="UD デジタル 教科書体 NK-R"/>
              </a:rPr>
              <a:t>一括立替払い</a:t>
            </a:r>
            <a:endParaRPr kumimoji="1" lang="ja-JP" altLang="en-US" dirty="0">
              <a:latin typeface="UD デジタル 教科書体 NK-R" panose="02020400000000000000" pitchFamily="18" charset="-128"/>
              <a:ea typeface="UD デジタル 教科書体 NK-R"/>
            </a:endParaRPr>
          </a:p>
        </p:txBody>
      </p:sp>
      <p:sp>
        <p:nvSpPr>
          <p:cNvPr id="36" name="左矢印 35"/>
          <p:cNvSpPr/>
          <p:nvPr/>
        </p:nvSpPr>
        <p:spPr>
          <a:xfrm>
            <a:off x="2232502" y="2358515"/>
            <a:ext cx="4528796" cy="2863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7" name="右矢印 36"/>
          <p:cNvSpPr/>
          <p:nvPr/>
        </p:nvSpPr>
        <p:spPr>
          <a:xfrm rot="2140347">
            <a:off x="1080224" y="4770859"/>
            <a:ext cx="2655609" cy="21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8" name="右矢印 37"/>
          <p:cNvSpPr/>
          <p:nvPr/>
        </p:nvSpPr>
        <p:spPr>
          <a:xfrm rot="19692043">
            <a:off x="5737850" y="4584586"/>
            <a:ext cx="2655609" cy="21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9" name="テキスト ボックス 38"/>
          <p:cNvSpPr txBox="1"/>
          <p:nvPr/>
        </p:nvSpPr>
        <p:spPr>
          <a:xfrm>
            <a:off x="2093347" y="3955942"/>
            <a:ext cx="1667217" cy="6463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a:rPr>
              <a:t>代金</a:t>
            </a:r>
            <a:r>
              <a:rPr kumimoji="1" lang="ja-JP" altLang="en-US" dirty="0" smtClean="0">
                <a:latin typeface="UD デジタル 教科書体 NK-R" panose="02020400000000000000" pitchFamily="18" charset="-128"/>
                <a:ea typeface="UD デジタル 教科書体 NK-R"/>
              </a:rPr>
              <a:t>の</a:t>
            </a:r>
          </a:p>
          <a:p>
            <a:r>
              <a:rPr lang="ja-JP" altLang="en-US" dirty="0">
                <a:latin typeface="UD デジタル 教科書体 NK-R" panose="02020400000000000000" pitchFamily="18" charset="-128"/>
                <a:ea typeface="UD デジタル 教科書体 NK-R"/>
              </a:rPr>
              <a:t>後</a:t>
            </a:r>
            <a:r>
              <a:rPr kumimoji="1" lang="ja-JP" altLang="en-US" dirty="0" smtClean="0">
                <a:latin typeface="UD デジタル 教科書体 NK-R" panose="02020400000000000000" pitchFamily="18" charset="-128"/>
                <a:ea typeface="UD デジタル 教科書体 NK-R"/>
              </a:rPr>
              <a:t>払い</a:t>
            </a:r>
            <a:endParaRPr kumimoji="1" lang="ja-JP" altLang="en-US" dirty="0">
              <a:latin typeface="UD デジタル 教科書体 NK-R" panose="02020400000000000000" pitchFamily="18" charset="-128"/>
              <a:ea typeface="UD デジタル 教科書体 NK-R"/>
            </a:endParaRPr>
          </a:p>
        </p:txBody>
      </p:sp>
      <p:sp>
        <p:nvSpPr>
          <p:cNvPr id="2" name="角丸四角形 1"/>
          <p:cNvSpPr/>
          <p:nvPr/>
        </p:nvSpPr>
        <p:spPr>
          <a:xfrm>
            <a:off x="3851920" y="3709349"/>
            <a:ext cx="1440160" cy="5405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ea typeface="UD デジタル 教科書体 NK-R"/>
              </a:rPr>
              <a:t>信用</a:t>
            </a:r>
            <a:endParaRPr kumimoji="1" lang="ja-JP" altLang="en-US" sz="3200" dirty="0">
              <a:solidFill>
                <a:srgbClr val="FF0000"/>
              </a:solidFill>
              <a:ea typeface="UD デジタル 教科書体 NK-R"/>
            </a:endParaRPr>
          </a:p>
        </p:txBody>
      </p:sp>
      <p:sp>
        <p:nvSpPr>
          <p:cNvPr id="4" name="テキスト ボックス 3"/>
          <p:cNvSpPr txBox="1"/>
          <p:nvPr/>
        </p:nvSpPr>
        <p:spPr>
          <a:xfrm>
            <a:off x="3826701" y="3190685"/>
            <a:ext cx="2119315" cy="523220"/>
          </a:xfrm>
          <a:prstGeom prst="rect">
            <a:avLst/>
          </a:prstGeom>
          <a:noFill/>
        </p:spPr>
        <p:txBody>
          <a:bodyPr wrap="square" rtlCol="0">
            <a:spAutoFit/>
          </a:bodyPr>
          <a:lstStyle/>
          <a:p>
            <a:r>
              <a:rPr kumimoji="1" lang="en-US" altLang="ja-JP" sz="2800" dirty="0" smtClean="0">
                <a:latin typeface="AR P丸ゴシック体M" pitchFamily="50" charset="-128"/>
                <a:ea typeface="UD デジタル 教科書体 NK-R"/>
              </a:rPr>
              <a:t>[CREDIT]</a:t>
            </a:r>
            <a:endParaRPr kumimoji="1" lang="ja-JP" altLang="en-US" sz="2800" dirty="0">
              <a:latin typeface="AR P丸ゴシック体M" pitchFamily="50" charset="-128"/>
              <a:ea typeface="UD デジタル 教科書体 NK-R"/>
            </a:endParaRPr>
          </a:p>
        </p:txBody>
      </p:sp>
      <p:sp>
        <p:nvSpPr>
          <p:cNvPr id="40" name="テキスト ボックス 39"/>
          <p:cNvSpPr txBox="1"/>
          <p:nvPr/>
        </p:nvSpPr>
        <p:spPr>
          <a:xfrm>
            <a:off x="3947850" y="3781315"/>
            <a:ext cx="1248300" cy="369332"/>
          </a:xfrm>
          <a:prstGeom prst="rect">
            <a:avLst/>
          </a:prstGeom>
          <a:solidFill>
            <a:sysClr val="window" lastClr="FFFFFF"/>
          </a:solidFill>
          <a:ln>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ysClr val="windowText" lastClr="000000"/>
              </a:solidFill>
              <a:effectLst/>
              <a:uLnTx/>
              <a:uFillTx/>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1009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UD デジタル 教科書体 NK-R" panose="02020400000000000000" pitchFamily="18" charset="-128"/>
              <a:ea typeface="UD デジタル 教科書体 NK-R"/>
              <a:cs typeface="メイリオ" panose="020B0604030504040204" pitchFamily="50" charset="-128"/>
            </a:endParaRPr>
          </a:p>
        </p:txBody>
      </p:sp>
      <p:sp>
        <p:nvSpPr>
          <p:cNvPr id="12" name="正方形/長方形 11"/>
          <p:cNvSpPr/>
          <p:nvPr/>
        </p:nvSpPr>
        <p:spPr>
          <a:xfrm>
            <a:off x="0" y="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endParaRPr lang="ja-JP" altLang="en-US" sz="2000" dirty="0" smtClean="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a:rPr>
              <a:t>　</a:t>
            </a:r>
            <a:r>
              <a:rPr lang="en-US" altLang="ja-JP" sz="4000" dirty="0" smtClean="0">
                <a:solidFill>
                  <a:prstClr val="black"/>
                </a:solidFill>
                <a:latin typeface="UD デジタル 教科書体 NK-R" panose="02020400000000000000" pitchFamily="18" charset="-128"/>
                <a:ea typeface="UD デジタル 教科書体 NK-R"/>
              </a:rPr>
              <a:t>5-②.</a:t>
            </a:r>
            <a:r>
              <a:rPr lang="ja-JP" altLang="en-US" sz="4000" dirty="0">
                <a:solidFill>
                  <a:prstClr val="black"/>
                </a:solidFill>
                <a:latin typeface="UD デジタル 教科書体 NK-R" panose="02020400000000000000" pitchFamily="18" charset="-128"/>
                <a:ea typeface="UD デジタル 教科書体 NK-R"/>
              </a:rPr>
              <a:t>こ</a:t>
            </a:r>
            <a:r>
              <a:rPr lang="ja-JP" altLang="en-US" sz="4000" dirty="0" smtClean="0">
                <a:solidFill>
                  <a:prstClr val="black"/>
                </a:solidFill>
                <a:latin typeface="UD デジタル 教科書体 NK-R" panose="02020400000000000000" pitchFamily="18" charset="-128"/>
                <a:ea typeface="UD デジタル 教科書体 NK-R"/>
              </a:rPr>
              <a:t>んな</a:t>
            </a:r>
            <a:r>
              <a:rPr lang="ja-JP" altLang="en-US" sz="4000" dirty="0">
                <a:solidFill>
                  <a:prstClr val="black"/>
                </a:solidFill>
                <a:latin typeface="UD デジタル 教科書体 NK-R" panose="02020400000000000000" pitchFamily="18" charset="-128"/>
                <a:ea typeface="UD デジタル 教科書体 NK-R"/>
              </a:rPr>
              <a:t>と</a:t>
            </a:r>
            <a:r>
              <a:rPr lang="ja-JP" altLang="en-US" sz="4000" dirty="0" smtClean="0">
                <a:solidFill>
                  <a:prstClr val="black"/>
                </a:solidFill>
                <a:latin typeface="UD デジタル 教科書体 NK-R" panose="02020400000000000000" pitchFamily="18" charset="-128"/>
                <a:ea typeface="UD デジタル 教科書体 NK-R"/>
              </a:rPr>
              <a:t>き、どうすればいいの</a:t>
            </a:r>
            <a:r>
              <a:rPr lang="en-US" altLang="ja-JP" sz="4000" dirty="0" smtClean="0">
                <a:solidFill>
                  <a:prstClr val="black"/>
                </a:solidFill>
                <a:latin typeface="UD デジタル 教科書体 NK-R" panose="02020400000000000000" pitchFamily="18" charset="-128"/>
                <a:ea typeface="UD デジタル 教科書体 NK-R"/>
              </a:rPr>
              <a:t>?</a:t>
            </a:r>
            <a:endParaRPr lang="en-US" altLang="ja-JP" sz="4000" dirty="0">
              <a:solidFill>
                <a:prstClr val="black"/>
              </a:solidFill>
              <a:latin typeface="UD デジタル 教科書体 NK-R" panose="02020400000000000000" pitchFamily="18" charset="-128"/>
              <a:ea typeface="UD デジタル 教科書体 NK-R"/>
            </a:endParaRPr>
          </a:p>
        </p:txBody>
      </p:sp>
      <p:grpSp>
        <p:nvGrpSpPr>
          <p:cNvPr id="6" name="グループ化 5"/>
          <p:cNvGrpSpPr/>
          <p:nvPr/>
        </p:nvGrpSpPr>
        <p:grpSpPr>
          <a:xfrm>
            <a:off x="4860032" y="1163303"/>
            <a:ext cx="4323326" cy="5290033"/>
            <a:chOff x="4860032" y="1163303"/>
            <a:chExt cx="4323326" cy="5290033"/>
          </a:xfrm>
        </p:grpSpPr>
        <p:sp>
          <p:nvSpPr>
            <p:cNvPr id="47" name="角丸四角形 46"/>
            <p:cNvSpPr/>
            <p:nvPr/>
          </p:nvSpPr>
          <p:spPr>
            <a:xfrm>
              <a:off x="4860032" y="1524052"/>
              <a:ext cx="4032448" cy="49292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nvGrpSpPr>
            <p:cNvPr id="15" name="グループ化 14"/>
            <p:cNvGrpSpPr/>
            <p:nvPr/>
          </p:nvGrpSpPr>
          <p:grpSpPr>
            <a:xfrm>
              <a:off x="5240948" y="1163303"/>
              <a:ext cx="3276364" cy="851672"/>
              <a:chOff x="863588" y="1844824"/>
              <a:chExt cx="3276364" cy="851672"/>
            </a:xfrm>
          </p:grpSpPr>
          <p:sp>
            <p:nvSpPr>
              <p:cNvPr id="16" name="角丸四角形 15"/>
              <p:cNvSpPr/>
              <p:nvPr/>
            </p:nvSpPr>
            <p:spPr>
              <a:xfrm>
                <a:off x="863588" y="1844824"/>
                <a:ext cx="3276364" cy="85167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17" name="テキスト ボックス 16"/>
              <p:cNvSpPr txBox="1"/>
              <p:nvPr/>
            </p:nvSpPr>
            <p:spPr>
              <a:xfrm>
                <a:off x="982379" y="1947995"/>
                <a:ext cx="3096344" cy="707886"/>
              </a:xfrm>
              <a:prstGeom prst="rect">
                <a:avLst/>
              </a:prstGeom>
              <a:noFill/>
            </p:spPr>
            <p:txBody>
              <a:bodyPr wrap="square" rtlCol="0">
                <a:spAutoFit/>
              </a:bodyPr>
              <a:lstStyle/>
              <a:p>
                <a:r>
                  <a:rPr lang="ja-JP" altLang="en-US" sz="2000" dirty="0" smtClean="0">
                    <a:solidFill>
                      <a:prstClr val="black"/>
                    </a:solidFill>
                    <a:latin typeface="UD デジタル 教科書体 NK-R" panose="02020400000000000000" pitchFamily="18" charset="-128"/>
                    <a:ea typeface="UD デジタル 教科書体 NK-R"/>
                  </a:rPr>
                  <a:t>④身に覚えのない利用に</a:t>
                </a:r>
              </a:p>
              <a:p>
                <a:r>
                  <a:rPr lang="ja-JP" altLang="en-US" sz="2000" dirty="0">
                    <a:solidFill>
                      <a:prstClr val="black"/>
                    </a:solidFill>
                    <a:latin typeface="UD デジタル 教科書体 NK-R" panose="02020400000000000000" pitchFamily="18" charset="-128"/>
                    <a:ea typeface="UD デジタル 教科書体 NK-R"/>
                  </a:rPr>
                  <a:t>　</a:t>
                </a:r>
                <a:r>
                  <a:rPr lang="ja-JP" altLang="en-US" sz="2000" dirty="0" smtClean="0">
                    <a:solidFill>
                      <a:prstClr val="black"/>
                    </a:solidFill>
                    <a:latin typeface="UD デジタル 教科書体 NK-R" panose="02020400000000000000" pitchFamily="18" charset="-128"/>
                    <a:ea typeface="UD デジタル 教科書体 NK-R"/>
                  </a:rPr>
                  <a:t>　気</a:t>
                </a:r>
                <a:r>
                  <a:rPr lang="ja-JP" altLang="en-US" sz="2000" dirty="0">
                    <a:solidFill>
                      <a:prstClr val="black"/>
                    </a:solidFill>
                    <a:latin typeface="UD デジタル 教科書体 NK-R" panose="02020400000000000000" pitchFamily="18" charset="-128"/>
                    <a:ea typeface="UD デジタル 教科書体 NK-R"/>
                  </a:rPr>
                  <a:t>が</a:t>
                </a:r>
                <a:r>
                  <a:rPr lang="ja-JP" altLang="en-US" sz="2000" dirty="0" smtClean="0">
                    <a:solidFill>
                      <a:prstClr val="black"/>
                    </a:solidFill>
                    <a:latin typeface="UD デジタル 教科書体 NK-R" panose="02020400000000000000" pitchFamily="18" charset="-128"/>
                    <a:ea typeface="UD デジタル 教科書体 NK-R"/>
                  </a:rPr>
                  <a:t>付いたら</a:t>
                </a:r>
                <a:r>
                  <a:rPr lang="en-US" altLang="ja-JP" sz="2000" dirty="0" smtClean="0">
                    <a:solidFill>
                      <a:prstClr val="black"/>
                    </a:solidFill>
                    <a:latin typeface="UD デジタル 教科書体 NK-R" panose="02020400000000000000" pitchFamily="18" charset="-128"/>
                    <a:ea typeface="UD デジタル 教科書体 NK-R"/>
                  </a:rPr>
                  <a:t>?</a:t>
                </a:r>
                <a:endParaRPr lang="ja-JP" altLang="en-US" sz="2000" dirty="0">
                  <a:solidFill>
                    <a:prstClr val="black"/>
                  </a:solidFill>
                  <a:latin typeface="UD デジタル 教科書体 NK-R" panose="02020400000000000000" pitchFamily="18" charset="-128"/>
                  <a:ea typeface="UD デジタル 教科書体 NK-R"/>
                </a:endParaRPr>
              </a:p>
            </p:txBody>
          </p:sp>
        </p:grpSp>
        <p:sp>
          <p:nvSpPr>
            <p:cNvPr id="19" name="テキスト ボックス 18"/>
            <p:cNvSpPr txBox="1"/>
            <p:nvPr/>
          </p:nvSpPr>
          <p:spPr>
            <a:xfrm>
              <a:off x="5006894" y="2276872"/>
              <a:ext cx="4176464" cy="3693319"/>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利用履歴で身に覚えのない</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買い物記録が見つかった場合</a:t>
              </a:r>
            </a:p>
            <a:p>
              <a:r>
                <a:rPr lang="ja-JP" altLang="en-US" dirty="0" smtClean="0">
                  <a:solidFill>
                    <a:prstClr val="black"/>
                  </a:solidFill>
                  <a:latin typeface="UD デジタル 教科書体 NK-R" panose="02020400000000000000" pitchFamily="18" charset="-128"/>
                  <a:ea typeface="UD デジタル 教科書体 NK-R"/>
                </a:rPr>
                <a:t>⇒ただちに 発行会社　の相談窓口に</a:t>
              </a:r>
            </a:p>
            <a:p>
              <a:r>
                <a:rPr lang="ja-JP" altLang="en-US" sz="900" dirty="0">
                  <a:solidFill>
                    <a:prstClr val="black"/>
                  </a:solidFill>
                  <a:latin typeface="UD デジタル 教科書体 NK-R" panose="02020400000000000000" pitchFamily="18" charset="-128"/>
                  <a:ea typeface="UD デジタル 教科書体 NK-R"/>
                </a:rPr>
                <a:t>　</a:t>
              </a:r>
              <a:r>
                <a:rPr lang="ja-JP" altLang="en-US" sz="900" dirty="0" smtClean="0">
                  <a:solidFill>
                    <a:prstClr val="black"/>
                  </a:solidFill>
                  <a:latin typeface="UD デジタル 教科書体 NK-R" panose="02020400000000000000" pitchFamily="18" charset="-128"/>
                  <a:ea typeface="UD デジタル 教科書体 NK-R"/>
                </a:rPr>
                <a:t>　</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連絡して相談する</a:t>
              </a:r>
            </a:p>
            <a:p>
              <a:endParaRPr lang="ja-JP" altLang="en-US" dirty="0">
                <a:solidFill>
                  <a:prstClr val="black"/>
                </a:solidFill>
                <a:latin typeface="UD デジタル 教科書体 NK-R" panose="02020400000000000000" pitchFamily="18" charset="-128"/>
                <a:ea typeface="UD デジタル 教科書体 NK-R"/>
              </a:endParaRP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a:solidFill>
                    <a:prstClr val="black"/>
                  </a:solidFill>
                  <a:latin typeface="UD デジタル 教科書体 NK-R" panose="02020400000000000000" pitchFamily="18" charset="-128"/>
                  <a:ea typeface="UD デジタル 教科書体 NK-R"/>
                </a:rPr>
                <a:t>■</a:t>
              </a:r>
              <a:r>
                <a:rPr lang="ja-JP" altLang="en-US" dirty="0" smtClean="0">
                  <a:solidFill>
                    <a:prstClr val="black"/>
                  </a:solidFill>
                  <a:latin typeface="UD デジタル 教科書体 NK-R" panose="02020400000000000000" pitchFamily="18" charset="-128"/>
                  <a:ea typeface="UD デジタル 教科書体 NK-R"/>
                </a:rPr>
                <a:t>直</a:t>
              </a:r>
              <a:r>
                <a:rPr lang="ja-JP" altLang="en-US" dirty="0">
                  <a:solidFill>
                    <a:prstClr val="black"/>
                  </a:solidFill>
                  <a:latin typeface="UD デジタル 教科書体 NK-R" panose="02020400000000000000" pitchFamily="18" charset="-128"/>
                  <a:ea typeface="UD デジタル 教科書体 NK-R"/>
                </a:rPr>
                <a:t>近</a:t>
              </a:r>
              <a:r>
                <a:rPr lang="ja-JP" altLang="en-US" dirty="0" smtClean="0">
                  <a:solidFill>
                    <a:prstClr val="black"/>
                  </a:solidFill>
                  <a:latin typeface="UD デジタル 教科書体 NK-R" panose="02020400000000000000" pitchFamily="18" charset="-128"/>
                  <a:ea typeface="UD デジタル 教科書体 NK-R"/>
                </a:rPr>
                <a:t>の利用履歴は発行会社で</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管理している</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a:solidFill>
                    <a:prstClr val="black"/>
                  </a:solidFill>
                  <a:latin typeface="UD デジタル 教科書体 NK-R" panose="02020400000000000000" pitchFamily="18" charset="-128"/>
                  <a:ea typeface="UD デジタル 教科書体 NK-R"/>
                </a:rPr>
                <a:t>△</a:t>
              </a:r>
              <a:r>
                <a:rPr lang="ja-JP" altLang="en-US" dirty="0" smtClean="0">
                  <a:solidFill>
                    <a:prstClr val="black"/>
                  </a:solidFill>
                  <a:latin typeface="UD デジタル 教科書体 NK-R" panose="02020400000000000000" pitchFamily="18" charset="-128"/>
                  <a:ea typeface="UD デジタル 教科書体 NK-R"/>
                </a:rPr>
                <a:t>発行会社から送られる明細書や</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ウェブの明細書を定期的に</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チェックしましょう。</a:t>
              </a:r>
            </a:p>
          </p:txBody>
        </p:sp>
        <p:pic>
          <p:nvPicPr>
            <p:cNvPr id="3074" name="Picture 2" descr="会社での相談のイラスト（女性の上司と男性の部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567" y="3178997"/>
              <a:ext cx="1049660" cy="10638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ファクトチェック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166" y="5488880"/>
              <a:ext cx="861026" cy="86102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角丸四角形 17"/>
          <p:cNvSpPr/>
          <p:nvPr/>
        </p:nvSpPr>
        <p:spPr>
          <a:xfrm>
            <a:off x="395536" y="1372126"/>
            <a:ext cx="4176464" cy="50812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nvGrpSpPr>
          <p:cNvPr id="20" name="グループ化 19"/>
          <p:cNvGrpSpPr/>
          <p:nvPr/>
        </p:nvGrpSpPr>
        <p:grpSpPr>
          <a:xfrm>
            <a:off x="835968" y="1193596"/>
            <a:ext cx="3276364" cy="821380"/>
            <a:chOff x="863588" y="1844823"/>
            <a:chExt cx="3276364" cy="923813"/>
          </a:xfrm>
        </p:grpSpPr>
        <p:sp>
          <p:nvSpPr>
            <p:cNvPr id="21" name="角丸四角形 20"/>
            <p:cNvSpPr/>
            <p:nvPr/>
          </p:nvSpPr>
          <p:spPr>
            <a:xfrm>
              <a:off x="863588" y="1844823"/>
              <a:ext cx="3276364" cy="92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22" name="テキスト ボックス 21"/>
            <p:cNvSpPr txBox="1"/>
            <p:nvPr/>
          </p:nvSpPr>
          <p:spPr>
            <a:xfrm>
              <a:off x="963216" y="1954879"/>
              <a:ext cx="3096344" cy="523220"/>
            </a:xfrm>
            <a:prstGeom prst="rect">
              <a:avLst/>
            </a:prstGeom>
            <a:noFill/>
          </p:spPr>
          <p:txBody>
            <a:bodyPr wrap="square" rtlCol="0">
              <a:spAutoFit/>
            </a:bodyPr>
            <a:lstStyle/>
            <a:p>
              <a:r>
                <a:rPr lang="ja-JP" altLang="en-US" sz="2800" dirty="0">
                  <a:solidFill>
                    <a:prstClr val="white"/>
                  </a:solidFill>
                  <a:latin typeface="UD デジタル 教科書体 NK-R" panose="02020400000000000000" pitchFamily="18" charset="-128"/>
                  <a:ea typeface="UD デジタル 教科書体 NK-R"/>
                </a:rPr>
                <a:t>③</a:t>
              </a:r>
              <a:r>
                <a:rPr lang="ja-JP" altLang="en-US" sz="2800" dirty="0" smtClean="0">
                  <a:solidFill>
                    <a:prstClr val="white"/>
                  </a:solidFill>
                  <a:latin typeface="UD デジタル 教科書体 NK-R" panose="02020400000000000000" pitchFamily="18" charset="-128"/>
                  <a:ea typeface="UD デジタル 教科書体 NK-R"/>
                </a:rPr>
                <a:t>なくした時は</a:t>
              </a:r>
              <a:r>
                <a:rPr lang="en-US" altLang="ja-JP" sz="2800" dirty="0" smtClean="0">
                  <a:solidFill>
                    <a:prstClr val="white"/>
                  </a:solidFill>
                  <a:latin typeface="UD デジタル 教科書体 NK-R" panose="02020400000000000000" pitchFamily="18" charset="-128"/>
                  <a:ea typeface="UD デジタル 教科書体 NK-R"/>
                </a:rPr>
                <a:t>?</a:t>
              </a:r>
              <a:endParaRPr lang="ja-JP" altLang="en-US" sz="2800" dirty="0">
                <a:solidFill>
                  <a:prstClr val="white"/>
                </a:solidFill>
                <a:latin typeface="UD デジタル 教科書体 NK-R" panose="02020400000000000000" pitchFamily="18" charset="-128"/>
                <a:ea typeface="UD デジタル 教科書体 NK-R"/>
              </a:endParaRPr>
            </a:p>
          </p:txBody>
        </p:sp>
      </p:grpSp>
      <p:sp>
        <p:nvSpPr>
          <p:cNvPr id="23" name="テキスト ボックス 22"/>
          <p:cNvSpPr txBox="1"/>
          <p:nvPr/>
        </p:nvSpPr>
        <p:spPr>
          <a:xfrm>
            <a:off x="683568" y="2461538"/>
            <a:ext cx="4176464" cy="2585323"/>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発行会社に連絡をして、利用停止　に</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してもらう</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⇒再発行の手続き</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■キヤッシュレスツールを作った時の</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住所、電話番号を</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控えておくようにする。</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■発行会社の連絡先を控える。</a:t>
            </a:r>
            <a:endParaRPr lang="ja-JP" altLang="en-US" dirty="0">
              <a:solidFill>
                <a:prstClr val="black"/>
              </a:solidFill>
              <a:latin typeface="UD デジタル 教科書体 NK-R" panose="02020400000000000000" pitchFamily="18" charset="-128"/>
              <a:ea typeface="UD デジタル 教科書体 NK-R"/>
            </a:endParaRPr>
          </a:p>
        </p:txBody>
      </p:sp>
      <p:pic>
        <p:nvPicPr>
          <p:cNvPr id="24" name="Picture 2" descr="電話をする人のイラスト（女性・泣いた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7281" y="5086494"/>
            <a:ext cx="984126" cy="13668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メモを取っている男性会社員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847" y="5204181"/>
            <a:ext cx="1123921" cy="1123921"/>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3059832" y="2454196"/>
            <a:ext cx="972108" cy="369332"/>
          </a:xfrm>
          <a:prstGeom prst="rect">
            <a:avLst/>
          </a:prstGeom>
          <a:solidFill>
            <a:sysClr val="window" lastClr="FFFFFF"/>
          </a:solidFill>
          <a:ln>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ysClr val="windowText" lastClr="000000"/>
              </a:solidFill>
              <a:effectLst/>
              <a:uLnTx/>
              <a:uFillTx/>
            </a:endParaRPr>
          </a:p>
        </p:txBody>
      </p:sp>
      <p:sp>
        <p:nvSpPr>
          <p:cNvPr id="27" name="テキスト ボックス 26"/>
          <p:cNvSpPr txBox="1"/>
          <p:nvPr/>
        </p:nvSpPr>
        <p:spPr>
          <a:xfrm>
            <a:off x="6181148" y="2871220"/>
            <a:ext cx="1057352" cy="307777"/>
          </a:xfrm>
          <a:prstGeom prst="rect">
            <a:avLst/>
          </a:prstGeom>
          <a:solidFill>
            <a:sysClr val="window" lastClr="FFFFFF"/>
          </a:solidFill>
          <a:ln>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smtClean="0">
              <a:ln>
                <a:noFill/>
              </a:ln>
              <a:solidFill>
                <a:sysClr val="windowText" lastClr="000000"/>
              </a:solidFill>
              <a:effectLst/>
              <a:uLnTx/>
              <a:uFillTx/>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88356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12109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街のフレーム素材のイラスト（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880921"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63489" y="1589684"/>
            <a:ext cx="8424936" cy="1261884"/>
          </a:xfrm>
          <a:prstGeom prst="rect">
            <a:avLst/>
          </a:prstGeom>
          <a:noFill/>
        </p:spPr>
        <p:txBody>
          <a:bodyPr wrap="square" rtlCol="0">
            <a:spAutoFit/>
          </a:bodyPr>
          <a:lstStyle/>
          <a:p>
            <a:r>
              <a:rPr lang="ja-JP" altLang="en-US" sz="1600" dirty="0" smtClean="0">
                <a:solidFill>
                  <a:prstClr val="black"/>
                </a:solidFill>
                <a:latin typeface="HGP創英角ﾎﾟｯﾌﾟ体" panose="040B0A00000000000000" pitchFamily="50" charset="-128"/>
                <a:ea typeface="HGP創英角ﾎﾟｯﾌﾟ体" panose="040B0A00000000000000" pitchFamily="50" charset="-128"/>
              </a:rPr>
              <a:t>　　　　　　　　　　　                                     　　　　 　　</a:t>
            </a:r>
          </a:p>
          <a:p>
            <a:r>
              <a:rPr lang="ja-JP" altLang="en-US" sz="6000" dirty="0" smtClean="0">
                <a:solidFill>
                  <a:prstClr val="black"/>
                </a:solidFill>
                <a:latin typeface="HGP創英角ﾎﾟｯﾌﾟ体" panose="040B0A00000000000000" pitchFamily="50" charset="-128"/>
                <a:ea typeface="HGP創英角ﾎﾟｯﾌﾟ体" panose="040B0A00000000000000" pitchFamily="50" charset="-128"/>
              </a:rPr>
              <a:t>「キャッシュレス」のしくみ</a:t>
            </a:r>
            <a:endParaRPr lang="ja-JP" altLang="en-US" sz="6000" dirty="0">
              <a:solidFill>
                <a:prstClr val="black"/>
              </a:solidFill>
              <a:latin typeface="HGP創英角ﾎﾟｯﾌﾟ体" panose="040B0A00000000000000" pitchFamily="50" charset="-128"/>
              <a:ea typeface="HGP創英角ﾎﾟｯﾌﾟ体" panose="040B0A00000000000000" pitchFamily="50" charset="-128"/>
            </a:endParaRPr>
          </a:p>
        </p:txBody>
      </p:sp>
      <p:grpSp>
        <p:nvGrpSpPr>
          <p:cNvPr id="3" name="グループ化 2"/>
          <p:cNvGrpSpPr/>
          <p:nvPr/>
        </p:nvGrpSpPr>
        <p:grpSpPr>
          <a:xfrm>
            <a:off x="4932040" y="3429000"/>
            <a:ext cx="3240360" cy="2818656"/>
            <a:chOff x="-3204864" y="1916832"/>
            <a:chExt cx="2818656" cy="2818656"/>
          </a:xfrm>
        </p:grpSpPr>
        <p:pic>
          <p:nvPicPr>
            <p:cNvPr id="2" name="Picture 2" descr="モニタを見せて案内する店員のイラスト（女性会社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864" y="1916832"/>
              <a:ext cx="2818656" cy="28186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消費生活センター　消費者教育\イラストいろいろ\money_ic_card_cashless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832" y="2564904"/>
              <a:ext cx="1296144" cy="129614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横巻き 4"/>
          <p:cNvSpPr/>
          <p:nvPr/>
        </p:nvSpPr>
        <p:spPr>
          <a:xfrm>
            <a:off x="1547664" y="3933056"/>
            <a:ext cx="3000300" cy="122413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補足資料</a:t>
            </a:r>
            <a:endParaRPr kumimoji="1" lang="ja-JP" altLang="en-US" sz="4400" dirty="0">
              <a:solidFill>
                <a:schemeClr val="tx1"/>
              </a:solidFill>
            </a:endParaRPr>
          </a:p>
        </p:txBody>
      </p:sp>
      <p:sp>
        <p:nvSpPr>
          <p:cNvPr id="6" name="フッター プレースホルダー 5"/>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6824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3128</TotalTime>
  <Words>1211</Words>
  <Application>Microsoft Office PowerPoint</Application>
  <PresentationFormat>画面に合わせる (4:3)</PresentationFormat>
  <Paragraphs>400</Paragraphs>
  <Slides>16</Slides>
  <Notes>16</Notes>
  <HiddenSlides>0</HiddenSlides>
  <MMClips>0</MMClips>
  <ScaleCrop>false</ScaleCrop>
  <HeadingPairs>
    <vt:vector size="6" baseType="variant">
      <vt:variant>
        <vt:lpstr>使用されているフォント</vt:lpstr>
      </vt:variant>
      <vt:variant>
        <vt:i4>14</vt:i4>
      </vt:variant>
      <vt:variant>
        <vt:lpstr>テーマ</vt:lpstr>
      </vt:variant>
      <vt:variant>
        <vt:i4>7</vt:i4>
      </vt:variant>
      <vt:variant>
        <vt:lpstr>スライド タイトル</vt:lpstr>
      </vt:variant>
      <vt:variant>
        <vt:i4>16</vt:i4>
      </vt:variant>
    </vt:vector>
  </HeadingPairs>
  <TitlesOfParts>
    <vt:vector size="37" baseType="lpstr">
      <vt:lpstr>AR P丸ゴシック体M</vt:lpstr>
      <vt:lpstr>HGP創英角ｺﾞｼｯｸUB</vt:lpstr>
      <vt:lpstr>HGP創英角ﾎﾟｯﾌﾟ体</vt:lpstr>
      <vt:lpstr>HGS創英角ﾎﾟｯﾌﾟ体</vt:lpstr>
      <vt:lpstr>ＭＳ Ｐゴシック</vt:lpstr>
      <vt:lpstr>ＭＳ Ｐ明朝</vt:lpstr>
      <vt:lpstr>UD デジタル 教科書体 NK-R</vt:lpstr>
      <vt:lpstr>メイリオ</vt:lpstr>
      <vt:lpstr>Arial</vt:lpstr>
      <vt:lpstr>Calibri</vt:lpstr>
      <vt:lpstr>Calibri Light</vt:lpstr>
      <vt:lpstr>Century Gothic</vt:lpstr>
      <vt:lpstr>Century Schoolbook</vt:lpstr>
      <vt:lpstr>Wingdings 2</vt:lpstr>
      <vt:lpstr>Stack of books design template</vt:lpstr>
      <vt:lpstr>1_HDOfficeLightV0</vt:lpstr>
      <vt:lpstr>6_Office テーマ</vt:lpstr>
      <vt:lpstr>Office ​​テーマ</vt:lpstr>
      <vt:lpstr>1_Stack of books design template</vt:lpstr>
      <vt:lpstr>2_Office テーマ</vt:lpstr>
      <vt:lpstr>1_Office テーマ</vt:lpstr>
      <vt:lpstr>「キヤッシュレス」ってなに？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杉本　佳織</cp:lastModifiedBy>
  <cp:revision>213</cp:revision>
  <cp:lastPrinted>2020-09-08T05:46:09Z</cp:lastPrinted>
  <dcterms:created xsi:type="dcterms:W3CDTF">2020-05-10T07:20:51Z</dcterms:created>
  <dcterms:modified xsi:type="dcterms:W3CDTF">2020-12-17T09:01:03Z</dcterms:modified>
</cp:coreProperties>
</file>