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54" r:id="rId4"/>
    <p:sldMasterId id="2147483938" r:id="rId5"/>
    <p:sldMasterId id="2147483950" r:id="rId6"/>
    <p:sldMasterId id="2147483962" r:id="rId7"/>
    <p:sldMasterId id="2147483974" r:id="rId8"/>
  </p:sldMasterIdLst>
  <p:notesMasterIdLst>
    <p:notesMasterId r:id="rId35"/>
  </p:notesMasterIdLst>
  <p:handoutMasterIdLst>
    <p:handoutMasterId r:id="rId36"/>
  </p:handoutMasterIdLst>
  <p:sldIdLst>
    <p:sldId id="335" r:id="rId9"/>
    <p:sldId id="346" r:id="rId10"/>
    <p:sldId id="352" r:id="rId11"/>
    <p:sldId id="366" r:id="rId12"/>
    <p:sldId id="344" r:id="rId13"/>
    <p:sldId id="356" r:id="rId14"/>
    <p:sldId id="370" r:id="rId15"/>
    <p:sldId id="373" r:id="rId16"/>
    <p:sldId id="360" r:id="rId17"/>
    <p:sldId id="361" r:id="rId18"/>
    <p:sldId id="353" r:id="rId19"/>
    <p:sldId id="294" r:id="rId20"/>
    <p:sldId id="363" r:id="rId21"/>
    <p:sldId id="372" r:id="rId22"/>
    <p:sldId id="368" r:id="rId23"/>
    <p:sldId id="364" r:id="rId24"/>
    <p:sldId id="369" r:id="rId25"/>
    <p:sldId id="357" r:id="rId26"/>
    <p:sldId id="365" r:id="rId27"/>
    <p:sldId id="336" r:id="rId28"/>
    <p:sldId id="337" r:id="rId29"/>
    <p:sldId id="338" r:id="rId30"/>
    <p:sldId id="339" r:id="rId31"/>
    <p:sldId id="340" r:id="rId32"/>
    <p:sldId id="341" r:id="rId33"/>
    <p:sldId id="342" r:id="rId3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6F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04" autoAdjust="0"/>
  </p:normalViewPr>
  <p:slideViewPr>
    <p:cSldViewPr>
      <p:cViewPr varScale="1">
        <p:scale>
          <a:sx n="109" d="100"/>
          <a:sy n="109" d="100"/>
        </p:scale>
        <p:origin x="62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180"/>
    </p:cViewPr>
  </p:sorterViewPr>
  <p:notesViewPr>
    <p:cSldViewPr>
      <p:cViewPr varScale="1">
        <p:scale>
          <a:sx n="80" d="100"/>
          <a:sy n="80" d="100"/>
        </p:scale>
        <p:origin x="2748" y="60"/>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notesMaster" Target="notesMasters/notesMaster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3CACC-DC81-47BF-AE96-BF4211CE849E}" type="doc">
      <dgm:prSet loTypeId="urn:microsoft.com/office/officeart/2005/8/layout/arrow3"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002C1C0B-ABDE-4700-B6F5-E86DFB31D572}">
      <dgm:prSet phldrT="[テキスト]" custT="1"/>
      <dgm:spPr/>
      <dgm:t>
        <a:bodyPr/>
        <a:lstStyle/>
        <a:p>
          <a:pPr algn="l"/>
          <a:endParaRPr kumimoji="1" lang="ja-JP" altLang="en-US" sz="2000" dirty="0"/>
        </a:p>
      </dgm:t>
    </dgm:pt>
    <dgm:pt modelId="{A0E8CBFB-90B7-4C16-BCBC-4DA8CF293898}" type="parTrans" cxnId="{32FB413B-4FDD-47DA-99D0-1309F4569C66}">
      <dgm:prSet/>
      <dgm:spPr/>
      <dgm:t>
        <a:bodyPr/>
        <a:lstStyle/>
        <a:p>
          <a:endParaRPr kumimoji="1" lang="ja-JP" altLang="en-US"/>
        </a:p>
      </dgm:t>
    </dgm:pt>
    <dgm:pt modelId="{058AD8C1-2412-4B1E-BFBB-DDE9FDDAA059}" type="sibTrans" cxnId="{32FB413B-4FDD-47DA-99D0-1309F4569C66}">
      <dgm:prSet/>
      <dgm:spPr/>
      <dgm:t>
        <a:bodyPr/>
        <a:lstStyle/>
        <a:p>
          <a:endParaRPr kumimoji="1" lang="ja-JP" altLang="en-US"/>
        </a:p>
      </dgm:t>
    </dgm:pt>
    <dgm:pt modelId="{8D3B9A08-7711-45DE-BD76-716F447311BB}">
      <dgm:prSet phldrT="[テキスト]"/>
      <dgm:spPr/>
      <dgm:t>
        <a:bodyPr/>
        <a:lstStyle/>
        <a:p>
          <a:endParaRPr kumimoji="1" lang="ja-JP" altLang="en-US" dirty="0"/>
        </a:p>
      </dgm:t>
    </dgm:pt>
    <dgm:pt modelId="{8D82DB7F-53E7-40B2-AFBE-4798541F72D8}" type="sibTrans" cxnId="{3CAD905D-7F87-43A5-BC9A-13CBE34FB83C}">
      <dgm:prSet/>
      <dgm:spPr/>
      <dgm:t>
        <a:bodyPr/>
        <a:lstStyle/>
        <a:p>
          <a:endParaRPr kumimoji="1" lang="ja-JP" altLang="en-US"/>
        </a:p>
      </dgm:t>
    </dgm:pt>
    <dgm:pt modelId="{5BC566DD-B976-40E2-BF44-DCCB059F8C7D}" type="parTrans" cxnId="{3CAD905D-7F87-43A5-BC9A-13CBE34FB83C}">
      <dgm:prSet/>
      <dgm:spPr/>
      <dgm:t>
        <a:bodyPr/>
        <a:lstStyle/>
        <a:p>
          <a:endParaRPr kumimoji="1" lang="ja-JP" altLang="en-US"/>
        </a:p>
      </dgm:t>
    </dgm:pt>
    <dgm:pt modelId="{19A526DC-1759-49E7-BC00-A32A5E5CE35F}" type="pres">
      <dgm:prSet presAssocID="{6223CACC-DC81-47BF-AE96-BF4211CE849E}" presName="compositeShape" presStyleCnt="0">
        <dgm:presLayoutVars>
          <dgm:chMax val="2"/>
          <dgm:dir/>
          <dgm:resizeHandles val="exact"/>
        </dgm:presLayoutVars>
      </dgm:prSet>
      <dgm:spPr/>
      <dgm:t>
        <a:bodyPr/>
        <a:lstStyle/>
        <a:p>
          <a:endParaRPr kumimoji="1" lang="ja-JP" altLang="en-US"/>
        </a:p>
      </dgm:t>
    </dgm:pt>
    <dgm:pt modelId="{2A89E501-E098-4260-8483-8233A9BB1C6C}" type="pres">
      <dgm:prSet presAssocID="{6223CACC-DC81-47BF-AE96-BF4211CE849E}" presName="divider" presStyleLbl="fgShp" presStyleIdx="0" presStyleCnt="1"/>
      <dgm:spPr/>
    </dgm:pt>
    <dgm:pt modelId="{35BC9036-9D0E-4BF9-A894-C6E78A59205E}" type="pres">
      <dgm:prSet presAssocID="{002C1C0B-ABDE-4700-B6F5-E86DFB31D572}" presName="downArrow" presStyleLbl="node1" presStyleIdx="0" presStyleCnt="2" custAng="10800000" custScaleY="114726"/>
      <dgm:spPr/>
    </dgm:pt>
    <dgm:pt modelId="{23AF36BF-08D5-45D1-9627-32EC9510D408}" type="pres">
      <dgm:prSet presAssocID="{002C1C0B-ABDE-4700-B6F5-E86DFB31D572}" presName="downArrowText" presStyleLbl="revTx" presStyleIdx="0" presStyleCnt="2" custScaleX="147159">
        <dgm:presLayoutVars>
          <dgm:bulletEnabled val="1"/>
        </dgm:presLayoutVars>
      </dgm:prSet>
      <dgm:spPr/>
      <dgm:t>
        <a:bodyPr/>
        <a:lstStyle/>
        <a:p>
          <a:endParaRPr kumimoji="1" lang="ja-JP" altLang="en-US"/>
        </a:p>
      </dgm:t>
    </dgm:pt>
    <dgm:pt modelId="{AE2645BB-C034-4631-9391-950016E8E021}" type="pres">
      <dgm:prSet presAssocID="{8D3B9A08-7711-45DE-BD76-716F447311BB}" presName="upArrow" presStyleLbl="node1" presStyleIdx="1" presStyleCnt="2" custAng="10800000" custScaleY="114726"/>
      <dgm:spPr/>
    </dgm:pt>
    <dgm:pt modelId="{C4504F3C-589D-4CF2-A26D-88E10EFF54BE}" type="pres">
      <dgm:prSet presAssocID="{8D3B9A08-7711-45DE-BD76-716F447311BB}" presName="upArrowText" presStyleLbl="revTx" presStyleIdx="1" presStyleCnt="2">
        <dgm:presLayoutVars>
          <dgm:bulletEnabled val="1"/>
        </dgm:presLayoutVars>
      </dgm:prSet>
      <dgm:spPr/>
      <dgm:t>
        <a:bodyPr/>
        <a:lstStyle/>
        <a:p>
          <a:endParaRPr kumimoji="1" lang="ja-JP" altLang="en-US"/>
        </a:p>
      </dgm:t>
    </dgm:pt>
  </dgm:ptLst>
  <dgm:cxnLst>
    <dgm:cxn modelId="{160CCCD1-AFA7-4E72-B170-4CD7FFF3FF8B}" type="presOf" srcId="{6223CACC-DC81-47BF-AE96-BF4211CE849E}" destId="{19A526DC-1759-49E7-BC00-A32A5E5CE35F}" srcOrd="0" destOrd="0" presId="urn:microsoft.com/office/officeart/2005/8/layout/arrow3"/>
    <dgm:cxn modelId="{698CB38C-4AD9-40F0-BD67-19638ADCFC04}" type="presOf" srcId="{8D3B9A08-7711-45DE-BD76-716F447311BB}" destId="{C4504F3C-589D-4CF2-A26D-88E10EFF54BE}" srcOrd="0" destOrd="0" presId="urn:microsoft.com/office/officeart/2005/8/layout/arrow3"/>
    <dgm:cxn modelId="{32FB413B-4FDD-47DA-99D0-1309F4569C66}" srcId="{6223CACC-DC81-47BF-AE96-BF4211CE849E}" destId="{002C1C0B-ABDE-4700-B6F5-E86DFB31D572}" srcOrd="0" destOrd="0" parTransId="{A0E8CBFB-90B7-4C16-BCBC-4DA8CF293898}" sibTransId="{058AD8C1-2412-4B1E-BFBB-DDE9FDDAA059}"/>
    <dgm:cxn modelId="{DBC1F301-E902-4D5A-9DCD-22A5930BF814}" type="presOf" srcId="{002C1C0B-ABDE-4700-B6F5-E86DFB31D572}" destId="{23AF36BF-08D5-45D1-9627-32EC9510D408}" srcOrd="0" destOrd="0" presId="urn:microsoft.com/office/officeart/2005/8/layout/arrow3"/>
    <dgm:cxn modelId="{3CAD905D-7F87-43A5-BC9A-13CBE34FB83C}" srcId="{6223CACC-DC81-47BF-AE96-BF4211CE849E}" destId="{8D3B9A08-7711-45DE-BD76-716F447311BB}" srcOrd="1" destOrd="0" parTransId="{5BC566DD-B976-40E2-BF44-DCCB059F8C7D}" sibTransId="{8D82DB7F-53E7-40B2-AFBE-4798541F72D8}"/>
    <dgm:cxn modelId="{727D6D5A-0B05-4C70-93A6-B6F152DD9805}" type="presParOf" srcId="{19A526DC-1759-49E7-BC00-A32A5E5CE35F}" destId="{2A89E501-E098-4260-8483-8233A9BB1C6C}" srcOrd="0" destOrd="0" presId="urn:microsoft.com/office/officeart/2005/8/layout/arrow3"/>
    <dgm:cxn modelId="{58230E9F-DFF1-43B1-B36C-81BB024B47A3}" type="presParOf" srcId="{19A526DC-1759-49E7-BC00-A32A5E5CE35F}" destId="{35BC9036-9D0E-4BF9-A894-C6E78A59205E}" srcOrd="1" destOrd="0" presId="urn:microsoft.com/office/officeart/2005/8/layout/arrow3"/>
    <dgm:cxn modelId="{4729869D-0833-427F-844A-9CA52378172A}" type="presParOf" srcId="{19A526DC-1759-49E7-BC00-A32A5E5CE35F}" destId="{23AF36BF-08D5-45D1-9627-32EC9510D408}" srcOrd="2" destOrd="0" presId="urn:microsoft.com/office/officeart/2005/8/layout/arrow3"/>
    <dgm:cxn modelId="{FA6F6501-CA16-4828-B05D-EB6FF9B4A9F3}" type="presParOf" srcId="{19A526DC-1759-49E7-BC00-A32A5E5CE35F}" destId="{AE2645BB-C034-4631-9391-950016E8E021}" srcOrd="3" destOrd="0" presId="urn:microsoft.com/office/officeart/2005/8/layout/arrow3"/>
    <dgm:cxn modelId="{516F5C75-0292-46DF-8C23-32AFF41A8092}" type="presParOf" srcId="{19A526DC-1759-49E7-BC00-A32A5E5CE35F}" destId="{C4504F3C-589D-4CF2-A26D-88E10EFF54BE}"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9E501-E098-4260-8483-8233A9BB1C6C}">
      <dsp:nvSpPr>
        <dsp:cNvPr id="0" name=""/>
        <dsp:cNvSpPr/>
      </dsp:nvSpPr>
      <dsp:spPr>
        <a:xfrm rot="21300000">
          <a:off x="26737" y="2132470"/>
          <a:ext cx="8659492" cy="991642"/>
        </a:xfrm>
        <a:prstGeom prst="mathMinus">
          <a:avLst/>
        </a:prstGeom>
        <a:solidFill>
          <a:schemeClr val="accent5">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BC9036-9D0E-4BF9-A894-C6E78A59205E}">
      <dsp:nvSpPr>
        <dsp:cNvPr id="0" name=""/>
        <dsp:cNvSpPr/>
      </dsp:nvSpPr>
      <dsp:spPr>
        <a:xfrm rot="10800000">
          <a:off x="1045556" y="108012"/>
          <a:ext cx="2613890" cy="2412266"/>
        </a:xfrm>
        <a:prstGeom prst="downArrow">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F36BF-08D5-45D1-9627-32EC9510D408}">
      <dsp:nvSpPr>
        <dsp:cNvPr id="0" name=""/>
        <dsp:cNvSpPr/>
      </dsp:nvSpPr>
      <dsp:spPr>
        <a:xfrm>
          <a:off x="3960441" y="0"/>
          <a:ext cx="4103013" cy="2207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endParaRPr kumimoji="1" lang="ja-JP" altLang="en-US" sz="2000" kern="1200" dirty="0"/>
        </a:p>
      </dsp:txBody>
      <dsp:txXfrm>
        <a:off x="3960441" y="0"/>
        <a:ext cx="4103013" cy="2207764"/>
      </dsp:txXfrm>
    </dsp:sp>
    <dsp:sp modelId="{AE2645BB-C034-4631-9391-950016E8E021}">
      <dsp:nvSpPr>
        <dsp:cNvPr id="0" name=""/>
        <dsp:cNvSpPr/>
      </dsp:nvSpPr>
      <dsp:spPr>
        <a:xfrm rot="10800000">
          <a:off x="5053521" y="2736303"/>
          <a:ext cx="2613890" cy="2412266"/>
        </a:xfrm>
        <a:prstGeom prst="upArrow">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04F3C-589D-4CF2-A26D-88E10EFF54BE}">
      <dsp:nvSpPr>
        <dsp:cNvPr id="0" name=""/>
        <dsp:cNvSpPr/>
      </dsp:nvSpPr>
      <dsp:spPr>
        <a:xfrm>
          <a:off x="1306945" y="3048818"/>
          <a:ext cx="2788149" cy="2207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a:lnSpc>
              <a:spcPct val="90000"/>
            </a:lnSpc>
            <a:spcBef>
              <a:spcPct val="0"/>
            </a:spcBef>
            <a:spcAft>
              <a:spcPct val="35000"/>
            </a:spcAft>
          </a:pPr>
          <a:endParaRPr kumimoji="1" lang="ja-JP" altLang="en-US" sz="6500" kern="1200" dirty="0"/>
        </a:p>
      </dsp:txBody>
      <dsp:txXfrm>
        <a:off x="1306945" y="3048818"/>
        <a:ext cx="2788149" cy="2207764"/>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AF53D13-A5D3-4F1B-86FD-236C792D1AAD}" type="datetimeFigureOut">
              <a:rPr kumimoji="1" lang="ja-JP" altLang="en-US" smtClean="0"/>
              <a:t>2020/12/17</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AD4C32A5-4F9F-4159-9FB3-99396BFE878C}" type="slidenum">
              <a:rPr kumimoji="1" lang="ja-JP" altLang="en-US" smtClean="0"/>
              <a:t>‹#›</a:t>
            </a:fld>
            <a:endParaRPr kumimoji="1" lang="ja-JP" altLang="en-US"/>
          </a:p>
        </p:txBody>
      </p:sp>
    </p:spTree>
    <p:extLst>
      <p:ext uri="{BB962C8B-B14F-4D97-AF65-F5344CB8AC3E}">
        <p14:creationId xmlns:p14="http://schemas.microsoft.com/office/powerpoint/2010/main" val="267343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AAEF2-BF16-48C7-81D0-BDBBCB06D612}" type="slidenum">
              <a:rPr lang="ja-JP" altLang="en-US">
                <a:solidFill>
                  <a:prstClr val="black"/>
                </a:solidFill>
              </a:rPr>
              <a:pPr/>
              <a:t>1</a:t>
            </a:fld>
            <a:endParaRPr lang="en-US" altLang="ja-JP">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pPr lvl="0"/>
            <a:r>
              <a:rPr lang="ja-JP" altLang="en-US" dirty="0">
                <a:solidFill>
                  <a:prstClr val="black"/>
                </a:solidFill>
              </a:rPr>
              <a:t>では、今日は、</a:t>
            </a:r>
          </a:p>
          <a:p>
            <a:pPr lvl="0"/>
            <a:r>
              <a:rPr lang="ja-JP" altLang="en-US" dirty="0" smtClean="0">
                <a:solidFill>
                  <a:prstClr val="black"/>
                </a:solidFill>
              </a:rPr>
              <a:t>「</a:t>
            </a:r>
            <a:r>
              <a:rPr lang="ja-JP" altLang="en-US" dirty="0">
                <a:solidFill>
                  <a:prstClr val="black"/>
                </a:solidFill>
              </a:rPr>
              <a:t>キャッシュレス</a:t>
            </a:r>
            <a:r>
              <a:rPr lang="ja-JP" altLang="en-US" dirty="0" smtClean="0">
                <a:solidFill>
                  <a:prstClr val="black"/>
                </a:solidFill>
              </a:rPr>
              <a:t>」</a:t>
            </a:r>
            <a:r>
              <a:rPr lang="ja-JP" altLang="en-US" dirty="0">
                <a:solidFill>
                  <a:prstClr val="black"/>
                </a:solidFill>
              </a:rPr>
              <a:t>について、学びます。</a:t>
            </a:r>
          </a:p>
          <a:p>
            <a:pPr lvl="0"/>
            <a:endParaRPr lang="ja-JP" altLang="en-US" dirty="0">
              <a:solidFill>
                <a:prstClr val="black"/>
              </a:solidFill>
            </a:endParaRPr>
          </a:p>
          <a:p>
            <a:pPr lvl="0"/>
            <a:r>
              <a:rPr lang="ja-JP" altLang="en-US" dirty="0" smtClean="0">
                <a:solidFill>
                  <a:prstClr val="black"/>
                </a:solidFill>
              </a:rPr>
              <a:t>よく聞く言葉ですが、具体的にどういったしくみなのか</a:t>
            </a:r>
          </a:p>
          <a:p>
            <a:pPr lvl="0"/>
            <a:r>
              <a:rPr lang="ja-JP" altLang="en-US" dirty="0">
                <a:solidFill>
                  <a:prstClr val="black"/>
                </a:solidFill>
              </a:rPr>
              <a:t>学ぶことに</a:t>
            </a:r>
            <a:r>
              <a:rPr lang="ja-JP" altLang="en-US" dirty="0" smtClean="0">
                <a:solidFill>
                  <a:prstClr val="black"/>
                </a:solidFill>
              </a:rPr>
              <a:t>しましょう。</a:t>
            </a:r>
            <a:endParaRPr lang="ja-JP" altLang="en-US" dirty="0">
              <a:ea typeface="ＭＳ Ｐゴシック" charset="-128"/>
            </a:endParaRPr>
          </a:p>
        </p:txBody>
      </p:sp>
    </p:spTree>
    <p:extLst>
      <p:ext uri="{BB962C8B-B14F-4D97-AF65-F5344CB8AC3E}">
        <p14:creationId xmlns:p14="http://schemas.microsoft.com/office/powerpoint/2010/main" val="2329407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また、最近では、「スマートフォンでの決済」と言うものも出てきています。</a:t>
            </a:r>
          </a:p>
          <a:p>
            <a:endParaRPr lang="ja-JP" altLang="en-US" dirty="0"/>
          </a:p>
          <a:p>
            <a:r>
              <a:rPr kumimoji="1" lang="ja-JP" altLang="en-US" dirty="0" smtClean="0"/>
              <a:t>クレジットカード・電子マネー・銀行口座等の情報をスマホに登録します。</a:t>
            </a:r>
          </a:p>
          <a:p>
            <a:r>
              <a:rPr lang="ja-JP" altLang="en-US" dirty="0"/>
              <a:t>そして</a:t>
            </a:r>
            <a:r>
              <a:rPr lang="ja-JP" altLang="en-US" dirty="0" smtClean="0"/>
              <a:t>、お店での支払の時に、スマホをタッチさせたり、バーコードや</a:t>
            </a:r>
            <a:r>
              <a:rPr lang="en-US" altLang="ja-JP" dirty="0" smtClean="0"/>
              <a:t>QR</a:t>
            </a:r>
            <a:r>
              <a:rPr lang="ja-JP" altLang="en-US" dirty="0" smtClean="0"/>
              <a:t>コードを</a:t>
            </a:r>
          </a:p>
          <a:p>
            <a:r>
              <a:rPr kumimoji="1" lang="ja-JP" altLang="en-US" dirty="0" smtClean="0"/>
              <a:t>読み込む等して、支払うこともできます。</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ではクレジットカードはどのような仕組みなのでしょうか。</a:t>
            </a:r>
          </a:p>
          <a:p>
            <a:endParaRPr lang="ja-JP" altLang="en-US" dirty="0"/>
          </a:p>
          <a:p>
            <a:r>
              <a:rPr kumimoji="1" lang="ja-JP" altLang="en-US" dirty="0" smtClean="0"/>
              <a:t>まず、消費者は、クレジットカード会社に申込み、クレジットカードが発行されます。</a:t>
            </a:r>
          </a:p>
          <a:p>
            <a:r>
              <a:rPr lang="ja-JP" altLang="en-US" dirty="0" smtClean="0"/>
              <a:t>この</a:t>
            </a:r>
            <a:r>
              <a:rPr lang="ja-JP" altLang="en-US" dirty="0"/>
              <a:t>時</a:t>
            </a:r>
            <a:r>
              <a:rPr lang="ja-JP" altLang="en-US" dirty="0" smtClean="0"/>
              <a:t>、クレジットカード会社</a:t>
            </a:r>
            <a:r>
              <a:rPr lang="ja-JP" altLang="en-US" dirty="0"/>
              <a:t>から審査をされ</a:t>
            </a:r>
            <a:r>
              <a:rPr lang="ja-JP" altLang="en-US" dirty="0" smtClean="0"/>
              <a:t>、信用によって</a:t>
            </a:r>
            <a:r>
              <a:rPr kumimoji="1" lang="ja-JP" altLang="en-US" dirty="0" smtClean="0"/>
              <a:t>立て替え払い契約が</a:t>
            </a:r>
          </a:p>
          <a:p>
            <a:r>
              <a:rPr kumimoji="1" lang="ja-JP" altLang="en-US" dirty="0" smtClean="0"/>
              <a:t>成立します。</a:t>
            </a:r>
          </a:p>
          <a:p>
            <a:endParaRPr kumimoji="1" lang="ja-JP" altLang="en-US" dirty="0" smtClean="0"/>
          </a:p>
          <a:p>
            <a:r>
              <a:rPr lang="ja-JP" altLang="en-US" dirty="0" smtClean="0"/>
              <a:t>また、お店とクレジット会社の間では、加盟店契約をします。</a:t>
            </a:r>
          </a:p>
          <a:p>
            <a:endParaRPr kumimoji="1" lang="ja-JP" altLang="en-US" dirty="0"/>
          </a:p>
          <a:p>
            <a:r>
              <a:rPr lang="ja-JP" altLang="en-US" dirty="0" smtClean="0"/>
              <a:t>まずこの</a:t>
            </a:r>
            <a:r>
              <a:rPr lang="en-US" altLang="ja-JP" dirty="0" smtClean="0"/>
              <a:t>2</a:t>
            </a:r>
            <a:r>
              <a:rPr lang="ja-JP" altLang="en-US" dirty="0" smtClean="0"/>
              <a:t>つの「消費者とクレジット会社」「お店とクレジット会社」との契約が事前に</a:t>
            </a:r>
          </a:p>
          <a:p>
            <a:r>
              <a:rPr kumimoji="1" lang="ja-JP" altLang="en-US" dirty="0" smtClean="0"/>
              <a:t>交わされていることで、クレジットカードでの</a:t>
            </a:r>
            <a:r>
              <a:rPr lang="ja-JP" altLang="en-US" dirty="0" smtClean="0"/>
              <a:t>買い物が出来るようになります。</a:t>
            </a:r>
          </a:p>
          <a:p>
            <a:endParaRPr kumimoji="1" lang="ja-JP" altLang="en-US" dirty="0"/>
          </a:p>
          <a:p>
            <a:r>
              <a:rPr lang="ja-JP" altLang="en-US" dirty="0" smtClean="0"/>
              <a:t>消費者がお店で売買契約をすると、それに対し、商品の引き渡しやサービスの提供が行われます。その代金の支払い方法として、クレジットカードを使うと</a:t>
            </a:r>
          </a:p>
          <a:p>
            <a:r>
              <a:rPr lang="ja-JP" altLang="en-US" dirty="0"/>
              <a:t>クレジット</a:t>
            </a:r>
            <a:r>
              <a:rPr lang="ja-JP" altLang="en-US" dirty="0" smtClean="0"/>
              <a:t>会社から代金の一括立替払いがされます。その後、消費者は、クレジット会社に対して、代金を後払いします。後払いの際に、分割払いやリボ払いをすると手数料がかかったりしますので、注意が必要です。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では、様々な使い方がある「キャッシュレス」での支払ですか、どんな利点と</a:t>
            </a:r>
          </a:p>
          <a:p>
            <a:r>
              <a:rPr lang="ja-JP" altLang="en-US" dirty="0" smtClean="0"/>
              <a:t>注意点があるのか、確認していきます。</a:t>
            </a:r>
          </a:p>
          <a:p>
            <a:endParaRPr kumimoji="1" lang="ja-JP" altLang="en-US" dirty="0"/>
          </a:p>
          <a:p>
            <a:r>
              <a:rPr lang="ja-JP" altLang="en-US" dirty="0" smtClean="0"/>
              <a:t>まず、利点ですが、</a:t>
            </a:r>
          </a:p>
          <a:p>
            <a:r>
              <a:rPr kumimoji="1" lang="ja-JP" altLang="en-US" dirty="0" smtClean="0"/>
              <a:t>①その場に現金がなくても買い物ができる。</a:t>
            </a:r>
          </a:p>
          <a:p>
            <a:r>
              <a:rPr lang="ja-JP" altLang="en-US" dirty="0" smtClean="0"/>
              <a:t>②小銭を出す手間がいらない。</a:t>
            </a:r>
          </a:p>
          <a:p>
            <a:r>
              <a:rPr lang="ja-JP" altLang="en-US" dirty="0" smtClean="0"/>
              <a:t>③一つのカードでいろんなところの支払いができる。</a:t>
            </a:r>
            <a:r>
              <a:rPr lang="en-US" altLang="ja-JP" dirty="0" smtClean="0"/>
              <a:t>(</a:t>
            </a:r>
            <a:r>
              <a:rPr lang="ja-JP" altLang="en-US" dirty="0" smtClean="0"/>
              <a:t>家計管理ができる</a:t>
            </a:r>
            <a:r>
              <a:rPr lang="en-US" altLang="ja-JP" dirty="0" smtClean="0"/>
              <a:t>)</a:t>
            </a:r>
            <a:endParaRPr lang="ja-JP" altLang="en-US" dirty="0" smtClean="0"/>
          </a:p>
          <a:p>
            <a:r>
              <a:rPr kumimoji="1" lang="ja-JP" altLang="en-US" dirty="0" smtClean="0"/>
              <a:t>④衛生的とも言える。</a:t>
            </a:r>
          </a:p>
          <a:p>
            <a:endParaRPr lang="ja-JP" altLang="en-US" dirty="0"/>
          </a:p>
          <a:p>
            <a:r>
              <a:rPr kumimoji="1" lang="ja-JP" altLang="en-US" dirty="0" smtClean="0"/>
              <a:t>注意する点としては、</a:t>
            </a:r>
          </a:p>
          <a:p>
            <a:r>
              <a:rPr lang="ja-JP" altLang="en-US" dirty="0" smtClean="0"/>
              <a:t>①先ほどのクレジットカードのリボ払いや分割払いのように、支払方法によっては、</a:t>
            </a:r>
          </a:p>
          <a:p>
            <a:r>
              <a:rPr kumimoji="1" lang="ja-JP" altLang="en-US" dirty="0"/>
              <a:t>　</a:t>
            </a:r>
            <a:r>
              <a:rPr lang="ja-JP" altLang="en-US" dirty="0" smtClean="0"/>
              <a:t>手数料がかかることもあり、購入代金以上の支払いになることもあります。</a:t>
            </a:r>
          </a:p>
          <a:p>
            <a:r>
              <a:rPr kumimoji="1" lang="ja-JP" altLang="en-US" dirty="0" smtClean="0"/>
              <a:t>②高額なものを買っても、</a:t>
            </a:r>
            <a:r>
              <a:rPr kumimoji="1" lang="en-US" altLang="ja-JP" dirty="0" smtClean="0"/>
              <a:t>1</a:t>
            </a:r>
            <a:r>
              <a:rPr kumimoji="1" lang="ja-JP" altLang="en-US" dirty="0" smtClean="0"/>
              <a:t>回あたりの支払を低額にすることで支払いやすくは</a:t>
            </a:r>
          </a:p>
          <a:p>
            <a:r>
              <a:rPr lang="ja-JP" altLang="en-US" dirty="0"/>
              <a:t>　</a:t>
            </a:r>
            <a:r>
              <a:rPr kumimoji="1" lang="ja-JP" altLang="en-US" dirty="0" smtClean="0"/>
              <a:t>なりますが、返済する期間は長くなります。</a:t>
            </a:r>
          </a:p>
          <a:p>
            <a:r>
              <a:rPr kumimoji="1" lang="ja-JP" altLang="en-US" dirty="0" smtClean="0"/>
              <a:t>③また、その場で現金を支払わないと、お金を使っている実感が薄く</a:t>
            </a:r>
            <a:r>
              <a:rPr lang="ja-JP" altLang="en-US" dirty="0"/>
              <a:t>なり</a:t>
            </a:r>
            <a:r>
              <a:rPr lang="ja-JP" altLang="en-US" dirty="0" smtClean="0"/>
              <a:t>、</a:t>
            </a:r>
          </a:p>
          <a:p>
            <a:r>
              <a:rPr lang="ja-JP" altLang="en-US" dirty="0"/>
              <a:t>　</a:t>
            </a:r>
            <a:r>
              <a:rPr lang="ja-JP" altLang="en-US" dirty="0" smtClean="0"/>
              <a:t>　使いすぎてしまう可能性があります。</a:t>
            </a:r>
          </a:p>
          <a:p>
            <a:r>
              <a:rPr kumimoji="1" lang="ja-JP" altLang="en-US" dirty="0" smtClean="0"/>
              <a:t>④プリペイドカード・クレジットカード等を紛失したり、盗難にあったりすると、</a:t>
            </a:r>
          </a:p>
          <a:p>
            <a:r>
              <a:rPr lang="ja-JP" altLang="en-US" dirty="0"/>
              <a:t>　</a:t>
            </a:r>
            <a:r>
              <a:rPr lang="ja-JP" altLang="en-US" dirty="0" smtClean="0"/>
              <a:t>　</a:t>
            </a:r>
            <a:r>
              <a:rPr kumimoji="1" lang="ja-JP" altLang="en-US" dirty="0" smtClean="0"/>
              <a:t>不正利用される可能性もあります。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では、キヤッシュレスの支払い方について、もう少し詳しくみていきましょう。</a:t>
            </a:r>
          </a:p>
          <a:p>
            <a:endParaRPr lang="ja-JP" altLang="en-US" dirty="0"/>
          </a:p>
          <a:p>
            <a:r>
              <a:rPr kumimoji="1" lang="ja-JP" altLang="en-US" dirty="0" smtClean="0"/>
              <a:t>①</a:t>
            </a:r>
            <a:r>
              <a:rPr lang="ja-JP" altLang="en-US" dirty="0" smtClean="0"/>
              <a:t>では、このキャッシュレスの支払いはどんなところで使えるの</a:t>
            </a:r>
            <a:r>
              <a:rPr lang="ja-JP" altLang="en-US" dirty="0"/>
              <a:t>でしょう</a:t>
            </a:r>
            <a:r>
              <a:rPr lang="ja-JP" altLang="en-US" dirty="0" smtClean="0"/>
              <a:t>か。</a:t>
            </a:r>
          </a:p>
          <a:p>
            <a:r>
              <a:rPr lang="ja-JP" altLang="en-US" dirty="0" smtClean="0"/>
              <a:t>⇒クレジットカードやプリペイドカード等、それぞれの会社のマークがお店や</a:t>
            </a:r>
          </a:p>
          <a:p>
            <a:r>
              <a:rPr lang="ja-JP" altLang="en-US" dirty="0"/>
              <a:t>　</a:t>
            </a:r>
            <a:r>
              <a:rPr lang="ja-JP" altLang="en-US" dirty="0" smtClean="0"/>
              <a:t>　レジに表示されています。また、カード等の発行会社のホームページ・アプリ</a:t>
            </a:r>
          </a:p>
          <a:p>
            <a:r>
              <a:rPr lang="ja-JP" altLang="en-US" dirty="0"/>
              <a:t>　</a:t>
            </a:r>
            <a:r>
              <a:rPr lang="ja-JP" altLang="en-US" dirty="0" smtClean="0"/>
              <a:t>　にも使えるお店が紹介されていますので、参考にしましょう。</a:t>
            </a:r>
          </a:p>
          <a:p>
            <a:endParaRPr lang="ja-JP" altLang="en-US" dirty="0" smtClean="0"/>
          </a:p>
          <a:p>
            <a:pPr lvl="0"/>
            <a:r>
              <a:rPr lang="ja-JP" altLang="en-US" dirty="0">
                <a:solidFill>
                  <a:prstClr val="black"/>
                </a:solidFill>
              </a:rPr>
              <a:t>②</a:t>
            </a:r>
            <a:r>
              <a:rPr lang="ja-JP" altLang="en-US" dirty="0" smtClean="0">
                <a:solidFill>
                  <a:prstClr val="black"/>
                </a:solidFill>
              </a:rPr>
              <a:t>では、</a:t>
            </a:r>
            <a:r>
              <a:rPr lang="ja-JP" altLang="en-US" dirty="0">
                <a:solidFill>
                  <a:prstClr val="black"/>
                </a:solidFill>
              </a:rPr>
              <a:t>買い物は、いくらでも出来るのでしょうか</a:t>
            </a:r>
          </a:p>
          <a:p>
            <a:pPr lvl="0"/>
            <a:r>
              <a:rPr lang="ja-JP" altLang="en-US" dirty="0">
                <a:solidFill>
                  <a:prstClr val="black"/>
                </a:solidFill>
              </a:rPr>
              <a:t>⇒電子マネーの場合は、チャージできる限度額の範囲までとなります。</a:t>
            </a:r>
          </a:p>
          <a:p>
            <a:pPr lvl="0"/>
            <a:r>
              <a:rPr lang="ja-JP" altLang="en-US" dirty="0">
                <a:solidFill>
                  <a:prstClr val="black"/>
                </a:solidFill>
              </a:rPr>
              <a:t>　　クレジットカードやデビットカードは、発行会社ごとにそれぞれの利用者</a:t>
            </a:r>
            <a:r>
              <a:rPr lang="ja-JP" altLang="en-US" dirty="0" smtClean="0">
                <a:solidFill>
                  <a:prstClr val="black"/>
                </a:solidFill>
              </a:rPr>
              <a:t>に</a:t>
            </a:r>
          </a:p>
          <a:p>
            <a:pPr lvl="0"/>
            <a:r>
              <a:rPr lang="ja-JP" altLang="en-US" dirty="0">
                <a:solidFill>
                  <a:prstClr val="black"/>
                </a:solidFill>
              </a:rPr>
              <a:t>　</a:t>
            </a:r>
            <a:r>
              <a:rPr lang="ja-JP" altLang="en-US" dirty="0" smtClean="0">
                <a:solidFill>
                  <a:prstClr val="black"/>
                </a:solidFill>
              </a:rPr>
              <a:t>　対して利用</a:t>
            </a:r>
            <a:r>
              <a:rPr lang="ja-JP" altLang="en-US" dirty="0">
                <a:solidFill>
                  <a:prstClr val="black"/>
                </a:solidFill>
              </a:rPr>
              <a:t>限度額が定められ、その範囲内という事になります。</a:t>
            </a:r>
          </a:p>
          <a:p>
            <a:pPr lvl="0"/>
            <a:endParaRPr lang="ja-JP" altLang="en-US" dirty="0">
              <a:solidFill>
                <a:prstClr val="black"/>
              </a:solidFill>
            </a:endParaRPr>
          </a:p>
          <a:p>
            <a:pPr lvl="0"/>
            <a:r>
              <a:rPr lang="en-US" altLang="ja-JP" dirty="0">
                <a:solidFill>
                  <a:prstClr val="black"/>
                </a:solidFill>
              </a:rPr>
              <a:t>※</a:t>
            </a:r>
            <a:r>
              <a:rPr lang="ja-JP" altLang="en-US" dirty="0">
                <a:solidFill>
                  <a:prstClr val="black"/>
                </a:solidFill>
              </a:rPr>
              <a:t>クレジットカードは、少額であれば、サインなしで利用できるところもあります。</a:t>
            </a:r>
          </a:p>
          <a:p>
            <a:endParaRPr lang="ja-JP" altLang="en-US" dirty="0" smtClean="0"/>
          </a:p>
          <a:p>
            <a:endParaRPr lang="ja-JP" altLang="en-US" dirty="0"/>
          </a:p>
          <a:p>
            <a:endParaRPr lang="en-US" altLang="ja-JP"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pPr lvl="0"/>
            <a:r>
              <a:rPr kumimoji="1" lang="ja-JP" altLang="en-US" dirty="0" smtClean="0"/>
              <a:t>③</a:t>
            </a:r>
            <a:r>
              <a:rPr lang="ja-JP" altLang="en-US" dirty="0">
                <a:solidFill>
                  <a:prstClr val="black"/>
                </a:solidFill>
              </a:rPr>
              <a:t>もし、キャッシュレスの支払いのカード等を失くした場合はどうすればいいか</a:t>
            </a:r>
            <a:r>
              <a:rPr lang="en-US" altLang="ja-JP" dirty="0">
                <a:solidFill>
                  <a:prstClr val="black"/>
                </a:solidFill>
              </a:rPr>
              <a:t>?</a:t>
            </a:r>
          </a:p>
          <a:p>
            <a:pPr lvl="0"/>
            <a:r>
              <a:rPr lang="ja-JP" altLang="en-US" dirty="0">
                <a:solidFill>
                  <a:prstClr val="black"/>
                </a:solidFill>
              </a:rPr>
              <a:t>⇒まず、それぞれの発行会社に連絡をして、使われないように、利用停止を</a:t>
            </a:r>
          </a:p>
          <a:p>
            <a:pPr lvl="0"/>
            <a:r>
              <a:rPr lang="ja-JP" altLang="en-US" dirty="0">
                <a:solidFill>
                  <a:prstClr val="black"/>
                </a:solidFill>
              </a:rPr>
              <a:t>　　してもらいます。その上で、再発行手続きをしましょう。</a:t>
            </a:r>
          </a:p>
          <a:p>
            <a:pPr lvl="0"/>
            <a:r>
              <a:rPr lang="ja-JP" altLang="en-US" dirty="0">
                <a:solidFill>
                  <a:prstClr val="black"/>
                </a:solidFill>
              </a:rPr>
              <a:t>　　このような時の為に、カード等のツールを作った時の住所・電話番号を控えて</a:t>
            </a:r>
          </a:p>
          <a:p>
            <a:pPr lvl="0"/>
            <a:r>
              <a:rPr lang="ja-JP" altLang="en-US" dirty="0">
                <a:solidFill>
                  <a:prstClr val="black"/>
                </a:solidFill>
              </a:rPr>
              <a:t>　　おくようにしましょう。同時に、発行会社の連絡先も控えておくと良いでしょう。</a:t>
            </a:r>
          </a:p>
          <a:p>
            <a:endParaRPr kumimoji="1" lang="ja-JP" altLang="en-US" dirty="0"/>
          </a:p>
          <a:p>
            <a:r>
              <a:rPr lang="ja-JP" altLang="en-US" dirty="0" smtClean="0"/>
              <a:t>④身に覚えのない利用に気が付いた場合はどうすればいいでしょうか</a:t>
            </a:r>
          </a:p>
          <a:p>
            <a:r>
              <a:rPr kumimoji="1" lang="ja-JP" altLang="en-US" dirty="0" smtClean="0"/>
              <a:t>⇒カード等の利用履歴において、身に覚えのない買い物の記録が見つかった</a:t>
            </a:r>
          </a:p>
          <a:p>
            <a:r>
              <a:rPr lang="ja-JP" altLang="en-US" dirty="0"/>
              <a:t>　</a:t>
            </a:r>
            <a:r>
              <a:rPr lang="ja-JP" altLang="en-US" dirty="0" smtClean="0"/>
              <a:t>　</a:t>
            </a:r>
            <a:r>
              <a:rPr kumimoji="1" lang="ja-JP" altLang="en-US" dirty="0" smtClean="0"/>
              <a:t>場合は、すぐに発行会社の窓口に連絡して相談しましょう。</a:t>
            </a:r>
          </a:p>
          <a:p>
            <a:r>
              <a:rPr lang="ja-JP" altLang="en-US" dirty="0"/>
              <a:t>　</a:t>
            </a:r>
            <a:r>
              <a:rPr lang="ja-JP" altLang="en-US" dirty="0" smtClean="0"/>
              <a:t>　</a:t>
            </a:r>
            <a:r>
              <a:rPr kumimoji="1" lang="ja-JP" altLang="en-US" dirty="0" smtClean="0"/>
              <a:t>直近の利用履歴はカード会社でも管理をしています。トラブルを少なくする</a:t>
            </a:r>
          </a:p>
          <a:p>
            <a:r>
              <a:rPr lang="ja-JP" altLang="en-US" dirty="0"/>
              <a:t>　</a:t>
            </a:r>
            <a:r>
              <a:rPr lang="ja-JP" altLang="en-US" dirty="0" smtClean="0"/>
              <a:t>　</a:t>
            </a:r>
            <a:r>
              <a:rPr kumimoji="1" lang="ja-JP" altLang="en-US" dirty="0" smtClean="0"/>
              <a:t>ために、発行会社から送られる利用の明細書やウェブ・アプリでの明細書は</a:t>
            </a:r>
          </a:p>
          <a:p>
            <a:r>
              <a:rPr lang="ja-JP" altLang="en-US" dirty="0"/>
              <a:t>　</a:t>
            </a:r>
            <a:r>
              <a:rPr lang="ja-JP" altLang="en-US" dirty="0" smtClean="0"/>
              <a:t>　</a:t>
            </a:r>
            <a:r>
              <a:rPr kumimoji="1" lang="ja-JP" altLang="en-US" dirty="0" smtClean="0"/>
              <a:t>定期的に確認しましょう。</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r>
              <a:rPr kumimoji="1" lang="ja-JP" altLang="en-US" dirty="0" smtClean="0"/>
              <a:t>では、具体的に「キャッシュレス」に関するトラブル事例をみていきましょう。</a:t>
            </a:r>
          </a:p>
          <a:p>
            <a:endParaRPr lang="ja-JP" altLang="en-US" dirty="0"/>
          </a:p>
          <a:p>
            <a:r>
              <a:rPr kumimoji="1" lang="ja-JP" altLang="en-US" dirty="0" smtClean="0"/>
              <a:t>①</a:t>
            </a:r>
            <a:r>
              <a:rPr kumimoji="1" lang="en-US" altLang="ja-JP" dirty="0" smtClean="0"/>
              <a:t>1</a:t>
            </a:r>
            <a:r>
              <a:rPr kumimoji="1" lang="ja-JP" altLang="en-US" dirty="0" smtClean="0"/>
              <a:t>つめ事例</a:t>
            </a:r>
            <a:r>
              <a:rPr lang="ja-JP" altLang="en-US" dirty="0" smtClean="0"/>
              <a:t>です。</a:t>
            </a:r>
          </a:p>
          <a:p>
            <a:r>
              <a:rPr kumimoji="1" lang="ja-JP" altLang="en-US" dirty="0"/>
              <a:t>　</a:t>
            </a:r>
            <a:r>
              <a:rPr kumimoji="1" lang="ja-JP" altLang="en-US" dirty="0" smtClean="0"/>
              <a:t>皆さんもよく使っている無料通話アプリで友人のｱｶｳﾝﾄからこんなメッセージが</a:t>
            </a:r>
          </a:p>
          <a:p>
            <a:r>
              <a:rPr kumimoji="1" lang="ja-JP" altLang="en-US" dirty="0" smtClean="0"/>
              <a:t>届きました。「悪いけど、コンビニで代わりにﾌﾟﾘﾍﾟｲﾄﾞｶｰﾄﾞ買ってきてくれない</a:t>
            </a:r>
            <a:r>
              <a:rPr kumimoji="1" lang="en-US" altLang="ja-JP" dirty="0" smtClean="0"/>
              <a:t>?</a:t>
            </a:r>
            <a:r>
              <a:rPr kumimoji="1" lang="ja-JP" altLang="en-US" dirty="0" smtClean="0"/>
              <a:t>」と</a:t>
            </a:r>
          </a:p>
          <a:p>
            <a:r>
              <a:rPr kumimoji="1" lang="ja-JP" altLang="en-US" dirty="0" smtClean="0"/>
              <a:t>ありました。</a:t>
            </a:r>
          </a:p>
          <a:p>
            <a:r>
              <a:rPr lang="ja-JP" altLang="en-US" dirty="0" smtClean="0"/>
              <a:t>友だちが忙しいなら・・・と代わりにコンビニで買ってきて、裏のプリペイド番号を写真で送りました。すると、その後は何の連絡もなくなりました。別の友だちを通じて、「届いた</a:t>
            </a:r>
            <a:r>
              <a:rPr lang="en-US" altLang="ja-JP" dirty="0" smtClean="0"/>
              <a:t>?</a:t>
            </a:r>
            <a:r>
              <a:rPr lang="ja-JP" altLang="en-US" dirty="0" smtClean="0"/>
              <a:t>」と聞くと、その友だちから「何のこと</a:t>
            </a:r>
            <a:r>
              <a:rPr lang="en-US" altLang="ja-JP" dirty="0" smtClean="0"/>
              <a:t>?</a:t>
            </a:r>
            <a:r>
              <a:rPr lang="ja-JP" altLang="en-US" dirty="0" smtClean="0"/>
              <a:t>」と言われ、初めて友だちでは</a:t>
            </a:r>
          </a:p>
          <a:p>
            <a:r>
              <a:rPr lang="ja-JP" altLang="en-US" dirty="0" smtClean="0"/>
              <a:t>なかったと気が付きます。これ</a:t>
            </a:r>
            <a:r>
              <a:rPr lang="ja-JP" altLang="en-US" dirty="0"/>
              <a:t>は</a:t>
            </a:r>
            <a:r>
              <a:rPr lang="ja-JP" altLang="en-US" dirty="0" smtClean="0"/>
              <a:t>、プリペイドカードを代わりに買ってきて、結局</a:t>
            </a:r>
          </a:p>
          <a:p>
            <a:r>
              <a:rPr lang="ja-JP" altLang="en-US" dirty="0" smtClean="0"/>
              <a:t>その代金の価値がある裏の番号だけを伝えてプレゼントしたようなものです。</a:t>
            </a:r>
          </a:p>
          <a:p>
            <a:r>
              <a:rPr lang="ja-JP" altLang="en-US" dirty="0" smtClean="0"/>
              <a:t>この場合、相手が友人ではなかったとしても、突き止めることは至難の業です。</a:t>
            </a:r>
          </a:p>
          <a:p>
            <a:r>
              <a:rPr lang="ja-JP" altLang="en-US" dirty="0"/>
              <a:t>これ</a:t>
            </a:r>
            <a:r>
              <a:rPr lang="ja-JP" altLang="en-US" dirty="0" smtClean="0"/>
              <a:t>は「なりすまし」と言われるものです。</a:t>
            </a:r>
          </a:p>
          <a:p>
            <a:endParaRPr kumimoji="1" lang="ja-JP" altLang="en-US" dirty="0"/>
          </a:p>
          <a:p>
            <a:r>
              <a:rPr lang="ja-JP" altLang="en-US" dirty="0" smtClean="0"/>
              <a:t>②</a:t>
            </a:r>
            <a:r>
              <a:rPr lang="en-US" altLang="ja-JP" dirty="0" smtClean="0"/>
              <a:t>2</a:t>
            </a:r>
            <a:r>
              <a:rPr lang="ja-JP" altLang="en-US" dirty="0" smtClean="0"/>
              <a:t>つめの事例です。</a:t>
            </a:r>
          </a:p>
          <a:p>
            <a:r>
              <a:rPr lang="ja-JP" altLang="en-US" dirty="0"/>
              <a:t>　</a:t>
            </a:r>
            <a:r>
              <a:rPr lang="ja-JP" altLang="en-US" dirty="0" smtClean="0"/>
              <a:t>スマホで「儲</a:t>
            </a:r>
            <a:r>
              <a:rPr lang="ja-JP" altLang="en-US" dirty="0"/>
              <a:t>け</a:t>
            </a:r>
            <a:r>
              <a:rPr lang="ja-JP" altLang="en-US" dirty="0" smtClean="0"/>
              <a:t>話」とか、</a:t>
            </a:r>
            <a:r>
              <a:rPr lang="ja-JP" altLang="en-US" dirty="0"/>
              <a:t>「</a:t>
            </a:r>
            <a:r>
              <a:rPr lang="ja-JP" altLang="en-US" dirty="0" smtClean="0"/>
              <a:t>出会い」といったものを検索していたり、つぶやいたりしていると、「簡単に儲かる」「素晴らしい出会いが」等といったメッセージが入ることがあります。突然のメールや</a:t>
            </a:r>
            <a:r>
              <a:rPr lang="en-US" altLang="ja-JP" dirty="0" smtClean="0"/>
              <a:t>SMS</a:t>
            </a:r>
            <a:r>
              <a:rPr lang="ja-JP" altLang="en-US" dirty="0" smtClean="0"/>
              <a:t>でもあります。儲ける為の方法を教えるから、その会費として</a:t>
            </a:r>
            <a:r>
              <a:rPr lang="en-US" altLang="ja-JP" dirty="0" smtClean="0"/>
              <a:t>10</a:t>
            </a:r>
            <a:r>
              <a:rPr lang="ja-JP" altLang="en-US" dirty="0" smtClean="0"/>
              <a:t>万円とか、出会いたい人の個人情報入手の為等と名目を付けて、電子マネーでの支払いを求められたりします。しかし、事実ではないものがほとんどです。電子マネーや銀行振り込み・クレジットカード払い等様々ですが、うまい話を信じると痛い目に合います。</a:t>
            </a:r>
          </a:p>
          <a:p>
            <a:r>
              <a:rPr kumimoji="1" lang="ja-JP" altLang="en-US" dirty="0"/>
              <a:t>これ</a:t>
            </a:r>
            <a:r>
              <a:rPr kumimoji="1" lang="ja-JP" altLang="en-US" dirty="0" smtClean="0"/>
              <a:t>は、副業を謳ったり、サクラサイトと言われるものです。</a:t>
            </a:r>
            <a:endParaRPr kumimoji="1" lang="ja-JP" altLang="en-US" dirty="0"/>
          </a:p>
        </p:txBody>
      </p:sp>
      <p:sp>
        <p:nvSpPr>
          <p:cNvPr id="4" name="スライド番号プレースホルダ 3"/>
          <p:cNvSpPr>
            <a:spLocks noGrp="1"/>
          </p:cNvSpPr>
          <p:nvPr>
            <p:ph type="sldNum" sz="quarter" idx="10"/>
          </p:nvPr>
        </p:nvSpPr>
        <p:spPr/>
        <p:txBody>
          <a:bodyPr/>
          <a:lstStyle/>
          <a:p>
            <a:fld id="{AFBE247A-1AC2-4D06-AEF4-746BA93B699C}"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74579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さて、キャッシュレスのしくみは理解できましたか</a:t>
            </a:r>
            <a:r>
              <a:rPr kumimoji="1" lang="en-US" altLang="ja-JP" dirty="0" smtClean="0"/>
              <a:t>?</a:t>
            </a:r>
          </a:p>
          <a:p>
            <a:r>
              <a:rPr lang="ja-JP" altLang="en-US" dirty="0" smtClean="0"/>
              <a:t>これからの社会においては、使う場面が多くなると思われます。</a:t>
            </a:r>
          </a:p>
          <a:p>
            <a:r>
              <a:rPr lang="ja-JP" altLang="en-US" dirty="0" smtClean="0"/>
              <a:t>みなさん自身で、どこに注意して、どういう使い方がいいか、よく考えましょう。</a:t>
            </a:r>
          </a:p>
          <a:p>
            <a:endParaRPr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lang="ja-JP" altLang="en-US" dirty="0" smtClean="0"/>
              <a:t>中学生</a:t>
            </a:r>
            <a:r>
              <a:rPr lang="en-US" altLang="ja-JP" dirty="0" smtClean="0"/>
              <a:t>(</a:t>
            </a:r>
            <a:r>
              <a:rPr lang="ja-JP" altLang="en-US" dirty="0" smtClean="0"/>
              <a:t>未成年</a:t>
            </a:r>
            <a:r>
              <a:rPr lang="en-US" altLang="ja-JP" dirty="0" smtClean="0"/>
              <a:t>)</a:t>
            </a:r>
            <a:r>
              <a:rPr lang="ja-JP" altLang="en-US" dirty="0" smtClean="0"/>
              <a:t>の皆さんへのアドバイスとしては、</a:t>
            </a:r>
          </a:p>
          <a:p>
            <a:r>
              <a:rPr kumimoji="1" lang="ja-JP" altLang="en-US" dirty="0" smtClean="0"/>
              <a:t>「基本的にお金を使うという場面では、おうちの人</a:t>
            </a:r>
            <a:r>
              <a:rPr kumimoji="1" lang="en-US" altLang="ja-JP" dirty="0" smtClean="0"/>
              <a:t>(</a:t>
            </a:r>
            <a:r>
              <a:rPr kumimoji="1" lang="ja-JP" altLang="en-US" dirty="0" smtClean="0"/>
              <a:t>保護者</a:t>
            </a:r>
            <a:r>
              <a:rPr kumimoji="1" lang="en-US" altLang="ja-JP" dirty="0" smtClean="0"/>
              <a:t>)</a:t>
            </a:r>
            <a:r>
              <a:rPr lang="ja-JP" altLang="en-US" dirty="0" smtClean="0"/>
              <a:t>と相談しながら使う</a:t>
            </a:r>
            <a:r>
              <a:rPr kumimoji="1" lang="ja-JP" altLang="en-US" dirty="0" smtClean="0"/>
              <a:t>」</a:t>
            </a:r>
          </a:p>
          <a:p>
            <a:r>
              <a:rPr kumimoji="1" lang="ja-JP" altLang="en-US" dirty="0" smtClean="0"/>
              <a:t>という</a:t>
            </a:r>
            <a:r>
              <a:rPr lang="ja-JP" altLang="en-US" dirty="0"/>
              <a:t>の</a:t>
            </a:r>
            <a:r>
              <a:rPr lang="ja-JP" altLang="en-US" dirty="0" smtClean="0"/>
              <a:t>が良いでしょう。</a:t>
            </a:r>
          </a:p>
          <a:p>
            <a:endParaRPr kumimoji="1" lang="ja-JP" altLang="en-US" dirty="0"/>
          </a:p>
          <a:p>
            <a:r>
              <a:rPr lang="ja-JP" altLang="en-US" dirty="0" smtClean="0"/>
              <a:t>更に、トラブルになったり、困った時には、身近な大人に相談しましょう。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17</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18</a:t>
            </a:fld>
            <a:endParaRPr kumimoji="1" lang="ja-JP" altLang="en-US"/>
          </a:p>
        </p:txBody>
      </p:sp>
    </p:spTree>
    <p:extLst>
      <p:ext uri="{BB962C8B-B14F-4D97-AF65-F5344CB8AC3E}">
        <p14:creationId xmlns:p14="http://schemas.microsoft.com/office/powerpoint/2010/main" val="3842058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これは、個別のキヤッシュレスのしくみについて説明した補足資料です。</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19</a:t>
            </a:fld>
            <a:endParaRPr kumimoji="1" lang="ja-JP" altLang="en-US"/>
          </a:p>
        </p:txBody>
      </p:sp>
    </p:spTree>
    <p:extLst>
      <p:ext uri="{BB962C8B-B14F-4D97-AF65-F5344CB8AC3E}">
        <p14:creationId xmlns:p14="http://schemas.microsoft.com/office/powerpoint/2010/main" val="154296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2950"/>
            <a:ext cx="4975225" cy="3732213"/>
          </a:xfrm>
        </p:spPr>
      </p:sp>
      <p:sp>
        <p:nvSpPr>
          <p:cNvPr id="3" name="ノート プレースホルダー 2"/>
          <p:cNvSpPr>
            <a:spLocks noGrp="1"/>
          </p:cNvSpPr>
          <p:nvPr>
            <p:ph type="body" idx="1"/>
          </p:nvPr>
        </p:nvSpPr>
        <p:spPr/>
        <p:txBody>
          <a:bodyPr/>
          <a:lstStyle/>
          <a:p>
            <a:r>
              <a:rPr kumimoji="1" lang="ja-JP" altLang="en-US" dirty="0" smtClean="0"/>
              <a:t>では、まずはじめに、</a:t>
            </a:r>
          </a:p>
          <a:p>
            <a:endParaRPr lang="ja-JP" altLang="en-US" dirty="0"/>
          </a:p>
          <a:p>
            <a:r>
              <a:rPr kumimoji="1" lang="ja-JP" altLang="en-US" dirty="0" smtClean="0"/>
              <a:t>最近のお買い物について、思い出しましょう。</a:t>
            </a:r>
          </a:p>
          <a:p>
            <a:endParaRPr lang="ja-JP" altLang="en-US" dirty="0"/>
          </a:p>
          <a:p>
            <a:r>
              <a:rPr lang="ja-JP" altLang="en-US" dirty="0"/>
              <a:t>何</a:t>
            </a:r>
            <a:r>
              <a:rPr lang="ja-JP" altLang="en-US" dirty="0" smtClean="0"/>
              <a:t>を、どんな支払方法で買いましたか</a:t>
            </a:r>
            <a:r>
              <a:rPr lang="en-US" altLang="ja-JP" dirty="0" smtClean="0"/>
              <a:t>?</a:t>
            </a:r>
          </a:p>
          <a:p>
            <a:endParaRPr kumimoji="1" lang="en-US" altLang="ja-JP" dirty="0"/>
          </a:p>
          <a:p>
            <a:r>
              <a:rPr lang="ja-JP" altLang="en-US" dirty="0"/>
              <a:t>先生</a:t>
            </a:r>
            <a:r>
              <a:rPr lang="ja-JP" altLang="en-US" dirty="0" smtClean="0"/>
              <a:t>は、学校に持ってくるかばんを買いました。</a:t>
            </a:r>
          </a:p>
          <a:p>
            <a:endParaRPr kumimoji="1" lang="ja-JP" altLang="en-US" dirty="0"/>
          </a:p>
          <a:p>
            <a:r>
              <a:rPr lang="ja-JP" altLang="en-US" dirty="0" smtClean="0"/>
              <a:t>クレジットカードで、翌月一括払いにしました。</a:t>
            </a:r>
          </a:p>
          <a:p>
            <a:endParaRPr kumimoji="1" lang="ja-JP" altLang="en-US" dirty="0"/>
          </a:p>
          <a:p>
            <a:r>
              <a:rPr lang="ja-JP" altLang="en-US" dirty="0" smtClean="0"/>
              <a:t>みなさんも、ちょっと、自分の買い物を思い出してみましょう。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まず払い方の種類は</a:t>
            </a:r>
            <a:r>
              <a:rPr kumimoji="1" lang="en-US" altLang="ja-JP" dirty="0" smtClean="0"/>
              <a:t>3</a:t>
            </a:r>
            <a:r>
              <a:rPr kumimoji="1" lang="ja-JP" altLang="en-US" dirty="0" smtClean="0"/>
              <a:t>つあります。「前払い」「即時払い」</a:t>
            </a:r>
            <a:r>
              <a:rPr lang="ja-JP" altLang="en-US" dirty="0"/>
              <a:t>「</a:t>
            </a:r>
            <a:r>
              <a:rPr kumimoji="1" lang="ja-JP" altLang="en-US" dirty="0" smtClean="0"/>
              <a:t>後払い」です。</a:t>
            </a:r>
          </a:p>
          <a:p>
            <a:endParaRPr lang="ja-JP" altLang="en-US" dirty="0"/>
          </a:p>
          <a:p>
            <a:r>
              <a:rPr kumimoji="1" lang="ja-JP" altLang="en-US" dirty="0" smtClean="0"/>
              <a:t>そのうちの一つ目「前払い」です。</a:t>
            </a:r>
          </a:p>
          <a:p>
            <a:endParaRPr kumimoji="1" lang="ja-JP" altLang="en-US" dirty="0" smtClean="0"/>
          </a:p>
          <a:p>
            <a:r>
              <a:rPr lang="ja-JP" altLang="en-US" dirty="0" smtClean="0"/>
              <a:t>①先にスマホやカードに現金を</a:t>
            </a:r>
            <a:r>
              <a:rPr lang="ja-JP" altLang="en-US" dirty="0"/>
              <a:t>入金</a:t>
            </a:r>
            <a:r>
              <a:rPr lang="ja-JP" altLang="en-US" dirty="0" smtClean="0"/>
              <a:t>する</a:t>
            </a:r>
          </a:p>
          <a:p>
            <a:r>
              <a:rPr lang="ja-JP" altLang="en-US" dirty="0"/>
              <a:t>　</a:t>
            </a:r>
            <a:r>
              <a:rPr lang="ja-JP" altLang="en-US" dirty="0" smtClean="0"/>
              <a:t>　</a:t>
            </a:r>
            <a:r>
              <a:rPr lang="en-US" altLang="ja-JP" dirty="0" smtClean="0"/>
              <a:t>(</a:t>
            </a:r>
            <a:r>
              <a:rPr lang="ja-JP" altLang="en-US" dirty="0" smtClean="0"/>
              <a:t>この時のチャージの仕方は現金やクレジットカードから等</a:t>
            </a:r>
          </a:p>
          <a:p>
            <a:r>
              <a:rPr lang="ja-JP" altLang="en-US" dirty="0"/>
              <a:t>　</a:t>
            </a:r>
            <a:r>
              <a:rPr lang="ja-JP" altLang="en-US" dirty="0" smtClean="0"/>
              <a:t>　　いくつかの方法があります。</a:t>
            </a:r>
            <a:r>
              <a:rPr lang="en-US" altLang="ja-JP" dirty="0" smtClean="0"/>
              <a:t>)</a:t>
            </a:r>
            <a:endParaRPr lang="ja-JP" altLang="en-US" dirty="0" smtClean="0"/>
          </a:p>
          <a:p>
            <a:endParaRPr lang="ja-JP" altLang="en-US" dirty="0" smtClean="0"/>
          </a:p>
          <a:p>
            <a:r>
              <a:rPr lang="ja-JP" altLang="en-US" dirty="0" smtClean="0"/>
              <a:t>　</a:t>
            </a:r>
            <a:r>
              <a:rPr lang="en-US" altLang="ja-JP" dirty="0" smtClean="0"/>
              <a:t>[※</a:t>
            </a:r>
            <a:r>
              <a:rPr lang="ja-JP" altLang="en-US" dirty="0" smtClean="0"/>
              <a:t>これは、</a:t>
            </a:r>
            <a:r>
              <a:rPr lang="en-US" altLang="ja-JP" dirty="0" smtClean="0"/>
              <a:t>ICOCA/SUICA/NANACO</a:t>
            </a:r>
            <a:r>
              <a:rPr lang="ja-JP" altLang="en-US" dirty="0" smtClean="0"/>
              <a:t>や、</a:t>
            </a:r>
            <a:r>
              <a:rPr lang="en-US" altLang="ja-JP" dirty="0" smtClean="0"/>
              <a:t>LINE PAY/au PAY / PAY </a:t>
            </a:r>
            <a:r>
              <a:rPr lang="en-US" altLang="ja-JP" dirty="0" err="1" smtClean="0"/>
              <a:t>PAY</a:t>
            </a:r>
            <a:r>
              <a:rPr lang="ja-JP" altLang="en-US" dirty="0" smtClean="0"/>
              <a:t>などを</a:t>
            </a:r>
          </a:p>
          <a:p>
            <a:r>
              <a:rPr lang="ja-JP" altLang="en-US" dirty="0"/>
              <a:t>　</a:t>
            </a:r>
            <a:r>
              <a:rPr lang="ja-JP" altLang="en-US" dirty="0" smtClean="0"/>
              <a:t>　　イメージしています。</a:t>
            </a:r>
            <a:r>
              <a:rPr lang="en-US" altLang="ja-JP" dirty="0" smtClean="0"/>
              <a:t>]</a:t>
            </a:r>
            <a:endParaRPr lang="ja-JP" altLang="en-US" dirty="0"/>
          </a:p>
          <a:p>
            <a:endParaRPr lang="ja-JP" altLang="en-US" dirty="0"/>
          </a:p>
          <a:p>
            <a:endParaRPr lang="ja-JP" altLang="en-US" dirty="0" smtClean="0"/>
          </a:p>
          <a:p>
            <a:r>
              <a:rPr kumimoji="1" lang="ja-JP" altLang="en-US" dirty="0" smtClean="0"/>
              <a:t>②買い物の時、そのカードやスマホを見せる・かざす等して支払う</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20</a:t>
            </a:fld>
            <a:endParaRPr lang="ja-JP" altLang="en-US">
              <a:solidFill>
                <a:prstClr val="black"/>
              </a:solidFill>
            </a:endParaRPr>
          </a:p>
        </p:txBody>
      </p:sp>
    </p:spTree>
    <p:extLst>
      <p:ext uri="{BB962C8B-B14F-4D97-AF65-F5344CB8AC3E}">
        <p14:creationId xmlns:p14="http://schemas.microsoft.com/office/powerpoint/2010/main" val="188981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次に、支払い方の二つ目、「即時払い」・・・すぐ払い</a:t>
            </a:r>
          </a:p>
          <a:p>
            <a:endParaRPr lang="ja-JP" altLang="en-US" dirty="0"/>
          </a:p>
          <a:p>
            <a:r>
              <a:rPr kumimoji="1" lang="ja-JP" altLang="en-US" dirty="0" smtClean="0"/>
              <a:t>①即時払いは、銀行の口座と一体化した専用のカードがあります。</a:t>
            </a:r>
          </a:p>
          <a:p>
            <a:r>
              <a:rPr lang="ja-JP" altLang="en-US" dirty="0" smtClean="0"/>
              <a:t>　　買い物をした時に、そのカードをお店で読み取ってもらいます。</a:t>
            </a:r>
          </a:p>
          <a:p>
            <a:r>
              <a:rPr lang="ja-JP" altLang="en-US" dirty="0" smtClean="0"/>
              <a:t>②すると、</a:t>
            </a:r>
            <a:r>
              <a:rPr kumimoji="1" lang="ja-JP" altLang="en-US" dirty="0" smtClean="0"/>
              <a:t>すぐに、カードの登録をしている銀行の口座から</a:t>
            </a:r>
          </a:p>
          <a:p>
            <a:r>
              <a:rPr lang="ja-JP" altLang="en-US" dirty="0" smtClean="0"/>
              <a:t>　　引き落としがされます。</a:t>
            </a:r>
          </a:p>
          <a:p>
            <a:r>
              <a:rPr lang="ja-JP" altLang="en-US" dirty="0" smtClean="0"/>
              <a:t>　　銀行口座が直接お財布のようになっているものです。</a:t>
            </a:r>
          </a:p>
          <a:p>
            <a:endParaRPr kumimoji="1" lang="ja-JP" altLang="en-US" dirty="0"/>
          </a:p>
          <a:p>
            <a:r>
              <a:rPr lang="ja-JP" altLang="en-US" dirty="0" smtClean="0"/>
              <a:t>これは、「デビットカード」といいます。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21</a:t>
            </a:fld>
            <a:endParaRPr lang="ja-JP" altLang="en-US">
              <a:solidFill>
                <a:prstClr val="black"/>
              </a:solidFill>
            </a:endParaRPr>
          </a:p>
        </p:txBody>
      </p:sp>
    </p:spTree>
    <p:extLst>
      <p:ext uri="{BB962C8B-B14F-4D97-AF65-F5344CB8AC3E}">
        <p14:creationId xmlns:p14="http://schemas.microsoft.com/office/powerpoint/2010/main" val="2558674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支払い方の３つめは、「後払い」です。</a:t>
            </a:r>
          </a:p>
          <a:p>
            <a:endParaRPr lang="ja-JP" altLang="en-US" dirty="0"/>
          </a:p>
          <a:p>
            <a:r>
              <a:rPr kumimoji="1" lang="ja-JP" altLang="en-US" dirty="0" smtClean="0"/>
              <a:t>①まず、カード会社に自分用のクレジットカードを作ってもらいます。</a:t>
            </a:r>
          </a:p>
          <a:p>
            <a:r>
              <a:rPr lang="ja-JP" altLang="en-US" dirty="0" smtClean="0"/>
              <a:t>②そして、そのカードをお店で見せて、お買い物をします。</a:t>
            </a:r>
          </a:p>
          <a:p>
            <a:r>
              <a:rPr lang="ja-JP" altLang="en-US" dirty="0" smtClean="0"/>
              <a:t>③この</a:t>
            </a:r>
            <a:r>
              <a:rPr lang="ja-JP" altLang="en-US" dirty="0"/>
              <a:t>時</a:t>
            </a:r>
            <a:r>
              <a:rPr lang="ja-JP" altLang="en-US" dirty="0" smtClean="0"/>
              <a:t>は、カード会社がかわりにお店に代金を払ってくれます。</a:t>
            </a:r>
          </a:p>
          <a:p>
            <a:r>
              <a:rPr lang="ja-JP" altLang="en-US" dirty="0" smtClean="0"/>
              <a:t>④後</a:t>
            </a:r>
            <a:r>
              <a:rPr lang="ja-JP" altLang="en-US" dirty="0"/>
              <a:t>から</a:t>
            </a:r>
            <a:r>
              <a:rPr kumimoji="1" lang="ja-JP" altLang="en-US" dirty="0" smtClean="0"/>
              <a:t>、買ったものの代金が、まとめて</a:t>
            </a:r>
            <a:r>
              <a:rPr lang="ja-JP" altLang="en-US" dirty="0" smtClean="0"/>
              <a:t>請求され、自分が支払います。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22</a:t>
            </a:fld>
            <a:endParaRPr lang="ja-JP" altLang="en-US">
              <a:solidFill>
                <a:prstClr val="black"/>
              </a:solidFill>
            </a:endParaRPr>
          </a:p>
        </p:txBody>
      </p:sp>
    </p:spTree>
    <p:extLst>
      <p:ext uri="{BB962C8B-B14F-4D97-AF65-F5344CB8AC3E}">
        <p14:creationId xmlns:p14="http://schemas.microsoft.com/office/powerpoint/2010/main" val="3120930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では、次に、払う時に、使うものの種類です。</a:t>
            </a:r>
          </a:p>
          <a:p>
            <a:endParaRPr lang="ja-JP" altLang="en-US" dirty="0"/>
          </a:p>
          <a:p>
            <a:r>
              <a:rPr kumimoji="1" lang="ja-JP" altLang="en-US" dirty="0" smtClean="0"/>
              <a:t>まず、「電子マネー」です。</a:t>
            </a:r>
          </a:p>
          <a:p>
            <a:endParaRPr lang="ja-JP" altLang="en-US" dirty="0"/>
          </a:p>
          <a:p>
            <a:r>
              <a:rPr kumimoji="1" lang="ja-JP" altLang="en-US" dirty="0" smtClean="0"/>
              <a:t>これはスーパー・コンビニなど、いろんな会社が出しています。</a:t>
            </a:r>
          </a:p>
          <a:p>
            <a:r>
              <a:rPr lang="ja-JP" altLang="en-US" dirty="0" smtClean="0"/>
              <a:t>近いところでは、「平和堂ホップマネー」「</a:t>
            </a:r>
            <a:r>
              <a:rPr lang="en-US" altLang="ja-JP" dirty="0" smtClean="0"/>
              <a:t>JRICOCA(</a:t>
            </a:r>
            <a:r>
              <a:rPr lang="ja-JP" altLang="en-US" dirty="0" err="1" smtClean="0"/>
              <a:t>いこか</a:t>
            </a:r>
            <a:r>
              <a:rPr lang="en-US" altLang="ja-JP" dirty="0" smtClean="0"/>
              <a:t>)</a:t>
            </a:r>
            <a:r>
              <a:rPr lang="ja-JP" altLang="en-US" dirty="0" smtClean="0"/>
              <a:t>」などがあります。</a:t>
            </a:r>
          </a:p>
          <a:p>
            <a:r>
              <a:rPr kumimoji="1" lang="ja-JP" altLang="en-US" dirty="0" smtClean="0"/>
              <a:t>カードタイプのものと、スマホに登録するタイプのものがあります。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23</a:t>
            </a:fld>
            <a:endParaRPr lang="ja-JP" altLang="en-US">
              <a:solidFill>
                <a:prstClr val="black"/>
              </a:solidFill>
            </a:endParaRPr>
          </a:p>
        </p:txBody>
      </p:sp>
    </p:spTree>
    <p:extLst>
      <p:ext uri="{BB962C8B-B14F-4D97-AF65-F5344CB8AC3E}">
        <p14:creationId xmlns:p14="http://schemas.microsoft.com/office/powerpoint/2010/main" val="1428621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次に、「デビットカード」です。</a:t>
            </a:r>
          </a:p>
          <a:p>
            <a:endParaRPr lang="ja-JP" altLang="en-US" dirty="0"/>
          </a:p>
          <a:p>
            <a:r>
              <a:rPr kumimoji="1" lang="ja-JP" altLang="en-US" dirty="0" smtClean="0"/>
              <a:t>これは、さっき説明した「即時払い</a:t>
            </a:r>
            <a:r>
              <a:rPr kumimoji="1" lang="en-US" altLang="ja-JP" dirty="0" smtClean="0"/>
              <a:t>(</a:t>
            </a:r>
            <a:r>
              <a:rPr kumimoji="1" lang="ja-JP" altLang="en-US" dirty="0" smtClean="0"/>
              <a:t>すぐ払い</a:t>
            </a:r>
            <a:r>
              <a:rPr kumimoji="1" lang="en-US" altLang="ja-JP" dirty="0" smtClean="0"/>
              <a:t>)</a:t>
            </a:r>
            <a:r>
              <a:rPr kumimoji="1" lang="ja-JP" altLang="en-US" dirty="0" smtClean="0"/>
              <a:t>」のカードです。</a:t>
            </a:r>
          </a:p>
          <a:p>
            <a:endParaRPr lang="ja-JP" altLang="en-US" dirty="0"/>
          </a:p>
          <a:p>
            <a:r>
              <a:rPr lang="ja-JP" altLang="en-US" dirty="0" smtClean="0"/>
              <a:t>銀行のカードとも言えます。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24</a:t>
            </a:fld>
            <a:endParaRPr lang="ja-JP" altLang="en-US">
              <a:solidFill>
                <a:prstClr val="black"/>
              </a:solidFill>
            </a:endParaRPr>
          </a:p>
        </p:txBody>
      </p:sp>
    </p:spTree>
    <p:extLst>
      <p:ext uri="{BB962C8B-B14F-4D97-AF65-F5344CB8AC3E}">
        <p14:creationId xmlns:p14="http://schemas.microsoft.com/office/powerpoint/2010/main" val="2898802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次は、「クレジットカード」</a:t>
            </a:r>
            <a:r>
              <a:rPr lang="ja-JP" altLang="en-US" dirty="0" smtClean="0"/>
              <a:t>といわれるものです。</a:t>
            </a:r>
          </a:p>
          <a:p>
            <a:endParaRPr kumimoji="1" lang="ja-JP" altLang="en-US" dirty="0"/>
          </a:p>
          <a:p>
            <a:r>
              <a:rPr lang="ja-JP" altLang="en-US" dirty="0" smtClean="0"/>
              <a:t>・まず、クレジットカード会社と契約します。するとカードを作れます。</a:t>
            </a:r>
          </a:p>
          <a:p>
            <a:r>
              <a:rPr kumimoji="1" lang="ja-JP" altLang="en-US" dirty="0" smtClean="0"/>
              <a:t>そのカードで支払いをすると、その場ではお金は払わず、商品は受け取れます。</a:t>
            </a:r>
          </a:p>
          <a:p>
            <a:r>
              <a:rPr lang="ja-JP" altLang="en-US" dirty="0"/>
              <a:t>後</a:t>
            </a:r>
            <a:r>
              <a:rPr lang="ja-JP" altLang="en-US" dirty="0" smtClean="0"/>
              <a:t>から、お金を払ってくださいと請求書が届きます。</a:t>
            </a:r>
          </a:p>
          <a:p>
            <a:endParaRPr kumimoji="1" lang="ja-JP" altLang="en-US" dirty="0"/>
          </a:p>
          <a:p>
            <a:r>
              <a:rPr lang="ja-JP" altLang="en-US" dirty="0" smtClean="0"/>
              <a:t>その時の支払い方も、</a:t>
            </a:r>
          </a:p>
          <a:p>
            <a:r>
              <a:rPr kumimoji="1" lang="ja-JP" altLang="en-US" dirty="0" smtClean="0"/>
              <a:t>①１回で支払う</a:t>
            </a:r>
          </a:p>
          <a:p>
            <a:r>
              <a:rPr lang="ja-JP" altLang="en-US" dirty="0" smtClean="0"/>
              <a:t>②分けて支払う</a:t>
            </a:r>
          </a:p>
          <a:p>
            <a:r>
              <a:rPr kumimoji="1" lang="ja-JP" altLang="en-US" dirty="0" smtClean="0"/>
              <a:t>③ボーナスの時に支払う</a:t>
            </a:r>
          </a:p>
          <a:p>
            <a:r>
              <a:rPr lang="ja-JP" altLang="en-US" dirty="0"/>
              <a:t>などの</a:t>
            </a:r>
            <a:r>
              <a:rPr lang="ja-JP" altLang="en-US" dirty="0" smtClean="0"/>
              <a:t>方法があります。</a:t>
            </a:r>
          </a:p>
          <a:p>
            <a:endParaRPr kumimoji="1" lang="ja-JP" altLang="en-US" dirty="0" smtClean="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25</a:t>
            </a:fld>
            <a:endParaRPr lang="ja-JP" altLang="en-US">
              <a:solidFill>
                <a:prstClr val="black"/>
              </a:solidFill>
            </a:endParaRPr>
          </a:p>
        </p:txBody>
      </p:sp>
    </p:spTree>
    <p:extLst>
      <p:ext uri="{BB962C8B-B14F-4D97-AF65-F5344CB8AC3E}">
        <p14:creationId xmlns:p14="http://schemas.microsoft.com/office/powerpoint/2010/main" val="39385083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8213" y="692150"/>
            <a:ext cx="4973637" cy="3729038"/>
          </a:xfrm>
        </p:spPr>
      </p:sp>
      <p:sp>
        <p:nvSpPr>
          <p:cNvPr id="3" name="ノート プレースホルダー 2"/>
          <p:cNvSpPr>
            <a:spLocks noGrp="1"/>
          </p:cNvSpPr>
          <p:nvPr>
            <p:ph type="body" idx="1"/>
          </p:nvPr>
        </p:nvSpPr>
        <p:spPr/>
        <p:txBody>
          <a:bodyPr/>
          <a:lstStyle/>
          <a:p>
            <a:r>
              <a:rPr kumimoji="1" lang="ja-JP" altLang="en-US" dirty="0" smtClean="0"/>
              <a:t>次は、スマートフォンでの支払いです。</a:t>
            </a:r>
          </a:p>
          <a:p>
            <a:endParaRPr lang="ja-JP" altLang="en-US" dirty="0"/>
          </a:p>
          <a:p>
            <a:r>
              <a:rPr kumimoji="1" lang="ja-JP" altLang="en-US" dirty="0" smtClean="0"/>
              <a:t>スマホにアプリで</a:t>
            </a:r>
          </a:p>
          <a:p>
            <a:r>
              <a:rPr lang="ja-JP" altLang="en-US" dirty="0" smtClean="0"/>
              <a:t>クレジットカード・電子マネー・銀行口座等を登録しておきます。</a:t>
            </a:r>
          </a:p>
          <a:p>
            <a:r>
              <a:rPr kumimoji="1" lang="ja-JP" altLang="en-US" dirty="0"/>
              <a:t>すると</a:t>
            </a:r>
            <a:r>
              <a:rPr kumimoji="1" lang="ja-JP" altLang="en-US" dirty="0" smtClean="0"/>
              <a:t>、支払の時に、スマホを使って支払いが出来るものです。</a:t>
            </a:r>
          </a:p>
          <a:p>
            <a:endParaRPr lang="ja-JP" altLang="en-US" dirty="0" smtClean="0"/>
          </a:p>
          <a:p>
            <a:r>
              <a:rPr lang="ja-JP" altLang="en-US" dirty="0" smtClean="0"/>
              <a:t>お店では、</a:t>
            </a:r>
            <a:endParaRPr lang="ja-JP" altLang="en-US" dirty="0"/>
          </a:p>
          <a:p>
            <a:r>
              <a:rPr kumimoji="1" lang="ja-JP" altLang="en-US" dirty="0" smtClean="0"/>
              <a:t>①スマホでタッチ</a:t>
            </a:r>
          </a:p>
          <a:p>
            <a:r>
              <a:rPr lang="ja-JP" altLang="en-US" dirty="0" smtClean="0"/>
              <a:t>②バーコードや</a:t>
            </a:r>
            <a:r>
              <a:rPr lang="en-US" altLang="ja-JP" dirty="0" smtClean="0"/>
              <a:t>QR</a:t>
            </a:r>
            <a:r>
              <a:rPr lang="ja-JP" altLang="en-US" dirty="0" smtClean="0"/>
              <a:t>コードを読み取ってもらう</a:t>
            </a:r>
          </a:p>
          <a:p>
            <a:r>
              <a:rPr kumimoji="1" lang="ja-JP" altLang="en-US" dirty="0" smtClean="0"/>
              <a:t>ことで支払いができるものです。</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26</a:t>
            </a:fld>
            <a:endParaRPr lang="ja-JP" altLang="en-US">
              <a:solidFill>
                <a:prstClr val="black"/>
              </a:solidFill>
            </a:endParaRPr>
          </a:p>
        </p:txBody>
      </p:sp>
    </p:spTree>
    <p:extLst>
      <p:ext uri="{BB962C8B-B14F-4D97-AF65-F5344CB8AC3E}">
        <p14:creationId xmlns:p14="http://schemas.microsoft.com/office/powerpoint/2010/main" val="171234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みなさんは、どんな買い物をしたでしょうか。</a:t>
            </a:r>
          </a:p>
          <a:p>
            <a:endParaRPr lang="ja-JP" altLang="en-US" dirty="0"/>
          </a:p>
          <a:p>
            <a:r>
              <a:rPr kumimoji="1" lang="ja-JP" altLang="en-US" dirty="0" smtClean="0"/>
              <a:t>買い物には、いろいろな買い方があります。</a:t>
            </a:r>
          </a:p>
          <a:p>
            <a:r>
              <a:rPr lang="ja-JP" altLang="en-US" dirty="0" smtClean="0"/>
              <a:t>ここにあるように、</a:t>
            </a:r>
            <a:endParaRPr lang="ja-JP" altLang="en-US" dirty="0"/>
          </a:p>
          <a:p>
            <a:r>
              <a:rPr kumimoji="1" lang="ja-JP" altLang="en-US" dirty="0" smtClean="0"/>
              <a:t>①パンを買い、現金で支払う。</a:t>
            </a:r>
          </a:p>
          <a:p>
            <a:r>
              <a:rPr lang="ja-JP" altLang="en-US" dirty="0" smtClean="0"/>
              <a:t>②食料品をﾌﾟﾘﾍﾟｲﾄﾞｶｰﾄﾞ</a:t>
            </a:r>
            <a:r>
              <a:rPr lang="en-US" altLang="ja-JP" dirty="0" smtClean="0"/>
              <a:t>(</a:t>
            </a:r>
            <a:r>
              <a:rPr lang="ja-JP" altLang="en-US" dirty="0" smtClean="0"/>
              <a:t>たとえば、「</a:t>
            </a:r>
            <a:r>
              <a:rPr lang="en-US" altLang="ja-JP" dirty="0" smtClean="0"/>
              <a:t>WAON</a:t>
            </a:r>
            <a:r>
              <a:rPr lang="ja-JP" altLang="en-US" dirty="0" smtClean="0"/>
              <a:t>」のようなカードですね。</a:t>
            </a:r>
            <a:r>
              <a:rPr lang="en-US" altLang="ja-JP" dirty="0" smtClean="0"/>
              <a:t>)</a:t>
            </a:r>
            <a:r>
              <a:rPr lang="ja-JP" altLang="en-US" dirty="0" smtClean="0"/>
              <a:t>で支払う。</a:t>
            </a:r>
          </a:p>
          <a:p>
            <a:r>
              <a:rPr kumimoji="1" lang="ja-JP" altLang="en-US" dirty="0" smtClean="0"/>
              <a:t>③電車に切符で乗る。こういうものも、買い物のひとつなんですね。</a:t>
            </a:r>
          </a:p>
          <a:p>
            <a:r>
              <a:rPr lang="ja-JP" altLang="en-US" dirty="0" smtClean="0"/>
              <a:t>④ネットで、くつを買い、クレジットカードで支払う。</a:t>
            </a:r>
          </a:p>
          <a:p>
            <a:r>
              <a:rPr kumimoji="1" lang="ja-JP" altLang="en-US" dirty="0"/>
              <a:t>と</a:t>
            </a:r>
            <a:r>
              <a:rPr kumimoji="1" lang="ja-JP" altLang="en-US" dirty="0" smtClean="0"/>
              <a:t>いった買う</a:t>
            </a:r>
            <a:r>
              <a:rPr lang="ja-JP" altLang="en-US" dirty="0" smtClean="0"/>
              <a:t>場所や、支払方法はさまざまなものがあります。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5863"/>
          </a:xfrm>
        </p:spPr>
      </p:sp>
      <p:sp>
        <p:nvSpPr>
          <p:cNvPr id="3" name="ノート プレースホルダー 2"/>
          <p:cNvSpPr>
            <a:spLocks noGrp="1"/>
          </p:cNvSpPr>
          <p:nvPr>
            <p:ph type="body" idx="1"/>
          </p:nvPr>
        </p:nvSpPr>
        <p:spPr/>
        <p:txBody>
          <a:bodyPr/>
          <a:lstStyle/>
          <a:p>
            <a:r>
              <a:rPr lang="ja-JP" altLang="en-US" dirty="0" smtClean="0"/>
              <a:t>では、</a:t>
            </a:r>
            <a:r>
              <a:rPr lang="en-US" altLang="ja-JP" dirty="0" smtClean="0"/>
              <a:t>｢</a:t>
            </a:r>
            <a:r>
              <a:rPr lang="ja-JP" altLang="en-US" dirty="0" smtClean="0"/>
              <a:t>買い物」</a:t>
            </a:r>
            <a:r>
              <a:rPr lang="ja-JP" altLang="en-US" dirty="0"/>
              <a:t>に</a:t>
            </a:r>
            <a:r>
              <a:rPr lang="ja-JP" altLang="en-US" dirty="0" smtClean="0"/>
              <a:t>ついて、考えてみましょう。</a:t>
            </a:r>
          </a:p>
          <a:p>
            <a:endParaRPr lang="ja-JP" altLang="en-US" dirty="0"/>
          </a:p>
          <a:p>
            <a:r>
              <a:rPr lang="ja-JP" altLang="en-US" dirty="0" smtClean="0"/>
              <a:t>「買い物」は契約のひとつで、「これください」という申込みに対して、</a:t>
            </a:r>
          </a:p>
          <a:p>
            <a:r>
              <a:rPr lang="ja-JP" altLang="en-US" dirty="0"/>
              <a:t>「</a:t>
            </a:r>
            <a:r>
              <a:rPr lang="ja-JP" altLang="en-US" dirty="0" smtClean="0"/>
              <a:t>わかりました」という承諾で、内容</a:t>
            </a:r>
            <a:r>
              <a:rPr lang="en-US" altLang="ja-JP" dirty="0" smtClean="0"/>
              <a:t>(</a:t>
            </a:r>
            <a:r>
              <a:rPr lang="ja-JP" altLang="en-US" dirty="0"/>
              <a:t>意思</a:t>
            </a:r>
            <a:r>
              <a:rPr lang="en-US" altLang="ja-JP" dirty="0" smtClean="0"/>
              <a:t>)</a:t>
            </a:r>
            <a:r>
              <a:rPr lang="ja-JP" altLang="en-US" dirty="0" smtClean="0"/>
              <a:t>が一致すれば、契約成立となります。</a:t>
            </a:r>
          </a:p>
          <a:p>
            <a:endParaRPr lang="ja-JP" altLang="en-US" dirty="0"/>
          </a:p>
          <a:p>
            <a:r>
              <a:rPr kumimoji="1" lang="ja-JP" altLang="en-US" dirty="0" smtClean="0"/>
              <a:t>そして、商品を受け取るのに対し、代金を支払うことになります。</a:t>
            </a:r>
          </a:p>
          <a:p>
            <a:r>
              <a:rPr lang="ja-JP" altLang="en-US" dirty="0" smtClean="0"/>
              <a:t>この代金の支払い方が、</a:t>
            </a:r>
          </a:p>
          <a:p>
            <a:r>
              <a:rPr kumimoji="1" lang="ja-JP" altLang="en-US" dirty="0" smtClean="0"/>
              <a:t>「現金」「クレジットカード」「プリペイドカード」「スマホでの</a:t>
            </a:r>
            <a:r>
              <a:rPr kumimoji="1" lang="en-US" altLang="ja-JP" dirty="0" smtClean="0"/>
              <a:t>QR</a:t>
            </a:r>
            <a:r>
              <a:rPr kumimoji="1" lang="ja-JP" altLang="en-US" dirty="0" smtClean="0"/>
              <a:t>決済」等</a:t>
            </a:r>
          </a:p>
          <a:p>
            <a:r>
              <a:rPr lang="ja-JP" altLang="en-US" dirty="0" smtClean="0"/>
              <a:t>様々なものがあります。</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45144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今</a:t>
            </a:r>
            <a:r>
              <a:rPr lang="ja-JP" altLang="en-US" dirty="0"/>
              <a:t>見たよう</a:t>
            </a:r>
            <a:r>
              <a:rPr lang="ja-JP" altLang="en-US" dirty="0" smtClean="0"/>
              <a:t>に、支払い方はいろいろありますが、そもそもお金とはどういうものなのでしょうか。</a:t>
            </a:r>
          </a:p>
          <a:p>
            <a:r>
              <a:rPr kumimoji="1" lang="ja-JP" altLang="en-US" dirty="0" smtClean="0"/>
              <a:t>お金の使い方と働きを見ましょう。</a:t>
            </a:r>
          </a:p>
          <a:p>
            <a:endParaRPr lang="ja-JP" altLang="en-US" dirty="0"/>
          </a:p>
          <a:p>
            <a:r>
              <a:rPr kumimoji="1" lang="ja-JP" altLang="en-US" dirty="0" smtClean="0"/>
              <a:t>①</a:t>
            </a:r>
            <a:r>
              <a:rPr lang="ja-JP" altLang="en-US" dirty="0"/>
              <a:t>お店</a:t>
            </a:r>
            <a:r>
              <a:rPr kumimoji="1" lang="ja-JP" altLang="en-US" dirty="0" smtClean="0"/>
              <a:t>で欲しい物を買うという使い方が出来ます。</a:t>
            </a:r>
          </a:p>
          <a:p>
            <a:r>
              <a:rPr lang="ja-JP" altLang="en-US" dirty="0"/>
              <a:t>　</a:t>
            </a:r>
            <a:r>
              <a:rPr lang="ja-JP" altLang="en-US" dirty="0" smtClean="0"/>
              <a:t>　</a:t>
            </a:r>
            <a:r>
              <a:rPr kumimoji="1" lang="ja-JP" altLang="en-US" dirty="0" smtClean="0"/>
              <a:t>これは、「ものとの交換」という働きにあたります。</a:t>
            </a:r>
          </a:p>
          <a:p>
            <a:r>
              <a:rPr lang="ja-JP" altLang="en-US" dirty="0" smtClean="0"/>
              <a:t>②また、お年玉など銀行に預けるということもできます。</a:t>
            </a:r>
          </a:p>
          <a:p>
            <a:r>
              <a:rPr lang="ja-JP" altLang="en-US" dirty="0"/>
              <a:t>　</a:t>
            </a:r>
            <a:r>
              <a:rPr lang="ja-JP" altLang="en-US" dirty="0" smtClean="0"/>
              <a:t>　これは「貯める」ということです。</a:t>
            </a:r>
          </a:p>
          <a:p>
            <a:r>
              <a:rPr lang="ja-JP" altLang="en-US" dirty="0" smtClean="0"/>
              <a:t>③外国のお金と両替ということもできます。</a:t>
            </a:r>
          </a:p>
          <a:p>
            <a:r>
              <a:rPr lang="ja-JP" altLang="en-US" dirty="0"/>
              <a:t>　</a:t>
            </a:r>
            <a:r>
              <a:rPr lang="ja-JP" altLang="en-US" dirty="0" smtClean="0"/>
              <a:t>　これは外国のお金との「価値の物差し」という働きです。</a:t>
            </a:r>
          </a:p>
          <a:p>
            <a:endParaRPr lang="ja-JP" altLang="en-US" dirty="0" smtClean="0"/>
          </a:p>
          <a:p>
            <a:r>
              <a:rPr lang="ja-JP" altLang="en-US" dirty="0"/>
              <a:t>身近なもの</a:t>
            </a:r>
            <a:r>
              <a:rPr lang="ja-JP" altLang="en-US" dirty="0" smtClean="0"/>
              <a:t>は、やはり、</a:t>
            </a:r>
            <a:r>
              <a:rPr lang="en-US" altLang="ja-JP" dirty="0" smtClean="0"/>
              <a:t>『</a:t>
            </a:r>
            <a:r>
              <a:rPr lang="ja-JP" altLang="en-US" dirty="0" smtClean="0"/>
              <a:t>モノと交換</a:t>
            </a:r>
            <a:r>
              <a:rPr lang="en-US" altLang="ja-JP" dirty="0" smtClean="0"/>
              <a:t>』</a:t>
            </a:r>
            <a:r>
              <a:rPr lang="ja-JP" altLang="en-US" dirty="0" smtClean="0"/>
              <a:t>するという意味でのお金の使い方でしょうか。</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5</a:t>
            </a:fld>
            <a:endParaRPr kumimoji="1" lang="ja-JP" altLang="en-US"/>
          </a:p>
        </p:txBody>
      </p:sp>
    </p:spTree>
    <p:extLst>
      <p:ext uri="{BB962C8B-B14F-4D97-AF65-F5344CB8AC3E}">
        <p14:creationId xmlns:p14="http://schemas.microsoft.com/office/powerpoint/2010/main" val="28575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では、お金を使う場面は、どんなものがあるでしょうか。</a:t>
            </a:r>
          </a:p>
          <a:p>
            <a:endParaRPr lang="ja-JP" altLang="en-US" dirty="0" smtClean="0"/>
          </a:p>
          <a:p>
            <a:r>
              <a:rPr lang="ja-JP" altLang="en-US" dirty="0" smtClean="0"/>
              <a:t>買い物をする場所として、「店舗」と「店以外で販売する無店舗」があります。</a:t>
            </a:r>
          </a:p>
          <a:p>
            <a:endParaRPr lang="ja-JP" altLang="en-US" dirty="0"/>
          </a:p>
          <a:p>
            <a:r>
              <a:rPr kumimoji="1" lang="ja-JP" altLang="en-US" dirty="0" smtClean="0"/>
              <a:t>①店舗販売は、専門店やデパートなどの店で、販売員が消費者に直接販売します。</a:t>
            </a:r>
          </a:p>
          <a:p>
            <a:r>
              <a:rPr lang="ja-JP" altLang="en-US" dirty="0"/>
              <a:t>　　</a:t>
            </a:r>
            <a:endParaRPr kumimoji="1" lang="ja-JP" altLang="en-US" dirty="0" smtClean="0"/>
          </a:p>
          <a:p>
            <a:r>
              <a:rPr lang="ja-JP" altLang="en-US" dirty="0" smtClean="0"/>
              <a:t>②無店舗販売は、通信販売や訪問販売等店以外で販売されます。</a:t>
            </a:r>
          </a:p>
          <a:p>
            <a:r>
              <a:rPr kumimoji="1" lang="ja-JP" altLang="en-US" dirty="0" smtClean="0"/>
              <a:t>　　現金で券売機を使ったり、クレジットカード等の情報を入力して支払いをします。</a:t>
            </a:r>
          </a:p>
          <a:p>
            <a:endParaRPr lang="ja-JP" altLang="en-US" dirty="0"/>
          </a:p>
          <a:p>
            <a:r>
              <a:rPr lang="ja-JP" altLang="en-US" dirty="0" smtClean="0"/>
              <a:t>・買いたいモノによって、買う場を選ぶことになります。</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6</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今日のお話の「キヤッシュレス」で決済とは、何のことなのか。</a:t>
            </a:r>
          </a:p>
          <a:p>
            <a:r>
              <a:rPr lang="ja-JP" altLang="en-US" dirty="0" smtClean="0"/>
              <a:t>支払いのしかたの中のひとつです。</a:t>
            </a:r>
          </a:p>
          <a:p>
            <a:endParaRPr lang="ja-JP" altLang="en-US" dirty="0"/>
          </a:p>
          <a:p>
            <a:r>
              <a:rPr lang="ja-JP" altLang="en-US" dirty="0" smtClean="0"/>
              <a:t>現金に代わる支払い手段として現金を使わず、買い物やお金のやり取りが</a:t>
            </a:r>
          </a:p>
          <a:p>
            <a:r>
              <a:rPr lang="ja-JP" altLang="en-US" dirty="0" smtClean="0"/>
              <a:t>できることです。</a:t>
            </a:r>
          </a:p>
          <a:p>
            <a:endParaRPr lang="ja-JP" altLang="en-US" dirty="0" smtClean="0"/>
          </a:p>
          <a:p>
            <a:r>
              <a:rPr lang="ja-JP" altLang="en-US" dirty="0" smtClean="0"/>
              <a:t>クレジットカード・デビットカード・電子マネー・スマートフォン決済等があります。</a:t>
            </a:r>
          </a:p>
          <a:p>
            <a:endParaRPr lang="ja-JP" altLang="en-US" dirty="0"/>
          </a:p>
          <a:p>
            <a:endParaRPr lang="ja-JP" altLang="en-US" dirty="0"/>
          </a:p>
          <a:p>
            <a:endParaRPr lang="ja-JP" altLang="en-US" dirty="0" smtClean="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では、それぞれの支払い方法と、しくみをみてみましょう。</a:t>
            </a:r>
          </a:p>
          <a:p>
            <a:endParaRPr lang="ja-JP" altLang="en-US" dirty="0"/>
          </a:p>
          <a:p>
            <a:r>
              <a:rPr kumimoji="1" lang="ja-JP" altLang="en-US" dirty="0" smtClean="0"/>
              <a:t>①前払いは、前もってﾌﾟﾘﾍﾟｲﾄﾞｶｰﾄﾞや券を買い、現金の代わりに使います。</a:t>
            </a:r>
          </a:p>
          <a:p>
            <a:r>
              <a:rPr lang="ja-JP" altLang="en-US" dirty="0"/>
              <a:t>　</a:t>
            </a:r>
            <a:r>
              <a:rPr lang="ja-JP" altLang="en-US" dirty="0" smtClean="0"/>
              <a:t>図書カードやテレホンカード・プリペイド型電子マネー</a:t>
            </a:r>
            <a:r>
              <a:rPr lang="en-US" altLang="ja-JP" dirty="0" smtClean="0"/>
              <a:t>(ICOCA</a:t>
            </a:r>
            <a:r>
              <a:rPr lang="ja-JP" altLang="en-US" dirty="0" smtClean="0"/>
              <a:t>・</a:t>
            </a:r>
            <a:r>
              <a:rPr lang="en-US" altLang="ja-JP" dirty="0" err="1" smtClean="0"/>
              <a:t>itunes</a:t>
            </a:r>
            <a:r>
              <a:rPr lang="ja-JP" altLang="en-US" dirty="0" smtClean="0"/>
              <a:t>カード・</a:t>
            </a:r>
          </a:p>
          <a:p>
            <a:r>
              <a:rPr lang="ja-JP" altLang="en-US" dirty="0"/>
              <a:t>　</a:t>
            </a:r>
            <a:r>
              <a:rPr lang="ja-JP" altLang="en-US" dirty="0" smtClean="0"/>
              <a:t>アマゾンギフト等</a:t>
            </a:r>
            <a:r>
              <a:rPr lang="en-US" altLang="ja-JP" dirty="0" smtClean="0"/>
              <a:t>)</a:t>
            </a:r>
            <a:r>
              <a:rPr lang="ja-JP" altLang="en-US" dirty="0" smtClean="0"/>
              <a:t>があります。</a:t>
            </a:r>
          </a:p>
          <a:p>
            <a:r>
              <a:rPr kumimoji="1" lang="ja-JP" altLang="en-US" dirty="0"/>
              <a:t>　</a:t>
            </a:r>
            <a:r>
              <a:rPr kumimoji="1" lang="ja-JP" altLang="en-US" dirty="0" smtClean="0"/>
              <a:t>しくみとしては、事前に額面が決められたものを買う場合と、</a:t>
            </a:r>
          </a:p>
          <a:p>
            <a:r>
              <a:rPr lang="ja-JP" altLang="en-US" dirty="0"/>
              <a:t>　</a:t>
            </a:r>
            <a:r>
              <a:rPr kumimoji="1" lang="ja-JP" altLang="en-US" dirty="0" smtClean="0"/>
              <a:t>カードにくり返しチャージし、何度でも支払に利用するできるものがあります。</a:t>
            </a:r>
          </a:p>
          <a:p>
            <a:endParaRPr lang="ja-JP" altLang="en-US" dirty="0"/>
          </a:p>
          <a:p>
            <a:r>
              <a:rPr kumimoji="1" lang="ja-JP" altLang="en-US" dirty="0" smtClean="0"/>
              <a:t>②即時払いは、買おうとする商品と引き換えでその場で現金を支払います。</a:t>
            </a:r>
          </a:p>
          <a:p>
            <a:r>
              <a:rPr lang="ja-JP" altLang="en-US" dirty="0"/>
              <a:t>　</a:t>
            </a:r>
            <a:r>
              <a:rPr lang="ja-JP" altLang="en-US" dirty="0" smtClean="0"/>
              <a:t>　これは、現金と、デビットカードがあります。</a:t>
            </a:r>
          </a:p>
          <a:p>
            <a:r>
              <a:rPr kumimoji="1" lang="ja-JP" altLang="en-US" dirty="0" smtClean="0"/>
              <a:t>　　現金は、持っているものをその</a:t>
            </a:r>
            <a:r>
              <a:rPr lang="ja-JP" altLang="en-US" dirty="0" smtClean="0"/>
              <a:t>場で渡すものです。</a:t>
            </a:r>
          </a:p>
          <a:p>
            <a:r>
              <a:rPr kumimoji="1" lang="ja-JP" altLang="en-US" dirty="0"/>
              <a:t>　</a:t>
            </a:r>
            <a:r>
              <a:rPr kumimoji="1" lang="ja-JP" altLang="en-US" dirty="0" smtClean="0"/>
              <a:t>　デビットカードは、銀行などのキャッシュカードを買い物に使用できるように</a:t>
            </a:r>
          </a:p>
          <a:p>
            <a:r>
              <a:rPr lang="ja-JP" altLang="en-US" dirty="0"/>
              <a:t>　</a:t>
            </a:r>
            <a:r>
              <a:rPr lang="ja-JP" altLang="en-US" dirty="0" smtClean="0"/>
              <a:t>　</a:t>
            </a:r>
            <a:r>
              <a:rPr kumimoji="1" lang="ja-JP" altLang="en-US" dirty="0" smtClean="0"/>
              <a:t>したもので、支払時にカードを提示すると、即時に口座から代金が</a:t>
            </a:r>
          </a:p>
          <a:p>
            <a:r>
              <a:rPr lang="ja-JP" altLang="en-US" dirty="0"/>
              <a:t>　</a:t>
            </a:r>
            <a:r>
              <a:rPr lang="ja-JP" altLang="en-US" dirty="0" smtClean="0"/>
              <a:t>　</a:t>
            </a:r>
            <a:r>
              <a:rPr kumimoji="1" lang="ja-JP" altLang="en-US" dirty="0" smtClean="0"/>
              <a:t>引き落とされるしくみです。</a:t>
            </a:r>
          </a:p>
          <a:p>
            <a:endParaRPr lang="ja-JP" altLang="en-US" dirty="0"/>
          </a:p>
          <a:p>
            <a:r>
              <a:rPr kumimoji="1" lang="ja-JP" altLang="en-US" dirty="0" smtClean="0"/>
              <a:t>③後払いは、商品を先に手に入れ、後から代金を期日までに一括又は分割で</a:t>
            </a:r>
          </a:p>
          <a:p>
            <a:r>
              <a:rPr lang="ja-JP" altLang="en-US" dirty="0"/>
              <a:t>　</a:t>
            </a:r>
            <a:r>
              <a:rPr lang="ja-JP" altLang="en-US" dirty="0" smtClean="0"/>
              <a:t>　支払うものです。クレジットカードや、携帯電話の使用料や公共料金等も</a:t>
            </a:r>
          </a:p>
          <a:p>
            <a:r>
              <a:rPr kumimoji="1" lang="ja-JP" altLang="en-US" dirty="0"/>
              <a:t>　</a:t>
            </a:r>
            <a:r>
              <a:rPr kumimoji="1" lang="ja-JP" altLang="en-US" dirty="0" smtClean="0"/>
              <a:t>　使った分を後から支払うものですね。</a:t>
            </a:r>
          </a:p>
          <a:p>
            <a:r>
              <a:rPr lang="ja-JP" altLang="en-US" dirty="0"/>
              <a:t>　</a:t>
            </a:r>
            <a:r>
              <a:rPr lang="ja-JP" altLang="en-US" dirty="0" smtClean="0"/>
              <a:t>　クレジットカードは、</a:t>
            </a:r>
            <a:r>
              <a:rPr lang="ja-JP" altLang="en-US" dirty="0"/>
              <a:t>クレジット会社が</a:t>
            </a:r>
            <a:r>
              <a:rPr lang="ja-JP" altLang="en-US" dirty="0" smtClean="0"/>
              <a:t>一時的に代金を立て替え、消費者が</a:t>
            </a:r>
          </a:p>
          <a:p>
            <a:r>
              <a:rPr kumimoji="1" lang="ja-JP" altLang="en-US" dirty="0"/>
              <a:t>　</a:t>
            </a:r>
            <a:r>
              <a:rPr kumimoji="1" lang="ja-JP" altLang="en-US" dirty="0" smtClean="0"/>
              <a:t>　クレジット会社に代金を後払いします。但し、後払いの時の支払い方によって</a:t>
            </a:r>
          </a:p>
          <a:p>
            <a:r>
              <a:rPr lang="ja-JP" altLang="en-US" dirty="0"/>
              <a:t>　</a:t>
            </a:r>
            <a:r>
              <a:rPr lang="ja-JP" altLang="en-US" dirty="0" smtClean="0"/>
              <a:t>　手数料が発生します。例えばリボ払い・分割払いの場合は手数料がつきます。</a:t>
            </a:r>
            <a:endParaRPr kumimoji="1" lang="ja-JP" altLang="en-US" dirty="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8</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r>
              <a:rPr kumimoji="1" lang="ja-JP" altLang="en-US" dirty="0" smtClean="0"/>
              <a:t>キャッシュレスの決済では、</a:t>
            </a:r>
            <a:r>
              <a:rPr lang="ja-JP" altLang="en-US" dirty="0" smtClean="0"/>
              <a:t>「カード」と言われるものが多くあります。</a:t>
            </a:r>
            <a:endParaRPr kumimoji="1" lang="ja-JP" altLang="en-US" dirty="0" smtClean="0"/>
          </a:p>
          <a:p>
            <a:r>
              <a:rPr lang="ja-JP" altLang="en-US" dirty="0" smtClean="0"/>
              <a:t>その</a:t>
            </a:r>
            <a:r>
              <a:rPr kumimoji="1" lang="ja-JP" altLang="en-US" dirty="0" smtClean="0"/>
              <a:t>「カード」の、種類と特徴を見てみましょう。</a:t>
            </a:r>
          </a:p>
          <a:p>
            <a:endParaRPr lang="ja-JP" altLang="en-US" dirty="0"/>
          </a:p>
          <a:p>
            <a:r>
              <a:rPr kumimoji="1" lang="en-US" altLang="ja-JP" dirty="0" smtClean="0"/>
              <a:t>A)</a:t>
            </a:r>
            <a:r>
              <a:rPr kumimoji="1" lang="ja-JP" altLang="en-US" dirty="0" smtClean="0"/>
              <a:t>ﾌﾟﾘﾍﾟｲﾄﾞ型電子マネーは、前払いなので、自分でチャージした分だけが支払える</a:t>
            </a:r>
          </a:p>
          <a:p>
            <a:r>
              <a:rPr lang="ja-JP" altLang="en-US" dirty="0"/>
              <a:t>　</a:t>
            </a:r>
            <a:r>
              <a:rPr lang="ja-JP" altLang="en-US" dirty="0" smtClean="0"/>
              <a:t>　ので、使いすぎを防げます。しかし、カードの種類によっては、使える店が</a:t>
            </a:r>
          </a:p>
          <a:p>
            <a:r>
              <a:rPr kumimoji="1" lang="ja-JP" altLang="en-US" dirty="0"/>
              <a:t>　</a:t>
            </a:r>
            <a:r>
              <a:rPr kumimoji="1" lang="ja-JP" altLang="en-US" dirty="0" smtClean="0"/>
              <a:t>　限られている場合もあります。また、誰でもが使えるものですから、落としたら</a:t>
            </a:r>
          </a:p>
          <a:p>
            <a:r>
              <a:rPr lang="ja-JP" altLang="en-US" dirty="0"/>
              <a:t>　</a:t>
            </a:r>
            <a:r>
              <a:rPr lang="ja-JP" altLang="en-US" dirty="0" smtClean="0"/>
              <a:t>　使われてしまう可能性もあります。</a:t>
            </a:r>
          </a:p>
          <a:p>
            <a:r>
              <a:rPr kumimoji="1" lang="en-US" altLang="ja-JP" dirty="0" smtClean="0"/>
              <a:t>B)</a:t>
            </a:r>
            <a:r>
              <a:rPr kumimoji="1" lang="ja-JP" altLang="en-US" dirty="0" smtClean="0"/>
              <a:t>デビットカードは、即時払いになるカードです。これも、取り扱っている店でしか</a:t>
            </a:r>
          </a:p>
          <a:p>
            <a:r>
              <a:rPr lang="ja-JP" altLang="en-US" dirty="0"/>
              <a:t>　</a:t>
            </a:r>
            <a:r>
              <a:rPr lang="ja-JP" altLang="en-US" dirty="0" smtClean="0"/>
              <a:t>使えません。また、デビットカードの使用口座に残高としてある分を使えるので、</a:t>
            </a:r>
          </a:p>
          <a:p>
            <a:r>
              <a:rPr kumimoji="1" lang="ja-JP" altLang="en-US" dirty="0"/>
              <a:t>　</a:t>
            </a:r>
            <a:r>
              <a:rPr lang="ja-JP" altLang="en-US" dirty="0" smtClean="0"/>
              <a:t>残高がなければ、使用できません。また、カードは、口座名義人だけが</a:t>
            </a:r>
          </a:p>
          <a:p>
            <a:r>
              <a:rPr lang="ja-JP" altLang="en-US" dirty="0"/>
              <a:t>　</a:t>
            </a:r>
            <a:r>
              <a:rPr lang="ja-JP" altLang="en-US" dirty="0" smtClean="0"/>
              <a:t>使用できます。</a:t>
            </a:r>
          </a:p>
          <a:p>
            <a:r>
              <a:rPr kumimoji="1" lang="en-US" altLang="ja-JP" dirty="0" smtClean="0"/>
              <a:t>C)</a:t>
            </a:r>
            <a:r>
              <a:rPr kumimoji="1" lang="ja-JP" altLang="en-US" dirty="0" smtClean="0"/>
              <a:t>クレジットカードは、購入した商品の代金を立て替え払いしてくれるものです。</a:t>
            </a:r>
          </a:p>
          <a:p>
            <a:r>
              <a:rPr lang="ja-JP" altLang="en-US" dirty="0"/>
              <a:t>　</a:t>
            </a:r>
            <a:r>
              <a:rPr kumimoji="1" lang="ja-JP" altLang="en-US" dirty="0" smtClean="0"/>
              <a:t>但し、使う人の状況によって限度額が定められ、その額までは使用できます。</a:t>
            </a:r>
          </a:p>
          <a:p>
            <a:r>
              <a:rPr lang="ja-JP" altLang="en-US" dirty="0"/>
              <a:t>　</a:t>
            </a:r>
            <a:r>
              <a:rPr kumimoji="1" lang="ja-JP" altLang="en-US" dirty="0" smtClean="0"/>
              <a:t>しかし、後から支払うものですから支払いきれない額のものを</a:t>
            </a:r>
          </a:p>
          <a:p>
            <a:r>
              <a:rPr lang="ja-JP" altLang="en-US" dirty="0"/>
              <a:t>　</a:t>
            </a:r>
            <a:r>
              <a:rPr kumimoji="1" lang="ja-JP" altLang="en-US" dirty="0" smtClean="0"/>
              <a:t>購入してしまう場合があります。また、使えるのはカード名義人のみです。</a:t>
            </a:r>
          </a:p>
          <a:p>
            <a:r>
              <a:rPr lang="ja-JP" altLang="en-US" dirty="0"/>
              <a:t>　</a:t>
            </a:r>
            <a:r>
              <a:rPr kumimoji="1" lang="ja-JP" altLang="en-US" dirty="0" smtClean="0"/>
              <a:t>カードは、支払</a:t>
            </a:r>
            <a:r>
              <a:rPr lang="ja-JP" altLang="en-US" dirty="0"/>
              <a:t>能力</a:t>
            </a:r>
            <a:r>
              <a:rPr kumimoji="1" lang="ja-JP" altLang="en-US" dirty="0" smtClean="0"/>
              <a:t>のない人や</a:t>
            </a:r>
            <a:r>
              <a:rPr kumimoji="1" lang="en-US" altLang="ja-JP" dirty="0" smtClean="0"/>
              <a:t>18</a:t>
            </a:r>
            <a:r>
              <a:rPr kumimoji="1" lang="ja-JP" altLang="en-US" dirty="0" smtClean="0"/>
              <a:t>歳未満の人は自分のカードを作ることは</a:t>
            </a:r>
          </a:p>
          <a:p>
            <a:r>
              <a:rPr lang="ja-JP" altLang="en-US" dirty="0"/>
              <a:t>　</a:t>
            </a:r>
            <a:r>
              <a:rPr kumimoji="1" lang="ja-JP" altLang="en-US" dirty="0" smtClean="0"/>
              <a:t>できません。</a:t>
            </a:r>
            <a:endParaRPr kumimoji="1" lang="ja-JP" altLang="en-US" dirty="0"/>
          </a:p>
        </p:txBody>
      </p:sp>
      <p:sp>
        <p:nvSpPr>
          <p:cNvPr id="4" name="スライド番号プレースホルダー 3"/>
          <p:cNvSpPr>
            <a:spLocks noGrp="1"/>
          </p:cNvSpPr>
          <p:nvPr>
            <p:ph type="sldNum" sz="quarter" idx="10"/>
          </p:nvPr>
        </p:nvSpPr>
        <p:spPr/>
        <p:txBody>
          <a:bodyPr/>
          <a:lstStyle/>
          <a:p>
            <a:fld id="{AFBE247A-1AC2-4D06-AEF4-746BA93B699C}"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74805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8"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6A0EB206-BA1B-40C7-A036-AFB252B891C0}" type="datetime1">
              <a:rPr lang="en-US" altLang="ja-JP" smtClean="0">
                <a:solidFill>
                  <a:srgbClr val="000000"/>
                </a:solidFill>
              </a:rPr>
              <a:t>12/17/2020</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91859A89-0E27-434C-8AAC-2C57FE7606F8}" type="datetime1">
              <a:rPr lang="en-US" altLang="ja-JP" smtClean="0">
                <a:solidFill>
                  <a:srgbClr val="000000"/>
                </a:solidFill>
              </a:rPr>
              <a:t>12/17/2020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1"/>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41"/>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5A063BB3-7134-44BA-98CA-F022108F70BA}" type="datetime1">
              <a:rPr lang="en-US" altLang="ja-JP" smtClean="0">
                <a:solidFill>
                  <a:srgbClr val="000000"/>
                </a:solidFill>
              </a:rPr>
              <a:t>12/17/2020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1"/>
            <a:ext cx="6858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7"/>
            <a:ext cx="6858000" cy="1655763"/>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F4CB64A-15B1-4B08-A2E6-46A933678A59}"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9545AEF-5A7A-49DA-935E-D1BBFEA921A8}"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52675"/>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60F886F-3D2B-4F29-9511-9E0EB776CB7A}"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33845"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8805"/>
            <a:ext cx="38862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3F3450B-DAB8-486F-8AFA-2FCBCCDEFDC7}"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3"/>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33845" y="2507592"/>
            <a:ext cx="386715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72" y="1681851"/>
            <a:ext cx="3886201" cy="825699"/>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72" y="2507592"/>
            <a:ext cx="38862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27F42EBB-7E39-4473-9706-B35098AA3F4F}"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142AA6D-AD2C-44A2-A1D1-05A92C62DAF8}"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7AEB3C-AF2B-4551-9971-0741B4AF7464}"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2"/>
            <a:ext cx="294894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8332975-5098-4F55-8180-97794C8369DD}"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B0211687-E0A6-4B6D-9DBA-BBD740EF9DCF}" type="datetime1">
              <a:rPr lang="en-US" altLang="ja-JP" smtClean="0">
                <a:solidFill>
                  <a:srgbClr val="000000"/>
                </a:solidFill>
              </a:rPr>
              <a:t>12/17/2020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D27F79B-3D64-4543-A45F-6B93A835243F}"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0731FD6-9B04-4A1E-A3B1-753BF8F918F8}"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9"/>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628654" y="360404"/>
            <a:ext cx="5800725"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6FA44602-F379-4BEF-A0B3-1ADFF751B22B}"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6"/>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72DBCDC3-EBC7-4F5E-ABE0-0E1D226184E9}"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617643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5D093231-8484-4A4A-A73A-0BE64C997A17}"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2551892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913F1578-B724-4A50-AB60-72F38976BC21}"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103389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184044E8-0547-4BBC-950A-2F21D06A9C7D}"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2342740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755E84E5-CC42-4FA1-B322-337547466871}" type="datetime1">
              <a:rPr lang="en-US" altLang="ja-JP" smtClean="0">
                <a:solidFill>
                  <a:prstClr val="black">
                    <a:tint val="75000"/>
                  </a:prstClr>
                </a:solidFill>
              </a:rPr>
              <a:t>12/17/2020</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797405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BAB97024-F47C-4857-8AAF-A741C68CF570}" type="datetime1">
              <a:rPr lang="en-US" altLang="ja-JP" smtClean="0">
                <a:solidFill>
                  <a:prstClr val="black">
                    <a:tint val="75000"/>
                  </a:prstClr>
                </a:solidFill>
              </a:rPr>
              <a:t>12/17/2020</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1906057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47920624-BF56-4A82-B95F-BCF5267F2760}" type="datetime1">
              <a:rPr lang="en-US" altLang="ja-JP" smtClean="0">
                <a:solidFill>
                  <a:prstClr val="black">
                    <a:tint val="75000"/>
                  </a:prstClr>
                </a:solidFill>
              </a:rPr>
              <a:t>12/17/2020</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2469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1"/>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A3CDF5F7-6361-4E67-A6F3-FD1F8E3D39A7}" type="datetime1">
              <a:rPr lang="en-US" altLang="ja-JP" smtClean="0">
                <a:solidFill>
                  <a:srgbClr val="000000"/>
                </a:solidFill>
              </a:rPr>
              <a:t>12/17/2020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49"/>
            <a:ext cx="3008313" cy="1162051"/>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93EF879B-37F5-4551-B9A3-A1E489001E06}"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2846473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3C77FF31-2620-4275-88CB-5BC4734D83C8}"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674593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46FEAE6B-D969-4F34-8D35-D0627C025FC0}"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2792484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a:xfrm>
            <a:off x="457200" y="6356354"/>
            <a:ext cx="2133600" cy="365125"/>
          </a:xfrm>
          <a:prstGeom prst="rect">
            <a:avLst/>
          </a:prstGeom>
        </p:spPr>
        <p:txBody>
          <a:bodyPr/>
          <a:lstStyle>
            <a:lvl1pPr>
              <a:defRPr/>
            </a:lvl1pPr>
          </a:lstStyle>
          <a:p>
            <a:pPr>
              <a:defRPr/>
            </a:pPr>
            <a:fld id="{D0EB50FC-93ED-4394-9DCD-E1999D5A7CF4}"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6297259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0"/>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797" indent="0" algn="ctr">
              <a:buNone/>
              <a:defRPr>
                <a:solidFill>
                  <a:schemeClr val="tx1">
                    <a:tint val="75000"/>
                  </a:schemeClr>
                </a:solidFill>
              </a:defRPr>
            </a:lvl2pPr>
            <a:lvl3pPr marL="913593" indent="0" algn="ctr">
              <a:buNone/>
              <a:defRPr>
                <a:solidFill>
                  <a:schemeClr val="tx1">
                    <a:tint val="75000"/>
                  </a:schemeClr>
                </a:solidFill>
              </a:defRPr>
            </a:lvl3pPr>
            <a:lvl4pPr marL="1370390" indent="0" algn="ctr">
              <a:buNone/>
              <a:defRPr>
                <a:solidFill>
                  <a:schemeClr val="tx1">
                    <a:tint val="75000"/>
                  </a:schemeClr>
                </a:solidFill>
              </a:defRPr>
            </a:lvl4pPr>
            <a:lvl5pPr marL="1827188" indent="0" algn="ctr">
              <a:buNone/>
              <a:defRPr>
                <a:solidFill>
                  <a:schemeClr val="tx1">
                    <a:tint val="75000"/>
                  </a:schemeClr>
                </a:solidFill>
              </a:defRPr>
            </a:lvl5pPr>
            <a:lvl6pPr marL="2283983" indent="0" algn="ctr">
              <a:buNone/>
              <a:defRPr>
                <a:solidFill>
                  <a:schemeClr val="tx1">
                    <a:tint val="75000"/>
                  </a:schemeClr>
                </a:solidFill>
              </a:defRPr>
            </a:lvl6pPr>
            <a:lvl7pPr marL="2740780" indent="0" algn="ctr">
              <a:buNone/>
              <a:defRPr>
                <a:solidFill>
                  <a:schemeClr val="tx1">
                    <a:tint val="75000"/>
                  </a:schemeClr>
                </a:solidFill>
              </a:defRPr>
            </a:lvl7pPr>
            <a:lvl8pPr marL="3197578" indent="0" algn="ctr">
              <a:buNone/>
              <a:defRPr>
                <a:solidFill>
                  <a:schemeClr val="tx1">
                    <a:tint val="75000"/>
                  </a:schemeClr>
                </a:solidFill>
              </a:defRPr>
            </a:lvl8pPr>
            <a:lvl9pPr marL="365437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a:xfrm>
            <a:off x="539552" y="6356354"/>
            <a:ext cx="2133600" cy="365125"/>
          </a:xfrm>
          <a:prstGeom prst="rect">
            <a:avLst/>
          </a:prstGeom>
        </p:spPr>
        <p:txBody>
          <a:bodyPr/>
          <a:lstStyle/>
          <a:p>
            <a:fld id="{9BDC6B64-CC4F-454F-9D03-0F7A8B45B930}"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57942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539552" y="6356354"/>
            <a:ext cx="2133600" cy="365125"/>
          </a:xfrm>
          <a:prstGeom prst="rect">
            <a:avLst/>
          </a:prstGeom>
        </p:spPr>
        <p:txBody>
          <a:bodyPr/>
          <a:lstStyle/>
          <a:p>
            <a:fld id="{6BEDEE53-A5C1-4FE0-BF3A-248251C753FA}"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10080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5"/>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6797" indent="0">
              <a:buNone/>
              <a:defRPr sz="1800">
                <a:solidFill>
                  <a:schemeClr val="tx1">
                    <a:tint val="75000"/>
                  </a:schemeClr>
                </a:solidFill>
              </a:defRPr>
            </a:lvl2pPr>
            <a:lvl3pPr marL="913593" indent="0">
              <a:buNone/>
              <a:defRPr sz="1600">
                <a:solidFill>
                  <a:schemeClr val="tx1">
                    <a:tint val="75000"/>
                  </a:schemeClr>
                </a:solidFill>
              </a:defRPr>
            </a:lvl3pPr>
            <a:lvl4pPr marL="1370390" indent="0">
              <a:buNone/>
              <a:defRPr sz="1400">
                <a:solidFill>
                  <a:schemeClr val="tx1">
                    <a:tint val="75000"/>
                  </a:schemeClr>
                </a:solidFill>
              </a:defRPr>
            </a:lvl4pPr>
            <a:lvl5pPr marL="1827188" indent="0">
              <a:buNone/>
              <a:defRPr sz="1400">
                <a:solidFill>
                  <a:schemeClr val="tx1">
                    <a:tint val="75000"/>
                  </a:schemeClr>
                </a:solidFill>
              </a:defRPr>
            </a:lvl5pPr>
            <a:lvl6pPr marL="2283983" indent="0">
              <a:buNone/>
              <a:defRPr sz="1400">
                <a:solidFill>
                  <a:schemeClr val="tx1">
                    <a:tint val="75000"/>
                  </a:schemeClr>
                </a:solidFill>
              </a:defRPr>
            </a:lvl6pPr>
            <a:lvl7pPr marL="2740780" indent="0">
              <a:buNone/>
              <a:defRPr sz="1400">
                <a:solidFill>
                  <a:schemeClr val="tx1">
                    <a:tint val="75000"/>
                  </a:schemeClr>
                </a:solidFill>
              </a:defRPr>
            </a:lvl7pPr>
            <a:lvl8pPr marL="3197578" indent="0">
              <a:buNone/>
              <a:defRPr sz="1400">
                <a:solidFill>
                  <a:schemeClr val="tx1">
                    <a:tint val="75000"/>
                  </a:schemeClr>
                </a:solidFill>
              </a:defRPr>
            </a:lvl8pPr>
            <a:lvl9pPr marL="3654373"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a:xfrm>
            <a:off x="539552" y="6356354"/>
            <a:ext cx="2133600" cy="365125"/>
          </a:xfrm>
          <a:prstGeom prst="rect">
            <a:avLst/>
          </a:prstGeom>
        </p:spPr>
        <p:txBody>
          <a:bodyPr/>
          <a:lstStyle/>
          <a:p>
            <a:fld id="{8B2D2756-BEF1-4DED-9389-B09F7CB7D6C2}"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114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539552" y="6356354"/>
            <a:ext cx="2133600" cy="365125"/>
          </a:xfrm>
          <a:prstGeom prst="rect">
            <a:avLst/>
          </a:prstGeom>
        </p:spPr>
        <p:txBody>
          <a:bodyPr/>
          <a:lstStyle/>
          <a:p>
            <a:fld id="{9F2079BF-DFAF-4B1A-AD68-A76DAF37A702}"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48047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30" y="1535113"/>
            <a:ext cx="4041775" cy="639762"/>
          </a:xfrm>
        </p:spPr>
        <p:txBody>
          <a:bodyPr anchor="b"/>
          <a:lstStyle>
            <a:lvl1pPr marL="0" indent="0">
              <a:buNone/>
              <a:defRPr sz="2400" b="1"/>
            </a:lvl1pPr>
            <a:lvl2pPr marL="456797" indent="0">
              <a:buNone/>
              <a:defRPr sz="2000" b="1"/>
            </a:lvl2pPr>
            <a:lvl3pPr marL="913593" indent="0">
              <a:buNone/>
              <a:defRPr sz="1800" b="1"/>
            </a:lvl3pPr>
            <a:lvl4pPr marL="1370390" indent="0">
              <a:buNone/>
              <a:defRPr sz="1600" b="1"/>
            </a:lvl4pPr>
            <a:lvl5pPr marL="1827188" indent="0">
              <a:buNone/>
              <a:defRPr sz="1600" b="1"/>
            </a:lvl5pPr>
            <a:lvl6pPr marL="2283983" indent="0">
              <a:buNone/>
              <a:defRPr sz="1600" b="1"/>
            </a:lvl6pPr>
            <a:lvl7pPr marL="2740780" indent="0">
              <a:buNone/>
              <a:defRPr sz="1600" b="1"/>
            </a:lvl7pPr>
            <a:lvl8pPr marL="3197578" indent="0">
              <a:buNone/>
              <a:defRPr sz="1600" b="1"/>
            </a:lvl8pPr>
            <a:lvl9pPr marL="365437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539552" y="6356354"/>
            <a:ext cx="2133600" cy="365125"/>
          </a:xfrm>
          <a:prstGeom prst="rect">
            <a:avLst/>
          </a:prstGeom>
        </p:spPr>
        <p:txBody>
          <a:bodyPr/>
          <a:lstStyle/>
          <a:p>
            <a:fld id="{CEACBF89-BE99-4DFE-9162-B318EA1166E2}"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95904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a:xfrm>
            <a:off x="539552" y="6356354"/>
            <a:ext cx="2133600" cy="365125"/>
          </a:xfrm>
          <a:prstGeom prst="rect">
            <a:avLst/>
          </a:prstGeom>
        </p:spPr>
        <p:txBody>
          <a:bodyPr/>
          <a:lstStyle/>
          <a:p>
            <a:fld id="{624EDF5A-7853-45D1-8093-7A5F6FF0DAEA}"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4507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6B3C77D5-15F3-459C-8843-015D549E3EE7}" type="datetime1">
              <a:rPr lang="en-US" altLang="ja-JP" smtClean="0">
                <a:solidFill>
                  <a:srgbClr val="000000"/>
                </a:solidFill>
              </a:rPr>
              <a:t>12/17/2020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539552" y="6356354"/>
            <a:ext cx="2133600" cy="365125"/>
          </a:xfrm>
          <a:prstGeom prst="rect">
            <a:avLst/>
          </a:prstGeom>
        </p:spPr>
        <p:txBody>
          <a:bodyPr/>
          <a:lstStyle/>
          <a:p>
            <a:fld id="{6C372990-F6DB-47B0-ABAD-149035816291}"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32791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5"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5" y="1435100"/>
            <a:ext cx="3008313" cy="4691063"/>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539552" y="6356354"/>
            <a:ext cx="2133600" cy="365125"/>
          </a:xfrm>
          <a:prstGeom prst="rect">
            <a:avLst/>
          </a:prstGeom>
        </p:spPr>
        <p:txBody>
          <a:bodyPr/>
          <a:lstStyle/>
          <a:p>
            <a:fld id="{D7A11207-6E0D-4886-ADDF-71C507007E2C}"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5166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797" indent="0">
              <a:buNone/>
              <a:defRPr sz="2800"/>
            </a:lvl2pPr>
            <a:lvl3pPr marL="913593" indent="0">
              <a:buNone/>
              <a:defRPr sz="2400"/>
            </a:lvl3pPr>
            <a:lvl4pPr marL="1370390" indent="0">
              <a:buNone/>
              <a:defRPr sz="2000"/>
            </a:lvl4pPr>
            <a:lvl5pPr marL="1827188" indent="0">
              <a:buNone/>
              <a:defRPr sz="2000"/>
            </a:lvl5pPr>
            <a:lvl6pPr marL="2283983" indent="0">
              <a:buNone/>
              <a:defRPr sz="2000"/>
            </a:lvl6pPr>
            <a:lvl7pPr marL="2740780" indent="0">
              <a:buNone/>
              <a:defRPr sz="2000"/>
            </a:lvl7pPr>
            <a:lvl8pPr marL="3197578" indent="0">
              <a:buNone/>
              <a:defRPr sz="2000"/>
            </a:lvl8pPr>
            <a:lvl9pPr marL="3654373"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797" indent="0">
              <a:buNone/>
              <a:defRPr sz="1200"/>
            </a:lvl2pPr>
            <a:lvl3pPr marL="913593" indent="0">
              <a:buNone/>
              <a:defRPr sz="1000"/>
            </a:lvl3pPr>
            <a:lvl4pPr marL="1370390" indent="0">
              <a:buNone/>
              <a:defRPr sz="900"/>
            </a:lvl4pPr>
            <a:lvl5pPr marL="1827188" indent="0">
              <a:buNone/>
              <a:defRPr sz="900"/>
            </a:lvl5pPr>
            <a:lvl6pPr marL="2283983" indent="0">
              <a:buNone/>
              <a:defRPr sz="900"/>
            </a:lvl6pPr>
            <a:lvl7pPr marL="2740780" indent="0">
              <a:buNone/>
              <a:defRPr sz="900"/>
            </a:lvl7pPr>
            <a:lvl8pPr marL="3197578" indent="0">
              <a:buNone/>
              <a:defRPr sz="900"/>
            </a:lvl8pPr>
            <a:lvl9pPr marL="3654373"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539552" y="6356354"/>
            <a:ext cx="2133600" cy="365125"/>
          </a:xfrm>
          <a:prstGeom prst="rect">
            <a:avLst/>
          </a:prstGeom>
        </p:spPr>
        <p:txBody>
          <a:bodyPr/>
          <a:lstStyle/>
          <a:p>
            <a:fld id="{6916BFC7-B452-446B-B5D6-833576B2FC0A}"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984056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539552" y="6356354"/>
            <a:ext cx="2133600" cy="365125"/>
          </a:xfrm>
          <a:prstGeom prst="rect">
            <a:avLst/>
          </a:prstGeom>
        </p:spPr>
        <p:txBody>
          <a:bodyPr/>
          <a:lstStyle/>
          <a:p>
            <a:fld id="{94A54559-B1D0-4D54-9DFC-44394656423C}"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1099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3"/>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3"/>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539552" y="6356354"/>
            <a:ext cx="2133600" cy="365125"/>
          </a:xfrm>
          <a:prstGeom prst="rect">
            <a:avLst/>
          </a:prstGeom>
        </p:spPr>
        <p:txBody>
          <a:bodyPr/>
          <a:lstStyle/>
          <a:p>
            <a:fld id="{8FCD2CC3-C826-468E-97E2-73D32B62C06F}"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C8EEBA4-9509-4731-ACD7-43ECA53F300B}"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4280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pPr lvl="0"/>
            <a:r>
              <a:rPr lang="ja-JP" altLang="en-US" noProof="0" smtClean="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smtClean="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fld id="{7759ED26-4832-4977-9CC8-292E6D78537B}" type="datetime1">
              <a:rPr lang="en-US" altLang="ja-JP" smtClean="0">
                <a:solidFill>
                  <a:srgbClr val="000000"/>
                </a:solidFill>
              </a:rPr>
              <a:t>12/17/2020</a:t>
            </a:fld>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72046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7BE7BDF1-87CE-4F16-ACBA-2C645B133E0B}" type="datetime1">
              <a:rPr lang="en-US" altLang="ja-JP" smtClean="0">
                <a:solidFill>
                  <a:srgbClr val="000000"/>
                </a:solidFill>
              </a:rPr>
              <a:t>12/17/2020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57752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49FAF624-B28F-47C8-A987-36862F535FDD}" type="datetime1">
              <a:rPr lang="en-US" altLang="ja-JP" smtClean="0">
                <a:solidFill>
                  <a:srgbClr val="000000"/>
                </a:solidFill>
              </a:rPr>
              <a:t>12/17/2020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79947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fld id="{EBFAD942-D17D-4EC1-BAA7-E9F2B8CB62CB}" type="datetime1">
              <a:rPr lang="en-US" altLang="ja-JP" smtClean="0">
                <a:solidFill>
                  <a:srgbClr val="000000"/>
                </a:solidFill>
              </a:rPr>
              <a:t>12/17/2020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19901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7C21A59A-3DD8-4153-9257-9003893D077C}" type="datetime1">
              <a:rPr lang="en-US" altLang="ja-JP" smtClean="0">
                <a:solidFill>
                  <a:srgbClr val="000000"/>
                </a:solidFill>
              </a:rPr>
              <a:t>12/17/2020</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03371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4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4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fld id="{C60307FB-660F-4B57-B65F-CA79BD64C7B2}" type="datetime1">
              <a:rPr lang="en-US" altLang="ja-JP" smtClean="0">
                <a:solidFill>
                  <a:srgbClr val="000000"/>
                </a:solidFill>
              </a:rPr>
              <a:t>12/17/2020</a:t>
            </a:fld>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5B8519D2-0BE0-4F4D-ACE7-C7C1C27EB68F}" type="datetime1">
              <a:rPr lang="en-US" altLang="ja-JP" smtClean="0">
                <a:solidFill>
                  <a:srgbClr val="000000"/>
                </a:solidFill>
              </a:rPr>
              <a:t>12/17/2020</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30884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70603C2B-2862-428D-BF24-D6CFA87873B3}" type="datetime1">
              <a:rPr lang="en-US" altLang="ja-JP" smtClean="0">
                <a:solidFill>
                  <a:srgbClr val="000000"/>
                </a:solidFill>
              </a:rPr>
              <a:t>12/17/2020</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2903983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72AF61FF-B485-4521-B776-476CE959F0C7}" type="datetime1">
              <a:rPr lang="en-US" altLang="ja-JP" smtClean="0">
                <a:solidFill>
                  <a:srgbClr val="000000"/>
                </a:solidFill>
              </a:rPr>
              <a:t>12/17/2020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84839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4A9C2DA-A9DD-404E-903D-DCC1B896CDA4}" type="datetime1">
              <a:rPr lang="en-US" altLang="ja-JP" smtClean="0">
                <a:solidFill>
                  <a:srgbClr val="000000"/>
                </a:solidFill>
              </a:rPr>
              <a:t>12/17/2020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53354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CA577CDB-D68C-4458-B914-3240305915B4}" type="datetime1">
              <a:rPr lang="en-US" altLang="ja-JP" smtClean="0">
                <a:solidFill>
                  <a:srgbClr val="000000"/>
                </a:solidFill>
              </a:rPr>
              <a:t>12/17/2020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20582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00"/>
            <a:ext cx="1771650" cy="5440363"/>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9525" y="685800"/>
            <a:ext cx="5162550" cy="544036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fld id="{43A1B1FA-CB0B-440B-A302-592719146F1B}" type="datetime1">
              <a:rPr lang="en-US" altLang="ja-JP" smtClean="0">
                <a:solidFill>
                  <a:srgbClr val="000000"/>
                </a:solidFill>
              </a:rPr>
              <a:t>12/17/2020</a:t>
            </a:fld>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840755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7D59D810-1D4B-4C6E-B650-163552B160D7}"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30982774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7078F7E-B100-43B7-A17E-F94BA6F0C135}"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4401786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2DDAF0E2-BCAE-477F-965A-B093B1D30A1F}"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911854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93E3B6E5-5336-4FB2-84C7-5970BDC9F09C}"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3588295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fld id="{E3E956DB-38A6-49AA-844A-D4E28975499C}" type="datetime1">
              <a:rPr lang="en-US" altLang="ja-JP" smtClean="0">
                <a:solidFill>
                  <a:srgbClr val="000000"/>
                </a:solidFill>
              </a:rPr>
              <a:t>12/17/2020</a:t>
            </a:fld>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EDE6DAB-648D-41F4-AE82-0415842A3B90}" type="datetime1">
              <a:rPr lang="en-US" altLang="ja-JP" smtClean="0">
                <a:solidFill>
                  <a:prstClr val="black">
                    <a:tint val="75000"/>
                  </a:prstClr>
                </a:solidFill>
              </a:rPr>
              <a:t>12/17/2020</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5900185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B7DAA8AF-B8EE-4729-827C-D97D459B4C4D}" type="datetime1">
              <a:rPr lang="en-US" altLang="ja-JP" smtClean="0">
                <a:solidFill>
                  <a:prstClr val="black">
                    <a:tint val="75000"/>
                  </a:prstClr>
                </a:solidFill>
              </a:rPr>
              <a:t>12/17/2020</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519595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DF49D07-2835-4316-AF06-22E3C7CB40F1}" type="datetime1">
              <a:rPr lang="en-US" altLang="ja-JP" smtClean="0">
                <a:solidFill>
                  <a:prstClr val="black">
                    <a:tint val="75000"/>
                  </a:prstClr>
                </a:solidFill>
              </a:rPr>
              <a:t>12/17/2020</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4032053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C3B9531-BE2B-48D0-9170-4F4FEE87EEAE}"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323988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4874892-B5FA-4A1C-9EDE-DBA03EB60772}"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2499773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3175D58-1064-4504-92BC-BE2720F61CCC}"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3871181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507C95D-715A-4421-848D-44027CFA6E92}"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147275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図 7" descr="名称未設定 1.jpg"/>
          <p:cNvPicPr>
            <a:picLocks noChangeAspect="1"/>
          </p:cNvPicPr>
          <p:nvPr userDrawn="1"/>
        </p:nvPicPr>
        <p:blipFill rotWithShape="1">
          <a:blip r:embed="rId2"/>
          <a:srcRect b="5721"/>
          <a:stretch/>
        </p:blipFill>
        <p:spPr>
          <a:xfrm>
            <a:off x="0" y="0"/>
            <a:ext cx="9144000" cy="6858000"/>
          </a:xfrm>
          <a:prstGeom prst="rect">
            <a:avLst/>
          </a:prstGeom>
        </p:spPr>
      </p:pic>
      <p:sp>
        <p:nvSpPr>
          <p:cNvPr id="2" name="タイトル 1"/>
          <p:cNvSpPr>
            <a:spLocks noGrp="1"/>
          </p:cNvSpPr>
          <p:nvPr>
            <p:ph type="ctrTitle"/>
          </p:nvPr>
        </p:nvSpPr>
        <p:spPr>
          <a:xfrm>
            <a:off x="508080" y="1730925"/>
            <a:ext cx="6034305" cy="1371524"/>
          </a:xfrm>
        </p:spPr>
        <p:txBody>
          <a:bodyPr>
            <a:noAutofit/>
          </a:bodyPr>
          <a:lstStyle>
            <a:lvl1pPr algn="l">
              <a:defRPr sz="4700" b="1">
                <a:solidFill>
                  <a:schemeClr val="tx1"/>
                </a:solidFill>
                <a:latin typeface="メイリオ" pitchFamily="50" charset="-128"/>
                <a:ea typeface="メイリオ" pitchFamily="50" charset="-128"/>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508080" y="3298378"/>
            <a:ext cx="6034305" cy="391864"/>
          </a:xfrm>
        </p:spPr>
        <p:txBody>
          <a:bodyPr>
            <a:noAutofit/>
          </a:bodyPr>
          <a:lstStyle>
            <a:lvl1pPr marL="0" indent="0" algn="l">
              <a:buNone/>
              <a:defRPr sz="2800">
                <a:solidFill>
                  <a:schemeClr val="tx1"/>
                </a:solidFill>
                <a:latin typeface="メイリオ" pitchFamily="50" charset="-128"/>
                <a:ea typeface="メイリオ" pitchFamily="50" charset="-128"/>
              </a:defRPr>
            </a:lvl1pPr>
            <a:lvl2pPr marL="456877" indent="0" algn="ctr">
              <a:buNone/>
              <a:defRPr>
                <a:solidFill>
                  <a:schemeClr val="tx1">
                    <a:tint val="75000"/>
                  </a:schemeClr>
                </a:solidFill>
              </a:defRPr>
            </a:lvl2pPr>
            <a:lvl3pPr marL="913755" indent="0" algn="ctr">
              <a:buNone/>
              <a:defRPr>
                <a:solidFill>
                  <a:schemeClr val="tx1">
                    <a:tint val="75000"/>
                  </a:schemeClr>
                </a:solidFill>
              </a:defRPr>
            </a:lvl3pPr>
            <a:lvl4pPr marL="1370632" indent="0" algn="ctr">
              <a:buNone/>
              <a:defRPr>
                <a:solidFill>
                  <a:schemeClr val="tx1">
                    <a:tint val="75000"/>
                  </a:schemeClr>
                </a:solidFill>
              </a:defRPr>
            </a:lvl4pPr>
            <a:lvl5pPr marL="1827510" indent="0" algn="ctr">
              <a:buNone/>
              <a:defRPr>
                <a:solidFill>
                  <a:schemeClr val="tx1">
                    <a:tint val="75000"/>
                  </a:schemeClr>
                </a:solidFill>
              </a:defRPr>
            </a:lvl5pPr>
            <a:lvl6pPr marL="2284386" indent="0" algn="ctr">
              <a:buNone/>
              <a:defRPr>
                <a:solidFill>
                  <a:schemeClr val="tx1">
                    <a:tint val="75000"/>
                  </a:schemeClr>
                </a:solidFill>
              </a:defRPr>
            </a:lvl6pPr>
            <a:lvl7pPr marL="2741264" indent="0" algn="ctr">
              <a:buNone/>
              <a:defRPr>
                <a:solidFill>
                  <a:schemeClr val="tx1">
                    <a:tint val="75000"/>
                  </a:schemeClr>
                </a:solidFill>
              </a:defRPr>
            </a:lvl7pPr>
            <a:lvl8pPr marL="3198142" indent="0" algn="ctr">
              <a:buNone/>
              <a:defRPr>
                <a:solidFill>
                  <a:schemeClr val="tx1">
                    <a:tint val="75000"/>
                  </a:schemeClr>
                </a:solidFill>
              </a:defRPr>
            </a:lvl8pPr>
            <a:lvl9pPr marL="3655018"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lvl1pPr>
              <a:defRPr>
                <a:latin typeface="メイリオ" pitchFamily="50" charset="-128"/>
                <a:ea typeface="メイリオ" pitchFamily="50" charset="-128"/>
              </a:defRPr>
            </a:lvl1pPr>
          </a:lstStyle>
          <a:p>
            <a:fld id="{FFE264ED-BCFB-445D-80DD-E95B7C7E4814}"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atin typeface="メイリオ" pitchFamily="50" charset="-128"/>
                <a:ea typeface="メイリオ" pitchFamily="50" charset="-128"/>
              </a:defRPr>
            </a:lvl1p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atin typeface="メイリオ" pitchFamily="50" charset="-128"/>
                <a:ea typeface="メイリオ" pitchFamily="50" charset="-128"/>
              </a:defRPr>
            </a:lvl1p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552128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D68F733B-F20E-4326-AF76-08152F85890F}"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テキスト プレースホルダー 2"/>
          <p:cNvSpPr>
            <a:spLocks noGrp="1"/>
          </p:cNvSpPr>
          <p:nvPr>
            <p:ph idx="1"/>
          </p:nvPr>
        </p:nvSpPr>
        <p:spPr>
          <a:xfrm>
            <a:off x="446506" y="2579961"/>
            <a:ext cx="8250988" cy="3592085"/>
          </a:xfrm>
          <a:prstGeom prst="rect">
            <a:avLst/>
          </a:prstGeom>
        </p:spPr>
        <p:txBody>
          <a:bodyPr vert="horz" lIns="91376" tIns="45688" rIns="91376" bIns="45688"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0" name="タイトル プレースホルダー 1"/>
          <p:cNvSpPr>
            <a:spLocks noGrp="1"/>
          </p:cNvSpPr>
          <p:nvPr>
            <p:ph type="title"/>
          </p:nvPr>
        </p:nvSpPr>
        <p:spPr>
          <a:xfrm>
            <a:off x="446506" y="1730923"/>
            <a:ext cx="8250988" cy="653106"/>
          </a:xfrm>
          <a:prstGeom prst="rect">
            <a:avLst/>
          </a:prstGeom>
        </p:spPr>
        <p:txBody>
          <a:bodyPr vert="horz" lIns="91376" tIns="45688" rIns="91376" bIns="45688" rtlCol="0" anchor="ctr">
            <a:noAutofit/>
          </a:bodyPr>
          <a:lstStyle>
            <a:lvl1pPr algn="l">
              <a:defRPr sz="3500" b="1">
                <a:solidFill>
                  <a:sysClr val="windowText" lastClr="000000"/>
                </a:solidFill>
              </a:defRPr>
            </a:lvl1pPr>
          </a:lstStyle>
          <a:p>
            <a:r>
              <a:rPr kumimoji="1" lang="ja-JP" altLang="en-US" smtClean="0"/>
              <a:t>マスター タイトルの書式設定</a:t>
            </a:r>
            <a:endParaRPr kumimoji="1" lang="ja-JP" altLang="en-US" dirty="0"/>
          </a:p>
        </p:txBody>
      </p:sp>
      <p:pic>
        <p:nvPicPr>
          <p:cNvPr id="9" name="図 8" descr="名称未設定 1.jpg"/>
          <p:cNvPicPr>
            <a:picLocks noChangeAspect="1"/>
          </p:cNvPicPr>
          <p:nvPr userDrawn="1"/>
        </p:nvPicPr>
        <p:blipFill>
          <a:blip r:embed="rId2"/>
          <a:stretch>
            <a:fillRect/>
          </a:stretch>
        </p:blipFill>
        <p:spPr>
          <a:xfrm>
            <a:off x="0" y="0"/>
            <a:ext cx="9144000" cy="1599632"/>
          </a:xfrm>
          <a:prstGeom prst="rect">
            <a:avLst/>
          </a:prstGeom>
        </p:spPr>
      </p:pic>
    </p:spTree>
    <p:extLst>
      <p:ext uri="{BB962C8B-B14F-4D97-AF65-F5344CB8AC3E}">
        <p14:creationId xmlns:p14="http://schemas.microsoft.com/office/powerpoint/2010/main" val="23927031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14" name="図 13" descr="名称未設定 1.jpg"/>
          <p:cNvPicPr>
            <a:picLocks noChangeAspect="1"/>
          </p:cNvPicPr>
          <p:nvPr userDrawn="1"/>
        </p:nvPicPr>
        <p:blipFill>
          <a:blip r:embed="rId2"/>
          <a:stretch>
            <a:fillRect/>
          </a:stretch>
        </p:blipFill>
        <p:spPr>
          <a:xfrm>
            <a:off x="7124867" y="0"/>
            <a:ext cx="2032501" cy="6858000"/>
          </a:xfrm>
          <a:prstGeom prst="rect">
            <a:avLst/>
          </a:prstGeom>
        </p:spPr>
      </p:pic>
      <p:sp>
        <p:nvSpPr>
          <p:cNvPr id="4" name="日付プレースホルダー 3"/>
          <p:cNvSpPr>
            <a:spLocks noGrp="1"/>
          </p:cNvSpPr>
          <p:nvPr>
            <p:ph type="dt" sz="half" idx="10"/>
          </p:nvPr>
        </p:nvSpPr>
        <p:spPr/>
        <p:txBody>
          <a:bodyPr/>
          <a:lstStyle/>
          <a:p>
            <a:fld id="{41D80618-093C-4B9B-AA2A-63947F635FD9}"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
        <p:nvSpPr>
          <p:cNvPr id="10" name="テキスト プレースホルダー 2"/>
          <p:cNvSpPr>
            <a:spLocks noGrp="1"/>
          </p:cNvSpPr>
          <p:nvPr>
            <p:ph idx="1"/>
          </p:nvPr>
        </p:nvSpPr>
        <p:spPr>
          <a:xfrm>
            <a:off x="446506" y="1339059"/>
            <a:ext cx="6219028" cy="4738330"/>
          </a:xfrm>
          <a:prstGeom prst="rect">
            <a:avLst/>
          </a:prstGeom>
        </p:spPr>
        <p:txBody>
          <a:bodyPr vert="horz" lIns="91376" tIns="45688" rIns="91376" bIns="45688" rtlCol="0">
            <a:normAutofit/>
          </a:bodyPr>
          <a:lstStyle>
            <a:lvl1pPr>
              <a:defRPr sz="2800"/>
            </a:lvl1pPr>
            <a:lvl2pPr>
              <a:defRPr sz="2100"/>
            </a:lvl2pPr>
            <a:lvl3pPr>
              <a:defRPr sz="1800"/>
            </a:lvl3pPr>
            <a:lvl4pPr>
              <a:defRPr sz="1600"/>
            </a:lvl4pPr>
            <a:lvl5pPr>
              <a:defRPr sz="1600"/>
            </a:lvl5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dirty="0"/>
          </a:p>
        </p:txBody>
      </p:sp>
      <p:sp>
        <p:nvSpPr>
          <p:cNvPr id="11" name="タイトル プレースホルダー 1"/>
          <p:cNvSpPr>
            <a:spLocks noGrp="1"/>
          </p:cNvSpPr>
          <p:nvPr>
            <p:ph type="title"/>
          </p:nvPr>
        </p:nvSpPr>
        <p:spPr>
          <a:xfrm>
            <a:off x="446506" y="490021"/>
            <a:ext cx="6219028" cy="653106"/>
          </a:xfrm>
          <a:prstGeom prst="rect">
            <a:avLst/>
          </a:prstGeom>
        </p:spPr>
        <p:txBody>
          <a:bodyPr vert="horz" lIns="91376" tIns="45688" rIns="91376" bIns="45688" rtlCol="0" anchor="ctr">
            <a:noAutofit/>
          </a:bodyPr>
          <a:lstStyle>
            <a:lvl1pPr algn="l">
              <a:defRPr sz="3500" b="1">
                <a:solidFill>
                  <a:sysClr val="windowText" lastClr="000000"/>
                </a:solidFill>
              </a:defRPr>
            </a:lvl1pPr>
          </a:lstStyle>
          <a:p>
            <a:r>
              <a:rPr kumimoji="1" lang="ja-JP" altLang="en-US" smtClean="0"/>
              <a:t>マスター タイトルの書式設定</a:t>
            </a:r>
            <a:endParaRPr kumimoji="1" lang="ja-JP" altLang="en-US" dirty="0"/>
          </a:p>
        </p:txBody>
      </p:sp>
    </p:spTree>
    <p:extLst>
      <p:ext uri="{BB962C8B-B14F-4D97-AF65-F5344CB8AC3E}">
        <p14:creationId xmlns:p14="http://schemas.microsoft.com/office/powerpoint/2010/main" val="13946707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17170627-1983-4177-B755-EC9C1015ADA6}" type="datetime1">
              <a:rPr lang="en-US" altLang="ja-JP" smtClean="0">
                <a:solidFill>
                  <a:srgbClr val="000000"/>
                </a:solidFill>
              </a:rPr>
              <a:t>12/17/2020</a:t>
            </a:fld>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4988" y="1763713"/>
            <a:ext cx="4735512"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22904" y="1763713"/>
            <a:ext cx="4735513" cy="499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94A4A38-7906-4A79-992B-9C402F15C874}"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362635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6877" indent="0">
              <a:buNone/>
              <a:defRPr sz="2000" b="1"/>
            </a:lvl2pPr>
            <a:lvl3pPr marL="913755" indent="0">
              <a:buNone/>
              <a:defRPr sz="1800" b="1"/>
            </a:lvl3pPr>
            <a:lvl4pPr marL="1370632" indent="0">
              <a:buNone/>
              <a:defRPr sz="1600" b="1"/>
            </a:lvl4pPr>
            <a:lvl5pPr marL="1827510" indent="0">
              <a:buNone/>
              <a:defRPr sz="1600" b="1"/>
            </a:lvl5pPr>
            <a:lvl6pPr marL="2284386" indent="0">
              <a:buNone/>
              <a:defRPr sz="1600" b="1"/>
            </a:lvl6pPr>
            <a:lvl7pPr marL="2741264" indent="0">
              <a:buNone/>
              <a:defRPr sz="1600" b="1"/>
            </a:lvl7pPr>
            <a:lvl8pPr marL="3198142" indent="0">
              <a:buNone/>
              <a:defRPr sz="1600" b="1"/>
            </a:lvl8pPr>
            <a:lvl9pPr marL="3655018"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26FACB0-DBE9-4E83-816F-241A8E22453D}"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22143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23546E-2F0C-40B1-A5BA-8D4D0B721580}"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71901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803DE53-BED7-43CC-B6CC-50F57584C3FD}"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74796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4" y="1435100"/>
            <a:ext cx="3008313" cy="4691063"/>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CEA56A3-D646-4639-9A75-85592D4FA00F}"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168690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6877" indent="0">
              <a:buNone/>
              <a:defRPr sz="2800"/>
            </a:lvl2pPr>
            <a:lvl3pPr marL="913755" indent="0">
              <a:buNone/>
              <a:defRPr sz="2400"/>
            </a:lvl3pPr>
            <a:lvl4pPr marL="1370632" indent="0">
              <a:buNone/>
              <a:defRPr sz="2000"/>
            </a:lvl4pPr>
            <a:lvl5pPr marL="1827510" indent="0">
              <a:buNone/>
              <a:defRPr sz="2000"/>
            </a:lvl5pPr>
            <a:lvl6pPr marL="2284386" indent="0">
              <a:buNone/>
              <a:defRPr sz="2000"/>
            </a:lvl6pPr>
            <a:lvl7pPr marL="2741264" indent="0">
              <a:buNone/>
              <a:defRPr sz="2000"/>
            </a:lvl7pPr>
            <a:lvl8pPr marL="3198142" indent="0">
              <a:buNone/>
              <a:defRPr sz="2000"/>
            </a:lvl8pPr>
            <a:lvl9pPr marL="3655018"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6877" indent="0">
              <a:buNone/>
              <a:defRPr sz="1200"/>
            </a:lvl2pPr>
            <a:lvl3pPr marL="913755" indent="0">
              <a:buNone/>
              <a:defRPr sz="1000"/>
            </a:lvl3pPr>
            <a:lvl4pPr marL="1370632" indent="0">
              <a:buNone/>
              <a:defRPr sz="900"/>
            </a:lvl4pPr>
            <a:lvl5pPr marL="1827510" indent="0">
              <a:buNone/>
              <a:defRPr sz="900"/>
            </a:lvl5pPr>
            <a:lvl6pPr marL="2284386" indent="0">
              <a:buNone/>
              <a:defRPr sz="900"/>
            </a:lvl6pPr>
            <a:lvl7pPr marL="2741264" indent="0">
              <a:buNone/>
              <a:defRPr sz="900"/>
            </a:lvl7pPr>
            <a:lvl8pPr marL="3198142" indent="0">
              <a:buNone/>
              <a:defRPr sz="900"/>
            </a:lvl8pPr>
            <a:lvl9pPr marL="3655018"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7ABF58-B4DA-4C2E-80E2-89BBD9E13598}"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4126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045A3B-45B3-439B-ABB7-FFAE72D4B8E9}"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77537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3350" y="303213"/>
            <a:ext cx="2405063" cy="64516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4988" y="303213"/>
            <a:ext cx="7065962" cy="64516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CBAD92E-C84C-4348-A1BF-8B13361CBCC2}"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6D002602-FC44-4815-B2EE-5DB60B3A541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95460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76"/>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6F9F23C-54B8-4BFF-9602-5B7289509888}"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41436037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3D1F3FC-045C-4EFE-81AA-A6F06DD04200}"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63732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49"/>
            <a:ext cx="3008313" cy="1162051"/>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9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3C114ECC-2F5D-40E2-9F13-7AF9CE594745}" type="datetime1">
              <a:rPr lang="en-US" altLang="ja-JP" smtClean="0">
                <a:solidFill>
                  <a:srgbClr val="000000"/>
                </a:solidFill>
              </a:rPr>
              <a:t>12/17/2020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878754D2-DDF2-4295-A6FC-D27DD05C5003}"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26262030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A359F921-EC29-4D90-934D-BBC4D1A85669}"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10765035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53" y="1535113"/>
            <a:ext cx="4041775" cy="639763"/>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5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B9E96069-47E6-4096-908B-F7440B6DFAF1}" type="datetime1">
              <a:rPr lang="en-US" altLang="ja-JP" smtClean="0">
                <a:solidFill>
                  <a:prstClr val="black">
                    <a:tint val="75000"/>
                  </a:prstClr>
                </a:solidFill>
              </a:rPr>
              <a:t>12/17/2020</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5923344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33A82177-D007-484C-ABBB-118EA4EFC7D5}" type="datetime1">
              <a:rPr lang="en-US" altLang="ja-JP" smtClean="0">
                <a:solidFill>
                  <a:prstClr val="black">
                    <a:tint val="75000"/>
                  </a:prstClr>
                </a:solidFill>
              </a:rPr>
              <a:t>12/17/2020</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25211124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06A0801-28A8-4E9D-9278-366F1E368860}" type="datetime1">
              <a:rPr lang="en-US" altLang="ja-JP" smtClean="0">
                <a:solidFill>
                  <a:prstClr val="black">
                    <a:tint val="75000"/>
                  </a:prstClr>
                </a:solidFill>
              </a:rPr>
              <a:t>12/17/2020</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1853241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7" y="273049"/>
            <a:ext cx="3008313" cy="1162051"/>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9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7" y="1435104"/>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2D36B52A-2640-4CE6-B758-0F45A8407A5A}"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5270262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F68FA57-3985-4008-B085-DAA550423661}" type="datetime1">
              <a:rPr lang="en-US" altLang="ja-JP" smtClean="0">
                <a:solidFill>
                  <a:prstClr val="black">
                    <a:tint val="75000"/>
                  </a:prstClr>
                </a:solidFill>
              </a:rPr>
              <a:t>12/17/2020</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42511509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87F1669-8089-4017-8CEC-80E36395513E}"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0112991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8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8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7511643-9C21-4170-B342-8BB0417E94C6}"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111099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9"/>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C1D7BD7C-3360-4384-9AE9-BC845B152DDB}" type="datetime1">
              <a:rPr lang="en-US" altLang="ja-JP" smtClean="0">
                <a:solidFill>
                  <a:srgbClr val="000000"/>
                </a:solidFill>
              </a:rPr>
              <a:t>12/17/2020</a:t>
            </a:fld>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1"/>
            <a:ext cx="7086600" cy="731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980F7749-D3F1-49E6-AEA6-EB5054F649E5}" type="datetime1">
              <a:rPr kumimoji="0" lang="en-US" altLang="ja-JP" smtClean="0">
                <a:solidFill>
                  <a:srgbClr val="000000"/>
                </a:solidFill>
              </a:rPr>
              <a:t>12/17/2020</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33845" y="1828805"/>
            <a:ext cx="78867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92"/>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55A5DB6-046C-47B8-B908-4ABB1E79C0C7}" type="datetime1">
              <a:rPr lang="en-US" altLang="ja-JP" smtClean="0">
                <a:solidFill>
                  <a:prstClr val="black">
                    <a:lumMod val="65000"/>
                    <a:lumOff val="35000"/>
                  </a:prstClr>
                </a:solidFill>
              </a:rPr>
              <a:t>12/17/2020</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6081952" y="6356392"/>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en-US" altLang="ja-JP" smtClean="0">
                <a:solidFill>
                  <a:prstClr val="black">
                    <a:lumMod val="65000"/>
                    <a:lumOff val="35000"/>
                  </a:prstClr>
                </a:solidFill>
              </a:rPr>
              <a:t>©2020</a:t>
            </a:r>
            <a:r>
              <a:rPr lang="ja-JP" altLang="en-US" smtClean="0">
                <a:solidFill>
                  <a:prstClr val="black">
                    <a:lumMod val="65000"/>
                    <a:lumOff val="35000"/>
                  </a:prstClr>
                </a:solidFill>
              </a:rPr>
              <a:t>滋賀県消費生活センター</a:t>
            </a:r>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2"/>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5" name="フッター プレースホルダ 4"/>
          <p:cNvSpPr>
            <a:spLocks noGrp="1"/>
          </p:cNvSpPr>
          <p:nvPr>
            <p:ph type="ftr" sz="quarter" idx="3"/>
          </p:nvPr>
        </p:nvSpPr>
        <p:spPr>
          <a:xfrm>
            <a:off x="6156176" y="6597352"/>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dirty="0">
              <a:solidFill>
                <a:prstClr val="black">
                  <a:tint val="75000"/>
                </a:prstClr>
              </a:solidFill>
            </a:endParaRPr>
          </a:p>
        </p:txBody>
      </p:sp>
    </p:spTree>
    <p:extLst>
      <p:ext uri="{BB962C8B-B14F-4D97-AF65-F5344CB8AC3E}">
        <p14:creationId xmlns:p14="http://schemas.microsoft.com/office/powerpoint/2010/main" val="9426568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360" tIns="45680" rIns="91360" bIns="4568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360" tIns="45680" rIns="91360" bIns="4568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3"/>
          </p:nvPr>
        </p:nvSpPr>
        <p:spPr>
          <a:xfrm>
            <a:off x="6372200" y="6492875"/>
            <a:ext cx="2895600" cy="365125"/>
          </a:xfrm>
          <a:prstGeom prst="rect">
            <a:avLst/>
          </a:prstGeom>
        </p:spPr>
        <p:txBody>
          <a:bodyPr vert="horz" lIns="91360" tIns="45680" rIns="91360" bIns="45680" rtlCol="0" anchor="ctr"/>
          <a:lstStyle>
            <a:lvl1pPr algn="ctr">
              <a:defRPr sz="1200">
                <a:solidFill>
                  <a:schemeClr val="tx1">
                    <a:tint val="75000"/>
                  </a:schemeClr>
                </a:solidFill>
              </a:defRPr>
            </a:lvl1pPr>
          </a:lstStyle>
          <a:p>
            <a:pPr defTabSz="913593"/>
            <a:r>
              <a:rPr lang="en-US" altLang="ja-JP" dirty="0" smtClean="0">
                <a:solidFill>
                  <a:prstClr val="black">
                    <a:tint val="75000"/>
                  </a:prstClr>
                </a:solidFill>
              </a:rPr>
              <a:t>©2020</a:t>
            </a:r>
            <a:r>
              <a:rPr lang="ja-JP" altLang="en-US" dirty="0" smtClean="0">
                <a:solidFill>
                  <a:prstClr val="black">
                    <a:tint val="75000"/>
                  </a:prstClr>
                </a:solidFill>
              </a:rPr>
              <a:t>滋賀県消費生活センター</a:t>
            </a:r>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5"/>
            <a:ext cx="2133600" cy="365125"/>
          </a:xfrm>
          <a:prstGeom prst="rect">
            <a:avLst/>
          </a:prstGeom>
        </p:spPr>
        <p:txBody>
          <a:bodyPr vert="horz" lIns="91360" tIns="45680" rIns="91360" bIns="45680" rtlCol="0" anchor="ctr"/>
          <a:lstStyle>
            <a:lvl1pPr algn="r">
              <a:defRPr sz="1200">
                <a:solidFill>
                  <a:schemeClr val="tx1">
                    <a:tint val="75000"/>
                  </a:schemeClr>
                </a:solidFill>
              </a:defRPr>
            </a:lvl1pPr>
          </a:lstStyle>
          <a:p>
            <a:pPr defTabSz="913593"/>
            <a:fld id="{6C8EEBA4-9509-4731-ACD7-43ECA53F300B}" type="slidenum">
              <a:rPr lang="ja-JP" altLang="en-US" smtClean="0">
                <a:solidFill>
                  <a:prstClr val="black">
                    <a:tint val="75000"/>
                  </a:prstClr>
                </a:solidFill>
              </a:rPr>
              <a:pPr defTabSz="913593"/>
              <a:t>‹#›</a:t>
            </a:fld>
            <a:endParaRPr lang="ja-JP" altLang="en-US">
              <a:solidFill>
                <a:prstClr val="black">
                  <a:tint val="75000"/>
                </a:prstClr>
              </a:solidFill>
            </a:endParaRPr>
          </a:p>
        </p:txBody>
      </p:sp>
    </p:spTree>
    <p:extLst>
      <p:ext uri="{BB962C8B-B14F-4D97-AF65-F5344CB8AC3E}">
        <p14:creationId xmlns:p14="http://schemas.microsoft.com/office/powerpoint/2010/main" val="1597633524"/>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hf sldNum="0" hdr="0" dt="0"/>
  <p:txStyles>
    <p:titleStyle>
      <a:lvl1pPr algn="ctr" defTabSz="913593" rtl="0" eaLnBrk="1" latinLnBrk="0" hangingPunct="1">
        <a:spcBef>
          <a:spcPct val="0"/>
        </a:spcBef>
        <a:buNone/>
        <a:defRPr kumimoji="1" sz="4400" kern="1200">
          <a:solidFill>
            <a:schemeClr val="tx1"/>
          </a:solidFill>
          <a:latin typeface="+mj-lt"/>
          <a:ea typeface="+mj-ea"/>
          <a:cs typeface="+mj-cs"/>
        </a:defRPr>
      </a:lvl1pPr>
    </p:titleStyle>
    <p:bodyStyle>
      <a:lvl1pPr marL="342597" indent="-342597" algn="l" defTabSz="913593"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295" indent="-285500" algn="l" defTabSz="913593"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1992" indent="-228398" algn="l" defTabSz="913593"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8789"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5585"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238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69178"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5976"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2773" indent="-228398" algn="l" defTabSz="913593"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593" rtl="0" eaLnBrk="1" latinLnBrk="0" hangingPunct="1">
        <a:defRPr kumimoji="1" sz="1800" kern="1200">
          <a:solidFill>
            <a:schemeClr val="tx1"/>
          </a:solidFill>
          <a:latin typeface="+mn-lt"/>
          <a:ea typeface="+mn-ea"/>
          <a:cs typeface="+mn-cs"/>
        </a:defRPr>
      </a:lvl1pPr>
      <a:lvl2pPr marL="456797" algn="l" defTabSz="913593" rtl="0" eaLnBrk="1" latinLnBrk="0" hangingPunct="1">
        <a:defRPr kumimoji="1" sz="1800" kern="1200">
          <a:solidFill>
            <a:schemeClr val="tx1"/>
          </a:solidFill>
          <a:latin typeface="+mn-lt"/>
          <a:ea typeface="+mn-ea"/>
          <a:cs typeface="+mn-cs"/>
        </a:defRPr>
      </a:lvl2pPr>
      <a:lvl3pPr marL="913593" algn="l" defTabSz="913593" rtl="0" eaLnBrk="1" latinLnBrk="0" hangingPunct="1">
        <a:defRPr kumimoji="1" sz="1800" kern="1200">
          <a:solidFill>
            <a:schemeClr val="tx1"/>
          </a:solidFill>
          <a:latin typeface="+mn-lt"/>
          <a:ea typeface="+mn-ea"/>
          <a:cs typeface="+mn-cs"/>
        </a:defRPr>
      </a:lvl3pPr>
      <a:lvl4pPr marL="1370390" algn="l" defTabSz="913593" rtl="0" eaLnBrk="1" latinLnBrk="0" hangingPunct="1">
        <a:defRPr kumimoji="1" sz="1800" kern="1200">
          <a:solidFill>
            <a:schemeClr val="tx1"/>
          </a:solidFill>
          <a:latin typeface="+mn-lt"/>
          <a:ea typeface="+mn-ea"/>
          <a:cs typeface="+mn-cs"/>
        </a:defRPr>
      </a:lvl4pPr>
      <a:lvl5pPr marL="1827188" algn="l" defTabSz="913593" rtl="0" eaLnBrk="1" latinLnBrk="0" hangingPunct="1">
        <a:defRPr kumimoji="1" sz="1800" kern="1200">
          <a:solidFill>
            <a:schemeClr val="tx1"/>
          </a:solidFill>
          <a:latin typeface="+mn-lt"/>
          <a:ea typeface="+mn-ea"/>
          <a:cs typeface="+mn-cs"/>
        </a:defRPr>
      </a:lvl5pPr>
      <a:lvl6pPr marL="2283983" algn="l" defTabSz="913593" rtl="0" eaLnBrk="1" latinLnBrk="0" hangingPunct="1">
        <a:defRPr kumimoji="1" sz="1800" kern="1200">
          <a:solidFill>
            <a:schemeClr val="tx1"/>
          </a:solidFill>
          <a:latin typeface="+mn-lt"/>
          <a:ea typeface="+mn-ea"/>
          <a:cs typeface="+mn-cs"/>
        </a:defRPr>
      </a:lvl6pPr>
      <a:lvl7pPr marL="2740780" algn="l" defTabSz="913593" rtl="0" eaLnBrk="1" latinLnBrk="0" hangingPunct="1">
        <a:defRPr kumimoji="1" sz="1800" kern="1200">
          <a:solidFill>
            <a:schemeClr val="tx1"/>
          </a:solidFill>
          <a:latin typeface="+mn-lt"/>
          <a:ea typeface="+mn-ea"/>
          <a:cs typeface="+mn-cs"/>
        </a:defRPr>
      </a:lvl7pPr>
      <a:lvl8pPr marL="3197578" algn="l" defTabSz="913593" rtl="0" eaLnBrk="1" latinLnBrk="0" hangingPunct="1">
        <a:defRPr kumimoji="1" sz="1800" kern="1200">
          <a:solidFill>
            <a:schemeClr val="tx1"/>
          </a:solidFill>
          <a:latin typeface="+mn-lt"/>
          <a:ea typeface="+mn-ea"/>
          <a:cs typeface="+mn-cs"/>
        </a:defRPr>
      </a:lvl8pPr>
      <a:lvl9pPr marL="3654373" algn="l" defTabSz="913593"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fld id="{E07F5FA6-907A-45F7-82D9-B51BEF663995}" type="datetime1">
              <a:rPr kumimoji="0" lang="en-US" altLang="ja-JP" smtClean="0">
                <a:solidFill>
                  <a:srgbClr val="000000"/>
                </a:solidFill>
              </a:rPr>
              <a:t>12/17/2020</a:t>
            </a:fld>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6248400" y="6499663"/>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r>
              <a:rPr kumimoji="0" lang="en-US" altLang="ja-JP" smtClean="0">
                <a:solidFill>
                  <a:srgbClr val="000000"/>
                </a:solidFill>
              </a:rPr>
              <a:t>©2020</a:t>
            </a:r>
            <a:r>
              <a:rPr kumimoji="0" lang="ja-JP" altLang="en-US" smtClean="0">
                <a:solidFill>
                  <a:srgbClr val="000000"/>
                </a:solidFill>
              </a:rPr>
              <a:t>滋賀県消費生活センター</a:t>
            </a: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643031951"/>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sldNum="0" hdr="0" dt="0"/>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7FA0184A-D41A-4B4A-90B1-2E576F631818}"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460791"/>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1073367827"/>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376" tIns="45688" rIns="91376" bIns="45688"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376" tIns="45688" rIns="91376" bIns="45688"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1" y="6356354"/>
            <a:ext cx="2133600" cy="365125"/>
          </a:xfrm>
          <a:prstGeom prst="rect">
            <a:avLst/>
          </a:prstGeom>
        </p:spPr>
        <p:txBody>
          <a:bodyPr vert="horz" lIns="91376" tIns="45688" rIns="91376" bIns="45688" rtlCol="0" anchor="ctr"/>
          <a:lstStyle>
            <a:lvl1pPr algn="l">
              <a:defRPr sz="1200">
                <a:solidFill>
                  <a:schemeClr val="tx1">
                    <a:tint val="75000"/>
                  </a:schemeClr>
                </a:solidFill>
                <a:latin typeface="メイリオ" pitchFamily="50" charset="-128"/>
                <a:ea typeface="メイリオ" pitchFamily="50" charset="-128"/>
              </a:defRPr>
            </a:lvl1pPr>
          </a:lstStyle>
          <a:p>
            <a:pPr defTabSz="913755"/>
            <a:fld id="{5EEEAE0A-82CF-45BB-9C88-7EEACC5D5E07}" type="datetime1">
              <a:rPr lang="en-US" altLang="ja-JP" smtClean="0">
                <a:solidFill>
                  <a:prstClr val="black">
                    <a:tint val="75000"/>
                  </a:prstClr>
                </a:solidFill>
              </a:rPr>
              <a:t>12/17/2020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3" y="6356354"/>
            <a:ext cx="2895600" cy="365125"/>
          </a:xfrm>
          <a:prstGeom prst="rect">
            <a:avLst/>
          </a:prstGeom>
        </p:spPr>
        <p:txBody>
          <a:bodyPr vert="horz" lIns="91376" tIns="45688" rIns="91376" bIns="45688" rtlCol="0" anchor="ctr"/>
          <a:lstStyle>
            <a:lvl1pPr algn="ctr">
              <a:defRPr sz="1200">
                <a:solidFill>
                  <a:schemeClr val="tx1">
                    <a:tint val="75000"/>
                  </a:schemeClr>
                </a:solidFill>
                <a:latin typeface="メイリオ" pitchFamily="50" charset="-128"/>
                <a:ea typeface="メイリオ" pitchFamily="50" charset="-128"/>
              </a:defRPr>
            </a:lvl1pPr>
          </a:lstStyle>
          <a:p>
            <a:pPr defTabSz="913755"/>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4"/>
            <a:ext cx="2133600" cy="365125"/>
          </a:xfrm>
          <a:prstGeom prst="rect">
            <a:avLst/>
          </a:prstGeom>
        </p:spPr>
        <p:txBody>
          <a:bodyPr vert="horz" lIns="91376" tIns="45688" rIns="91376" bIns="45688" rtlCol="0" anchor="ctr"/>
          <a:lstStyle>
            <a:lvl1pPr algn="r">
              <a:defRPr sz="1200">
                <a:solidFill>
                  <a:schemeClr val="tx1">
                    <a:tint val="75000"/>
                  </a:schemeClr>
                </a:solidFill>
                <a:latin typeface="メイリオ" pitchFamily="50" charset="-128"/>
                <a:ea typeface="メイリオ" pitchFamily="50" charset="-128"/>
              </a:defRPr>
            </a:lvl1pPr>
          </a:lstStyle>
          <a:p>
            <a:pPr defTabSz="913755"/>
            <a:fld id="{6D002602-FC44-4815-B2EE-5DB60B3A541D}" type="slidenum">
              <a:rPr lang="ja-JP" altLang="en-US" smtClean="0">
                <a:solidFill>
                  <a:prstClr val="black">
                    <a:tint val="75000"/>
                  </a:prstClr>
                </a:solidFill>
              </a:rPr>
              <a:pPr defTabSz="913755"/>
              <a:t>‹#›</a:t>
            </a:fld>
            <a:endParaRPr lang="ja-JP" altLang="en-US">
              <a:solidFill>
                <a:prstClr val="black">
                  <a:tint val="75000"/>
                </a:prstClr>
              </a:solidFill>
            </a:endParaRPr>
          </a:p>
        </p:txBody>
      </p:sp>
    </p:spTree>
    <p:extLst>
      <p:ext uri="{BB962C8B-B14F-4D97-AF65-F5344CB8AC3E}">
        <p14:creationId xmlns:p14="http://schemas.microsoft.com/office/powerpoint/2010/main" val="4262637541"/>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iming>
    <p:tnLst>
      <p:par>
        <p:cTn id="1" dur="indefinite" restart="never" nodeType="tmRoot"/>
      </p:par>
    </p:tnLst>
  </p:timing>
  <p:hf sldNum="0" hdr="0" dt="0"/>
  <p:txStyles>
    <p:titleStyle>
      <a:lvl1pPr algn="ctr" defTabSz="913755" rtl="0" eaLnBrk="1" latinLnBrk="0" hangingPunct="1">
        <a:spcBef>
          <a:spcPct val="0"/>
        </a:spcBef>
        <a:buNone/>
        <a:defRPr kumimoji="1" sz="4400" kern="1200">
          <a:solidFill>
            <a:schemeClr val="tx1"/>
          </a:solidFill>
          <a:latin typeface="メイリオ" pitchFamily="50" charset="-128"/>
          <a:ea typeface="メイリオ" pitchFamily="50" charset="-128"/>
          <a:cs typeface="+mj-cs"/>
        </a:defRPr>
      </a:lvl1pPr>
    </p:titleStyle>
    <p:bodyStyle>
      <a:lvl1pPr marL="342657" indent="-342657" algn="l" defTabSz="913755" rtl="0" eaLnBrk="1" latinLnBrk="0" hangingPunct="1">
        <a:spcBef>
          <a:spcPct val="20000"/>
        </a:spcBef>
        <a:buFont typeface="Arial" pitchFamily="34" charset="0"/>
        <a:buChar char="•"/>
        <a:defRPr kumimoji="1" sz="3200" kern="1200">
          <a:solidFill>
            <a:schemeClr val="tx1"/>
          </a:solidFill>
          <a:latin typeface="メイリオ" pitchFamily="50" charset="-128"/>
          <a:ea typeface="メイリオ" pitchFamily="50" charset="-128"/>
          <a:cs typeface="+mn-cs"/>
        </a:defRPr>
      </a:lvl1pPr>
      <a:lvl2pPr marL="742426" indent="-285550" algn="l" defTabSz="913755" rtl="0" eaLnBrk="1" latinLnBrk="0" hangingPunct="1">
        <a:spcBef>
          <a:spcPct val="20000"/>
        </a:spcBef>
        <a:buFont typeface="Arial" pitchFamily="34" charset="0"/>
        <a:buChar char="–"/>
        <a:defRPr kumimoji="1" sz="2800" kern="1200">
          <a:solidFill>
            <a:schemeClr val="tx1"/>
          </a:solidFill>
          <a:latin typeface="メイリオ" pitchFamily="50" charset="-128"/>
          <a:ea typeface="メイリオ" pitchFamily="50" charset="-128"/>
          <a:cs typeface="+mn-cs"/>
        </a:defRPr>
      </a:lvl2pPr>
      <a:lvl3pPr marL="1142193" indent="-228439" algn="l" defTabSz="913755" rtl="0" eaLnBrk="1" latinLnBrk="0" hangingPunct="1">
        <a:spcBef>
          <a:spcPct val="20000"/>
        </a:spcBef>
        <a:buFont typeface="Arial" pitchFamily="34" charset="0"/>
        <a:buChar char="•"/>
        <a:defRPr kumimoji="1" sz="2400" kern="1200">
          <a:solidFill>
            <a:schemeClr val="tx1"/>
          </a:solidFill>
          <a:latin typeface="メイリオ" pitchFamily="50" charset="-128"/>
          <a:ea typeface="メイリオ" pitchFamily="50" charset="-128"/>
          <a:cs typeface="+mn-cs"/>
        </a:defRPr>
      </a:lvl3pPr>
      <a:lvl4pPr marL="1599071" indent="-228439" algn="l" defTabSz="913755" rtl="0" eaLnBrk="1" latinLnBrk="0" hangingPunct="1">
        <a:spcBef>
          <a:spcPct val="20000"/>
        </a:spcBef>
        <a:buFont typeface="Arial" pitchFamily="34" charset="0"/>
        <a:buChar char="–"/>
        <a:defRPr kumimoji="1" sz="2000" kern="1200">
          <a:solidFill>
            <a:schemeClr val="tx1"/>
          </a:solidFill>
          <a:latin typeface="メイリオ" pitchFamily="50" charset="-128"/>
          <a:ea typeface="メイリオ" pitchFamily="50" charset="-128"/>
          <a:cs typeface="+mn-cs"/>
        </a:defRPr>
      </a:lvl4pPr>
      <a:lvl5pPr marL="2055948" indent="-228439" algn="l" defTabSz="913755" rtl="0" eaLnBrk="1" latinLnBrk="0" hangingPunct="1">
        <a:spcBef>
          <a:spcPct val="20000"/>
        </a:spcBef>
        <a:buFont typeface="Arial" pitchFamily="34" charset="0"/>
        <a:buChar char="»"/>
        <a:defRPr kumimoji="1" sz="2000" kern="1200">
          <a:solidFill>
            <a:schemeClr val="tx1"/>
          </a:solidFill>
          <a:latin typeface="メイリオ" pitchFamily="50" charset="-128"/>
          <a:ea typeface="メイリオ" pitchFamily="50" charset="-128"/>
          <a:cs typeface="+mn-cs"/>
        </a:defRPr>
      </a:lvl5pPr>
      <a:lvl6pPr marL="2512826" indent="-228439" algn="l" defTabSz="91375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9702" indent="-228439" algn="l" defTabSz="91375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6580" indent="-228439" algn="l" defTabSz="91375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3458" indent="-228439" algn="l" defTabSz="91375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755" rtl="0" eaLnBrk="1" latinLnBrk="0" hangingPunct="1">
        <a:defRPr kumimoji="1" sz="1800" kern="1200">
          <a:solidFill>
            <a:schemeClr val="tx1"/>
          </a:solidFill>
          <a:latin typeface="+mn-lt"/>
          <a:ea typeface="+mn-ea"/>
          <a:cs typeface="+mn-cs"/>
        </a:defRPr>
      </a:lvl1pPr>
      <a:lvl2pPr marL="456877" algn="l" defTabSz="913755" rtl="0" eaLnBrk="1" latinLnBrk="0" hangingPunct="1">
        <a:defRPr kumimoji="1" sz="1800" kern="1200">
          <a:solidFill>
            <a:schemeClr val="tx1"/>
          </a:solidFill>
          <a:latin typeface="+mn-lt"/>
          <a:ea typeface="+mn-ea"/>
          <a:cs typeface="+mn-cs"/>
        </a:defRPr>
      </a:lvl2pPr>
      <a:lvl3pPr marL="913755" algn="l" defTabSz="913755" rtl="0" eaLnBrk="1" latinLnBrk="0" hangingPunct="1">
        <a:defRPr kumimoji="1" sz="1800" kern="1200">
          <a:solidFill>
            <a:schemeClr val="tx1"/>
          </a:solidFill>
          <a:latin typeface="+mn-lt"/>
          <a:ea typeface="+mn-ea"/>
          <a:cs typeface="+mn-cs"/>
        </a:defRPr>
      </a:lvl3pPr>
      <a:lvl4pPr marL="1370632" algn="l" defTabSz="913755" rtl="0" eaLnBrk="1" latinLnBrk="0" hangingPunct="1">
        <a:defRPr kumimoji="1" sz="1800" kern="1200">
          <a:solidFill>
            <a:schemeClr val="tx1"/>
          </a:solidFill>
          <a:latin typeface="+mn-lt"/>
          <a:ea typeface="+mn-ea"/>
          <a:cs typeface="+mn-cs"/>
        </a:defRPr>
      </a:lvl4pPr>
      <a:lvl5pPr marL="1827510" algn="l" defTabSz="913755" rtl="0" eaLnBrk="1" latinLnBrk="0" hangingPunct="1">
        <a:defRPr kumimoji="1" sz="1800" kern="1200">
          <a:solidFill>
            <a:schemeClr val="tx1"/>
          </a:solidFill>
          <a:latin typeface="+mn-lt"/>
          <a:ea typeface="+mn-ea"/>
          <a:cs typeface="+mn-cs"/>
        </a:defRPr>
      </a:lvl5pPr>
      <a:lvl6pPr marL="2284386" algn="l" defTabSz="913755" rtl="0" eaLnBrk="1" latinLnBrk="0" hangingPunct="1">
        <a:defRPr kumimoji="1" sz="1800" kern="1200">
          <a:solidFill>
            <a:schemeClr val="tx1"/>
          </a:solidFill>
          <a:latin typeface="+mn-lt"/>
          <a:ea typeface="+mn-ea"/>
          <a:cs typeface="+mn-cs"/>
        </a:defRPr>
      </a:lvl6pPr>
      <a:lvl7pPr marL="2741264" algn="l" defTabSz="913755" rtl="0" eaLnBrk="1" latinLnBrk="0" hangingPunct="1">
        <a:defRPr kumimoji="1" sz="1800" kern="1200">
          <a:solidFill>
            <a:schemeClr val="tx1"/>
          </a:solidFill>
          <a:latin typeface="+mn-lt"/>
          <a:ea typeface="+mn-ea"/>
          <a:cs typeface="+mn-cs"/>
        </a:defRPr>
      </a:lvl7pPr>
      <a:lvl8pPr marL="3198142" algn="l" defTabSz="913755" rtl="0" eaLnBrk="1" latinLnBrk="0" hangingPunct="1">
        <a:defRPr kumimoji="1" sz="1800" kern="1200">
          <a:solidFill>
            <a:schemeClr val="tx1"/>
          </a:solidFill>
          <a:latin typeface="+mn-lt"/>
          <a:ea typeface="+mn-ea"/>
          <a:cs typeface="+mn-cs"/>
        </a:defRPr>
      </a:lvl8pPr>
      <a:lvl9pPr marL="3655018" algn="l" defTabSz="913755"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94"/>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fld id="{72089E91-E7FB-4682-8821-BFB9A0A889B5}" type="datetime1">
              <a:rPr lang="en-US" altLang="ja-JP" smtClean="0">
                <a:solidFill>
                  <a:prstClr val="black">
                    <a:tint val="75000"/>
                  </a:prstClr>
                </a:solidFill>
              </a:rPr>
              <a:t>12/17/2020</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6444208" y="6492612"/>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94"/>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a:defRPr/>
            </a:pPr>
            <a:fld id="{DC9A5ABB-97BC-4E0B-B269-374A2B23BF6C}" type="slidenum">
              <a:rPr lang="en-US" altLang="ja-JP"/>
              <a:pPr>
                <a:defRPr/>
              </a:pPr>
              <a:t>‹#›</a:t>
            </a:fld>
            <a:endParaRPr lang="en-US" altLang="ja-JP"/>
          </a:p>
        </p:txBody>
      </p:sp>
    </p:spTree>
    <p:extLst>
      <p:ext uri="{BB962C8B-B14F-4D97-AF65-F5344CB8AC3E}">
        <p14:creationId xmlns:p14="http://schemas.microsoft.com/office/powerpoint/2010/main" val="269865022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sldNum="0" hd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58.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9.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51.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24.xml"/><Relationship Id="rId5" Type="http://schemas.openxmlformats.org/officeDocument/2006/relationships/image" Target="../media/image54.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5.xml"/><Relationship Id="rId5" Type="http://schemas.openxmlformats.org/officeDocument/2006/relationships/image" Target="../media/image5.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0.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80.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3.xml"/><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9.jpe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0.xml"/><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40.xml"/><Relationship Id="rId5" Type="http://schemas.openxmlformats.org/officeDocument/2006/relationships/image" Target="../media/image21.jpe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917554" y="620688"/>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smtClean="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rPr>
              <a:t>滋賀県消費生活センター　消費者教育④</a:t>
            </a:r>
            <a:endParaRPr kumimoji="0" lang="ja-JP" altLang="en-US" sz="1600" b="0" i="0" u="none" strike="noStrike" kern="0" cap="none" spc="0" normalizeH="0" baseline="0" noProof="0" dirty="0">
              <a:ln>
                <a:noFill/>
              </a:ln>
              <a:solidFill>
                <a:srgbClr val="B8CAFF">
                  <a:lumMod val="10000"/>
                </a:srgbClr>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5" name="Rectangle 2"/>
          <p:cNvSpPr txBox="1">
            <a:spLocks noGrp="1" noChangeArrowheads="1"/>
          </p:cNvSpPr>
          <p:nvPr>
            <p:ph type="ctrTitle"/>
          </p:nvPr>
        </p:nvSpPr>
        <p:spPr bwMode="auto">
          <a:xfrm>
            <a:off x="971600" y="2132856"/>
            <a:ext cx="796900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600">
                <a:solidFill>
                  <a:schemeClr val="tx2"/>
                </a:solidFill>
                <a:latin typeface="+mj-lt"/>
                <a:ea typeface="+mj-ea"/>
                <a:cs typeface="+mj-cs"/>
              </a:defRPr>
            </a:lvl1pPr>
            <a:lvl2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Lucida Sans Unicode" pitchFamily="34" charset="0"/>
                <a:ea typeface="ＭＳ Ｐゴシック" pitchFamily="50" charset="-128"/>
              </a:defRPr>
            </a:lvl5pPr>
            <a:lvl6pPr marL="4572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6pPr>
            <a:lvl7pPr marL="9144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7pPr>
            <a:lvl8pPr marL="13716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8pPr>
            <a:lvl9pPr marL="1828800" algn="l" rtl="0" fontAlgn="base">
              <a:spcBef>
                <a:spcPct val="0"/>
              </a:spcBef>
              <a:spcAft>
                <a:spcPct val="0"/>
              </a:spcAft>
              <a:defRPr kumimoji="1" sz="3600">
                <a:solidFill>
                  <a:schemeClr val="tx2"/>
                </a:solidFill>
                <a:latin typeface="Lucida Sans Unicode"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r>
              <a:rPr lang="ja-JP" altLang="en-US" sz="4800" dirty="0" smtClean="0">
                <a:solidFill>
                  <a:srgbClr val="FF0000"/>
                </a:solidFill>
                <a:latin typeface="UD デジタル 教科書体 NK-R" panose="02020400000000000000" pitchFamily="18" charset="-128"/>
                <a:ea typeface="UD デジタル 教科書体 NK-R" panose="02020400000000000000" pitchFamily="18" charset="-128"/>
              </a:rPr>
              <a:t>キヤッシュレス</a:t>
            </a:r>
            <a:r>
              <a:rPr kumimoji="1" lang="ja-JP" altLang="en-US" sz="48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」って</a:t>
            </a:r>
            <a:r>
              <a:rPr lang="ja-JP" altLang="en-US" sz="4400" dirty="0" smtClean="0">
                <a:solidFill>
                  <a:srgbClr val="FF0000"/>
                </a:solidFill>
                <a:latin typeface="UD デジタル 教科書体 NK-R" panose="02020400000000000000" pitchFamily="18" charset="-128"/>
                <a:ea typeface="UD デジタル 教科書体 NK-R" panose="02020400000000000000" pitchFamily="18" charset="-128"/>
              </a:rPr>
              <a:t>なに</a:t>
            </a:r>
            <a:r>
              <a:rPr kumimoji="1" lang="ja-JP" altLang="en-US" sz="4400" b="0" i="0" u="none" strike="noStrike" kern="0" cap="none" spc="0" normalizeH="0" baseline="0" noProof="0" dirty="0" smtClean="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2800" b="1" i="0" u="none" strike="noStrike" kern="0" cap="none" spc="0" normalizeH="0" baseline="0" noProof="0" dirty="0" smtClean="0">
              <a:ln>
                <a:noFill/>
              </a:ln>
              <a:solidFill>
                <a:srgbClr val="333333"/>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6" name="Picture 2" descr="G:\キャッフィー\caffy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501008"/>
            <a:ext cx="1944216" cy="2751311"/>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3"/>
          </p:nvPr>
        </p:nvSpPr>
        <p:spPr/>
        <p:txBody>
          <a:bodyPr/>
          <a:lstStyle/>
          <a:p>
            <a:r>
              <a:rPr lang="en-US" altLang="ja-JP" smtClean="0">
                <a:solidFill>
                  <a:srgbClr val="000000"/>
                </a:solidFill>
              </a:rPr>
              <a:t>©2020</a:t>
            </a:r>
            <a:r>
              <a:rPr lang="ja-JP" altLang="en-US" smtClean="0">
                <a:solidFill>
                  <a:srgbClr val="000000"/>
                </a:solidFill>
              </a:rPr>
              <a:t>滋賀県消費生活センター</a:t>
            </a:r>
            <a:endParaRPr lang="en-US" altLang="ja-JP">
              <a:solidFill>
                <a:srgbClr val="000000"/>
              </a:solidFill>
            </a:endParaRPr>
          </a:p>
        </p:txBody>
      </p:sp>
    </p:spTree>
    <p:extLst>
      <p:ext uri="{BB962C8B-B14F-4D97-AF65-F5344CB8AC3E}">
        <p14:creationId xmlns:p14="http://schemas.microsoft.com/office/powerpoint/2010/main" val="425445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7384"/>
            <a:ext cx="9144000" cy="98072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panose="02020400000000000000" pitchFamily="18" charset="-128"/>
              </a:rPr>
              <a:t>　　　　　　　　　　　　　　　　　　　　　　　　　　　　　　　　　　　　　　　　　　　　けっさい</a:t>
            </a:r>
            <a:endParaRPr lang="ja-JP" altLang="en-US" sz="1600" dirty="0">
              <a:solidFill>
                <a:prstClr val="black"/>
              </a:solidFill>
              <a:latin typeface="UD デジタル 教科書体 NK-R" panose="02020400000000000000" pitchFamily="18" charset="-128"/>
              <a:ea typeface="UD デジタル 教科書体 NK-R" panose="02020400000000000000" pitchFamily="18" charset="-128"/>
            </a:endParaRPr>
          </a:p>
          <a:p>
            <a:pPr eaLnBrk="0" fontAlgn="base" hangingPunct="0">
              <a:spcBef>
                <a:spcPct val="0"/>
              </a:spcBef>
              <a:spcAft>
                <a:spcPct val="0"/>
              </a:spcAft>
            </a:pP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★スマートフォンでの決済</a:t>
            </a:r>
            <a:endParaRPr lang="en-US" altLang="ja-JP" sz="4000" dirty="0">
              <a:solidFill>
                <a:prstClr val="black"/>
              </a:solidFill>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UD デジタル 教科書体 NK-R" panose="02020400000000000000" pitchFamily="18" charset="-128"/>
              <a:ea typeface="UD デジタル 教科書体 NK-R" panose="02020400000000000000" pitchFamily="18" charset="-128"/>
              <a:cs typeface="メイリオ" panose="020B0604030504040204" pitchFamily="50" charset="-128"/>
            </a:endParaRPr>
          </a:p>
        </p:txBody>
      </p:sp>
      <p:sp>
        <p:nvSpPr>
          <p:cNvPr id="2" name="角丸四角形 1"/>
          <p:cNvSpPr/>
          <p:nvPr/>
        </p:nvSpPr>
        <p:spPr>
          <a:xfrm>
            <a:off x="611560" y="1358708"/>
            <a:ext cx="7740860" cy="1998284"/>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563888" y="1628800"/>
            <a:ext cx="5112568" cy="954107"/>
          </a:xfrm>
          <a:prstGeom prst="rect">
            <a:avLst/>
          </a:prstGeom>
          <a:noFill/>
        </p:spPr>
        <p:txBody>
          <a:bodyPr wrap="square" rtlCol="0">
            <a:spAutoFit/>
          </a:bodyPr>
          <a:lstStyle/>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クレジットカード・電子マネー・</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銀行口座等を登録</a:t>
            </a:r>
            <a:endParaRPr kumimoji="1" lang="ja-JP" altLang="en-US" sz="2800" dirty="0"/>
          </a:p>
        </p:txBody>
      </p:sp>
      <p:sp>
        <p:nvSpPr>
          <p:cNvPr id="5" name="角丸四角形 4"/>
          <p:cNvSpPr/>
          <p:nvPr/>
        </p:nvSpPr>
        <p:spPr>
          <a:xfrm>
            <a:off x="611560" y="4077072"/>
            <a:ext cx="7740860" cy="23762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2754197" y="2924944"/>
            <a:ext cx="3834027" cy="1448544"/>
          </a:xfrm>
          <a:prstGeom prst="downArrow">
            <a:avLst>
              <a:gd name="adj1" fmla="val 50000"/>
              <a:gd name="adj2" fmla="val 470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Picture 3" descr="G:\KINGSTON\くらしの一日講座\イラストいろいろ\reji_kaiinsyou_smartpho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077072"/>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934656" y="3189484"/>
            <a:ext cx="1858816" cy="707886"/>
          </a:xfrm>
          <a:prstGeom prst="rect">
            <a:avLst/>
          </a:prstGeom>
          <a:noFill/>
        </p:spPr>
        <p:txBody>
          <a:bodyPr wrap="square" rtlCol="0">
            <a:spAutoFit/>
          </a:bodyPr>
          <a:lstStyle/>
          <a:p>
            <a:r>
              <a:rPr kumimoji="1" lang="ja-JP" altLang="en-US" sz="2000" b="1" dirty="0" smtClean="0">
                <a:solidFill>
                  <a:schemeClr val="bg1">
                    <a:lumMod val="95000"/>
                  </a:schemeClr>
                </a:solidFill>
                <a:latin typeface="UD デジタル 教科書体 NK-R" panose="02020400000000000000" pitchFamily="18" charset="-128"/>
                <a:ea typeface="UD デジタル 教科書体 NK-R" panose="02020400000000000000" pitchFamily="18" charset="-128"/>
              </a:rPr>
              <a:t>お店などでの　</a:t>
            </a:r>
          </a:p>
          <a:p>
            <a:r>
              <a:rPr lang="ja-JP" altLang="en-US" sz="2000" b="1" dirty="0">
                <a:solidFill>
                  <a:schemeClr val="bg1">
                    <a:lumMod val="95000"/>
                  </a:schemeClr>
                </a:solidFill>
                <a:latin typeface="UD デジタル 教科書体 NK-R" panose="02020400000000000000" pitchFamily="18" charset="-128"/>
                <a:ea typeface="UD デジタル 教科書体 NK-R" panose="02020400000000000000" pitchFamily="18" charset="-128"/>
              </a:rPr>
              <a:t>　</a:t>
            </a:r>
            <a:r>
              <a:rPr lang="ja-JP" altLang="en-US" sz="2000" b="1" dirty="0" smtClean="0">
                <a:solidFill>
                  <a:schemeClr val="bg1">
                    <a:lumMod val="95000"/>
                  </a:schemeClr>
                </a:solidFill>
                <a:latin typeface="UD デジタル 教科書体 NK-R" panose="02020400000000000000" pitchFamily="18" charset="-128"/>
                <a:ea typeface="UD デジタル 教科書体 NK-R" panose="02020400000000000000" pitchFamily="18" charset="-128"/>
              </a:rPr>
              <a:t>　</a:t>
            </a:r>
            <a:r>
              <a:rPr kumimoji="1" lang="ja-JP" altLang="en-US" sz="2000" b="1" dirty="0" smtClean="0">
                <a:solidFill>
                  <a:schemeClr val="bg1">
                    <a:lumMod val="95000"/>
                  </a:schemeClr>
                </a:solidFill>
                <a:latin typeface="UD デジタル 教科書体 NK-R" panose="02020400000000000000" pitchFamily="18" charset="-128"/>
                <a:ea typeface="UD デジタル 教科書体 NK-R" panose="02020400000000000000" pitchFamily="18" charset="-128"/>
              </a:rPr>
              <a:t>支払い</a:t>
            </a:r>
            <a:endParaRPr kumimoji="1" lang="ja-JP" altLang="en-US" sz="2000" b="1" dirty="0">
              <a:solidFill>
                <a:schemeClr val="bg1">
                  <a:lumMod val="95000"/>
                </a:schemeClr>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1007604" y="4653136"/>
            <a:ext cx="5112568" cy="1384995"/>
          </a:xfrm>
          <a:prstGeom prst="rect">
            <a:avLst/>
          </a:prstGeom>
          <a:noFill/>
        </p:spPr>
        <p:txBody>
          <a:bodyPr wrap="square" rtlCol="0">
            <a:spAutoFit/>
          </a:bodyPr>
          <a:lstStyle/>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スマートフォンをタッチする・</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バーコードや</a:t>
            </a:r>
            <a:r>
              <a:rPr lang="en-US" altLang="ja-JP" sz="2800" dirty="0" smtClean="0">
                <a:solidFill>
                  <a:prstClr val="black"/>
                </a:solidFill>
                <a:latin typeface="UD デジタル 教科書体 NK-R" panose="02020400000000000000" pitchFamily="18" charset="-128"/>
                <a:ea typeface="UD デジタル 教科書体 NK-R" panose="02020400000000000000" pitchFamily="18" charset="-128"/>
              </a:rPr>
              <a:t>QR</a:t>
            </a:r>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コードを使って</a:t>
            </a:r>
          </a:p>
          <a:p>
            <a:r>
              <a:rPr lang="ja-JP" altLang="en-US" sz="2800" dirty="0" smtClean="0">
                <a:solidFill>
                  <a:prstClr val="black"/>
                </a:solidFill>
                <a:latin typeface="UD デジタル 教科書体 NK-R" panose="02020400000000000000" pitchFamily="18" charset="-128"/>
                <a:ea typeface="UD デジタル 教科書体 NK-R" panose="02020400000000000000" pitchFamily="18" charset="-128"/>
              </a:rPr>
              <a:t>支払うことができる</a:t>
            </a:r>
            <a:endParaRPr kumimoji="1" lang="ja-JP" altLang="en-US" sz="2800" dirty="0"/>
          </a:p>
        </p:txBody>
      </p:sp>
      <p:pic>
        <p:nvPicPr>
          <p:cNvPr id="2051" name="Picture 3" descr="G:\KINGSTON\くらしの一日講座\イラストいろいろ\スマホ　バーコード.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23332">
            <a:off x="1578681" y="1482289"/>
            <a:ext cx="956194" cy="1627564"/>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812323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けいやく</a:t>
            </a:r>
          </a:p>
          <a:p>
            <a:pPr eaLnBrk="0" fontAlgn="base" hangingPunct="0">
              <a:spcBef>
                <a:spcPct val="0"/>
              </a:spcBef>
              <a:spcAft>
                <a:spcPct val="0"/>
              </a:spcAft>
            </a:pPr>
            <a:r>
              <a:rPr lang="en-US" altLang="ja-JP" sz="3600" dirty="0" smtClean="0">
                <a:solidFill>
                  <a:prstClr val="black"/>
                </a:solidFill>
                <a:latin typeface="UD デジタル 教科書体 NK-R" panose="02020400000000000000" pitchFamily="18" charset="-128"/>
                <a:ea typeface="UD デジタル 教科書体 NK-R"/>
              </a:rPr>
              <a:t>4-①.</a:t>
            </a:r>
            <a:r>
              <a:rPr lang="ja-JP" altLang="en-US" sz="3600" dirty="0" smtClean="0">
                <a:solidFill>
                  <a:prstClr val="black"/>
                </a:solidFill>
                <a:latin typeface="UD デジタル 教科書体 NK-R" panose="02020400000000000000" pitchFamily="18" charset="-128"/>
                <a:ea typeface="UD デジタル 教科書体 NK-R"/>
              </a:rPr>
              <a:t>「クレジットカード」の契約のしくみ</a:t>
            </a:r>
            <a:endParaRPr lang="en-US" altLang="ja-JP" sz="3600" dirty="0" smtClean="0">
              <a:solidFill>
                <a:prstClr val="black"/>
              </a:solidFill>
              <a:latin typeface="UD デジタル 教科書体 NK-R" panose="02020400000000000000" pitchFamily="18" charset="-128"/>
              <a:ea typeface="UD デジタル 教科書体 NK-R"/>
            </a:endParaRPr>
          </a:p>
        </p:txBody>
      </p:sp>
      <p:pic>
        <p:nvPicPr>
          <p:cNvPr id="8" name="Picture 2" descr="G:\KINGSTON\くらしの一日講座\イラストいろいろ\イラスト\yjimage (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366" y="4158237"/>
            <a:ext cx="2130520" cy="213052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389262" y="6186586"/>
            <a:ext cx="2908502" cy="461665"/>
          </a:xfrm>
          <a:prstGeom prst="rect">
            <a:avLst/>
          </a:prstGeom>
          <a:noFill/>
        </p:spPr>
        <p:txBody>
          <a:bodyPr wrap="square" rtlCol="0">
            <a:spAutoFit/>
          </a:bodyPr>
          <a:lstStyle/>
          <a:p>
            <a:r>
              <a:rPr lang="ja-JP" altLang="en-US" sz="2400" dirty="0" smtClean="0">
                <a:solidFill>
                  <a:prstClr val="black"/>
                </a:solidFill>
                <a:latin typeface="UD デジタル 教科書体 NK-R" panose="02020400000000000000" pitchFamily="18" charset="-128"/>
                <a:ea typeface="UD デジタル 教科書体 NK-R"/>
              </a:rPr>
              <a:t>クレジット</a:t>
            </a:r>
            <a:r>
              <a:rPr lang="ja-JP" altLang="en-US" sz="2400" dirty="0">
                <a:solidFill>
                  <a:prstClr val="black"/>
                </a:solidFill>
                <a:latin typeface="UD デジタル 教科書体 NK-R" panose="02020400000000000000" pitchFamily="18" charset="-128"/>
                <a:ea typeface="UD デジタル 教科書体 NK-R"/>
              </a:rPr>
              <a:t>カード</a:t>
            </a:r>
            <a:r>
              <a:rPr lang="ja-JP" altLang="en-US" sz="2400" dirty="0" smtClean="0">
                <a:solidFill>
                  <a:prstClr val="black"/>
                </a:solidFill>
                <a:latin typeface="UD デジタル 教科書体 NK-R" panose="02020400000000000000" pitchFamily="18" charset="-128"/>
                <a:ea typeface="UD デジタル 教科書体 NK-R"/>
              </a:rPr>
              <a:t>会社</a:t>
            </a:r>
            <a:endParaRPr lang="ja-JP" altLang="en-US" sz="2400" dirty="0">
              <a:solidFill>
                <a:prstClr val="black"/>
              </a:solidFill>
              <a:latin typeface="UD デジタル 教科書体 NK-R" panose="02020400000000000000" pitchFamily="18" charset="-128"/>
              <a:ea typeface="UD デジタル 教科書体 NK-R"/>
            </a:endParaRPr>
          </a:p>
        </p:txBody>
      </p:sp>
      <p:pic>
        <p:nvPicPr>
          <p:cNvPr id="13" name="図 12"/>
          <p:cNvPicPr>
            <a:picLocks noChangeAspect="1"/>
          </p:cNvPicPr>
          <p:nvPr/>
        </p:nvPicPr>
        <p:blipFill>
          <a:blip r:embed="rId4" cstate="print"/>
          <a:stretch>
            <a:fillRect/>
          </a:stretch>
        </p:blipFill>
        <p:spPr>
          <a:xfrm>
            <a:off x="6879021" y="1343093"/>
            <a:ext cx="1741849" cy="1698228"/>
          </a:xfrm>
          <a:prstGeom prst="rect">
            <a:avLst/>
          </a:prstGeom>
        </p:spPr>
      </p:pic>
      <p:grpSp>
        <p:nvGrpSpPr>
          <p:cNvPr id="14" name="グループ化 13"/>
          <p:cNvGrpSpPr/>
          <p:nvPr/>
        </p:nvGrpSpPr>
        <p:grpSpPr>
          <a:xfrm>
            <a:off x="6812423" y="3076321"/>
            <a:ext cx="2671571" cy="637584"/>
            <a:chOff x="6653446" y="2587834"/>
            <a:chExt cx="2671571" cy="637584"/>
          </a:xfrm>
        </p:grpSpPr>
        <p:sp>
          <p:nvSpPr>
            <p:cNvPr id="15" name="テキスト ボックス 14"/>
            <p:cNvSpPr txBox="1"/>
            <p:nvPr/>
          </p:nvSpPr>
          <p:spPr>
            <a:xfrm>
              <a:off x="7030052" y="2587834"/>
              <a:ext cx="2294965" cy="584775"/>
            </a:xfrm>
            <a:prstGeom prst="rect">
              <a:avLst/>
            </a:prstGeom>
            <a:noFill/>
          </p:spPr>
          <p:txBody>
            <a:bodyPr wrap="square" rtlCol="0">
              <a:spAutoFit/>
            </a:bodyPr>
            <a:lstStyle/>
            <a:p>
              <a:r>
                <a:rPr lang="ja-JP" altLang="en-US" sz="3200" dirty="0">
                  <a:solidFill>
                    <a:prstClr val="black"/>
                  </a:solidFill>
                  <a:latin typeface="UD デジタル 教科書体 NK-R" panose="02020400000000000000" pitchFamily="18" charset="-128"/>
                  <a:ea typeface="UD デジタル 教科書体 NK-R"/>
                </a:rPr>
                <a:t>お店</a:t>
              </a:r>
            </a:p>
          </p:txBody>
        </p:sp>
        <p:sp>
          <p:nvSpPr>
            <p:cNvPr id="16" name="円/楕円 15"/>
            <p:cNvSpPr/>
            <p:nvPr/>
          </p:nvSpPr>
          <p:spPr>
            <a:xfrm>
              <a:off x="6653446" y="2610231"/>
              <a:ext cx="1808447" cy="61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751" y="1409165"/>
            <a:ext cx="1394926" cy="1879603"/>
          </a:xfrm>
          <a:prstGeom prst="rect">
            <a:avLst/>
          </a:prstGeom>
        </p:spPr>
      </p:pic>
      <p:grpSp>
        <p:nvGrpSpPr>
          <p:cNvPr id="19" name="グループ化 18"/>
          <p:cNvGrpSpPr/>
          <p:nvPr/>
        </p:nvGrpSpPr>
        <p:grpSpPr>
          <a:xfrm>
            <a:off x="340365" y="3357991"/>
            <a:ext cx="2500261" cy="643745"/>
            <a:chOff x="614446" y="2813104"/>
            <a:chExt cx="2500261" cy="643745"/>
          </a:xfrm>
        </p:grpSpPr>
        <p:sp>
          <p:nvSpPr>
            <p:cNvPr id="20" name="テキスト ボックス 19"/>
            <p:cNvSpPr txBox="1"/>
            <p:nvPr/>
          </p:nvSpPr>
          <p:spPr>
            <a:xfrm>
              <a:off x="819742" y="2872074"/>
              <a:ext cx="2294965" cy="584775"/>
            </a:xfrm>
            <a:prstGeom prst="rect">
              <a:avLst/>
            </a:prstGeom>
            <a:noFill/>
          </p:spPr>
          <p:txBody>
            <a:bodyPr wrap="square" rtlCol="0">
              <a:spAutoFit/>
            </a:bodyPr>
            <a:lstStyle/>
            <a:p>
              <a:r>
                <a:rPr lang="ja-JP" altLang="en-US" sz="3200" dirty="0" smtClean="0">
                  <a:solidFill>
                    <a:prstClr val="black"/>
                  </a:solidFill>
                  <a:latin typeface="UD デジタル 教科書体 NK-R" panose="02020400000000000000" pitchFamily="18" charset="-128"/>
                  <a:ea typeface="UD デジタル 教科書体 NK-R"/>
                </a:rPr>
                <a:t>消費者</a:t>
              </a:r>
              <a:endParaRPr lang="ja-JP" altLang="en-US" sz="3200" dirty="0">
                <a:solidFill>
                  <a:prstClr val="black"/>
                </a:solidFill>
                <a:latin typeface="UD デジタル 教科書体 NK-R" panose="02020400000000000000" pitchFamily="18" charset="-128"/>
                <a:ea typeface="UD デジタル 教科書体 NK-R"/>
              </a:endParaRPr>
            </a:p>
          </p:txBody>
        </p:sp>
        <p:sp>
          <p:nvSpPr>
            <p:cNvPr id="21" name="円/楕円 20"/>
            <p:cNvSpPr/>
            <p:nvPr/>
          </p:nvSpPr>
          <p:spPr>
            <a:xfrm>
              <a:off x="614446" y="2813104"/>
              <a:ext cx="1808447" cy="6151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sp>
        <p:nvSpPr>
          <p:cNvPr id="3" name="左右矢印 2"/>
          <p:cNvSpPr/>
          <p:nvPr/>
        </p:nvSpPr>
        <p:spPr>
          <a:xfrm>
            <a:off x="2177392" y="1923905"/>
            <a:ext cx="4583906" cy="268301"/>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2" name="左右矢印 21"/>
          <p:cNvSpPr/>
          <p:nvPr/>
        </p:nvSpPr>
        <p:spPr>
          <a:xfrm rot="2101120">
            <a:off x="724654" y="4920648"/>
            <a:ext cx="2737386" cy="254144"/>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3" name="左右矢印 22"/>
          <p:cNvSpPr/>
          <p:nvPr/>
        </p:nvSpPr>
        <p:spPr>
          <a:xfrm rot="19581543">
            <a:off x="5820336" y="4870119"/>
            <a:ext cx="2737386" cy="254144"/>
          </a:xfrm>
          <a:prstGeom prst="leftRightArrow">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grpSp>
        <p:nvGrpSpPr>
          <p:cNvPr id="26" name="グループ化 25"/>
          <p:cNvGrpSpPr/>
          <p:nvPr/>
        </p:nvGrpSpPr>
        <p:grpSpPr>
          <a:xfrm>
            <a:off x="6594258" y="5813394"/>
            <a:ext cx="2664296" cy="525253"/>
            <a:chOff x="-5437112" y="692696"/>
            <a:chExt cx="2664296" cy="525253"/>
          </a:xfrm>
        </p:grpSpPr>
        <p:sp>
          <p:nvSpPr>
            <p:cNvPr id="7" name="正方形/長方形 6"/>
            <p:cNvSpPr/>
            <p:nvPr/>
          </p:nvSpPr>
          <p:spPr>
            <a:xfrm>
              <a:off x="-5437112" y="692696"/>
              <a:ext cx="2031168" cy="525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5" name="テキスト ボックス 24"/>
            <p:cNvSpPr txBox="1"/>
            <p:nvPr/>
          </p:nvSpPr>
          <p:spPr>
            <a:xfrm>
              <a:off x="-5293096" y="756284"/>
              <a:ext cx="2520280" cy="461665"/>
            </a:xfrm>
            <a:prstGeom prst="rect">
              <a:avLst/>
            </a:prstGeom>
            <a:noFill/>
          </p:spPr>
          <p:txBody>
            <a:bodyPr wrap="square" rtlCol="0">
              <a:spAutoFit/>
            </a:bodyPr>
            <a:lstStyle/>
            <a:p>
              <a:r>
                <a:rPr lang="ja-JP" altLang="en-US" sz="2400" dirty="0">
                  <a:latin typeface="UD デジタル 教科書体 NK-R" panose="02020400000000000000" pitchFamily="18" charset="-128"/>
                  <a:ea typeface="UD デジタル 教科書体 NK-R"/>
                </a:rPr>
                <a:t>加盟店</a:t>
              </a:r>
              <a:r>
                <a:rPr kumimoji="1" lang="ja-JP" altLang="en-US" sz="2400" dirty="0" smtClean="0">
                  <a:latin typeface="UD デジタル 教科書体 NK-R" panose="02020400000000000000" pitchFamily="18" charset="-128"/>
                  <a:ea typeface="UD デジタル 教科書体 NK-R"/>
                </a:rPr>
                <a:t>契約</a:t>
              </a:r>
              <a:endParaRPr kumimoji="1" lang="ja-JP" altLang="en-US" sz="2400" dirty="0">
                <a:latin typeface="UD デジタル 教科書体 NK-R" panose="02020400000000000000" pitchFamily="18" charset="-128"/>
                <a:ea typeface="UD デジタル 教科書体 NK-R"/>
              </a:endParaRPr>
            </a:p>
          </p:txBody>
        </p:sp>
      </p:grpSp>
      <p:grpSp>
        <p:nvGrpSpPr>
          <p:cNvPr id="27" name="グループ化 26"/>
          <p:cNvGrpSpPr/>
          <p:nvPr/>
        </p:nvGrpSpPr>
        <p:grpSpPr>
          <a:xfrm>
            <a:off x="3467264" y="1382701"/>
            <a:ext cx="2664296" cy="525252"/>
            <a:chOff x="-5437112" y="692697"/>
            <a:chExt cx="2664296" cy="525252"/>
          </a:xfrm>
        </p:grpSpPr>
        <p:sp>
          <p:nvSpPr>
            <p:cNvPr id="28" name="正方形/長方形 27"/>
            <p:cNvSpPr/>
            <p:nvPr/>
          </p:nvSpPr>
          <p:spPr>
            <a:xfrm>
              <a:off x="-5437112" y="692697"/>
              <a:ext cx="2448272" cy="5002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29" name="テキスト ボックス 28"/>
            <p:cNvSpPr txBox="1"/>
            <p:nvPr/>
          </p:nvSpPr>
          <p:spPr>
            <a:xfrm>
              <a:off x="-5293096" y="756284"/>
              <a:ext cx="2520280" cy="461665"/>
            </a:xfrm>
            <a:prstGeom prst="rect">
              <a:avLst/>
            </a:prstGeom>
            <a:noFill/>
          </p:spPr>
          <p:txBody>
            <a:bodyPr wrap="square" rtlCol="0">
              <a:spAutoFit/>
            </a:bodyPr>
            <a:lstStyle/>
            <a:p>
              <a:r>
                <a:rPr kumimoji="1" lang="ja-JP" altLang="en-US" sz="2400" dirty="0" smtClean="0">
                  <a:latin typeface="UD デジタル 教科書体 NK-R" panose="02020400000000000000" pitchFamily="18" charset="-128"/>
                  <a:ea typeface="UD デジタル 教科書体 NK-R"/>
                </a:rPr>
                <a:t>　　売買契約等</a:t>
              </a:r>
              <a:endParaRPr kumimoji="1" lang="ja-JP" altLang="en-US" sz="2400" dirty="0">
                <a:latin typeface="UD デジタル 教科書体 NK-R" panose="02020400000000000000" pitchFamily="18" charset="-128"/>
                <a:ea typeface="UD デジタル 教科書体 NK-R"/>
              </a:endParaRPr>
            </a:p>
          </p:txBody>
        </p:sp>
      </p:grpSp>
      <p:grpSp>
        <p:nvGrpSpPr>
          <p:cNvPr id="30" name="グループ化 29"/>
          <p:cNvGrpSpPr/>
          <p:nvPr/>
        </p:nvGrpSpPr>
        <p:grpSpPr>
          <a:xfrm>
            <a:off x="450310" y="5598593"/>
            <a:ext cx="2664296" cy="525253"/>
            <a:chOff x="-5437112" y="692696"/>
            <a:chExt cx="2664296" cy="525253"/>
          </a:xfrm>
        </p:grpSpPr>
        <p:sp>
          <p:nvSpPr>
            <p:cNvPr id="31" name="正方形/長方形 30"/>
            <p:cNvSpPr/>
            <p:nvPr/>
          </p:nvSpPr>
          <p:spPr>
            <a:xfrm>
              <a:off x="-5437112" y="692696"/>
              <a:ext cx="2031168" cy="5252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2" name="テキスト ボックス 31"/>
            <p:cNvSpPr txBox="1"/>
            <p:nvPr/>
          </p:nvSpPr>
          <p:spPr>
            <a:xfrm>
              <a:off x="-5293096" y="756284"/>
              <a:ext cx="2520280" cy="461665"/>
            </a:xfrm>
            <a:prstGeom prst="rect">
              <a:avLst/>
            </a:prstGeom>
            <a:noFill/>
          </p:spPr>
          <p:txBody>
            <a:bodyPr wrap="square" rtlCol="0">
              <a:spAutoFit/>
            </a:bodyPr>
            <a:lstStyle/>
            <a:p>
              <a:r>
                <a:rPr lang="ja-JP" altLang="en-US" sz="2400" dirty="0" smtClean="0">
                  <a:latin typeface="UD デジタル 教科書体 NK-R" panose="02020400000000000000" pitchFamily="18" charset="-128"/>
                  <a:ea typeface="UD デジタル 教科書体 NK-R"/>
                </a:rPr>
                <a:t>立替払</a:t>
              </a:r>
              <a:r>
                <a:rPr kumimoji="1" lang="ja-JP" altLang="en-US" sz="2400" dirty="0" smtClean="0">
                  <a:latin typeface="UD デジタル 教科書体 NK-R" panose="02020400000000000000" pitchFamily="18" charset="-128"/>
                  <a:ea typeface="UD デジタル 教科書体 NK-R"/>
                </a:rPr>
                <a:t>契約</a:t>
              </a:r>
              <a:endParaRPr kumimoji="1" lang="ja-JP" altLang="en-US" sz="2400" dirty="0">
                <a:latin typeface="UD デジタル 教科書体 NK-R" panose="02020400000000000000" pitchFamily="18" charset="-128"/>
                <a:ea typeface="UD デジタル 教科書体 NK-R"/>
              </a:endParaRPr>
            </a:p>
          </p:txBody>
        </p:sp>
      </p:grpSp>
      <p:sp>
        <p:nvSpPr>
          <p:cNvPr id="33" name="テキスト ボックス 32"/>
          <p:cNvSpPr txBox="1"/>
          <p:nvPr/>
        </p:nvSpPr>
        <p:spPr>
          <a:xfrm>
            <a:off x="2986769" y="2635295"/>
            <a:ext cx="4176464" cy="369332"/>
          </a:xfrm>
          <a:prstGeom prst="rect">
            <a:avLst/>
          </a:prstGeom>
          <a:noFill/>
        </p:spPr>
        <p:txBody>
          <a:bodyPr wrap="square" rtlCol="0">
            <a:spAutoFit/>
          </a:bodyPr>
          <a:lstStyle/>
          <a:p>
            <a:r>
              <a:rPr kumimoji="1" lang="ja-JP" altLang="en-US" dirty="0" smtClean="0">
                <a:latin typeface="UD デジタル 教科書体 NK-R" panose="02020400000000000000" pitchFamily="18" charset="-128"/>
                <a:ea typeface="UD デジタル 教科書体 NK-R"/>
              </a:rPr>
              <a:t>商品の引き渡し・サービスの提供</a:t>
            </a:r>
            <a:endParaRPr kumimoji="1" lang="ja-JP" altLang="en-US" dirty="0">
              <a:latin typeface="UD デジタル 教科書体 NK-R" panose="02020400000000000000" pitchFamily="18" charset="-128"/>
              <a:ea typeface="UD デジタル 教科書体 NK-R"/>
            </a:endParaRPr>
          </a:p>
        </p:txBody>
      </p:sp>
      <p:sp>
        <p:nvSpPr>
          <p:cNvPr id="35" name="テキスト ボックス 34"/>
          <p:cNvSpPr txBox="1"/>
          <p:nvPr/>
        </p:nvSpPr>
        <p:spPr>
          <a:xfrm>
            <a:off x="5681060" y="3926759"/>
            <a:ext cx="1667217" cy="6463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a:rPr>
              <a:t>代金</a:t>
            </a:r>
            <a:r>
              <a:rPr kumimoji="1" lang="ja-JP" altLang="en-US" dirty="0" smtClean="0">
                <a:latin typeface="UD デジタル 教科書体 NK-R" panose="02020400000000000000" pitchFamily="18" charset="-128"/>
                <a:ea typeface="UD デジタル 教科書体 NK-R"/>
              </a:rPr>
              <a:t>の</a:t>
            </a:r>
          </a:p>
          <a:p>
            <a:r>
              <a:rPr kumimoji="1" lang="ja-JP" altLang="en-US" dirty="0" smtClean="0">
                <a:latin typeface="UD デジタル 教科書体 NK-R" panose="02020400000000000000" pitchFamily="18" charset="-128"/>
                <a:ea typeface="UD デジタル 教科書体 NK-R"/>
              </a:rPr>
              <a:t>一括立替払い</a:t>
            </a:r>
            <a:endParaRPr kumimoji="1" lang="ja-JP" altLang="en-US" dirty="0">
              <a:latin typeface="UD デジタル 教科書体 NK-R" panose="02020400000000000000" pitchFamily="18" charset="-128"/>
              <a:ea typeface="UD デジタル 教科書体 NK-R"/>
            </a:endParaRPr>
          </a:p>
        </p:txBody>
      </p:sp>
      <p:sp>
        <p:nvSpPr>
          <p:cNvPr id="36" name="左矢印 35"/>
          <p:cNvSpPr/>
          <p:nvPr/>
        </p:nvSpPr>
        <p:spPr>
          <a:xfrm>
            <a:off x="2232502" y="2358515"/>
            <a:ext cx="4528796" cy="28632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7" name="右矢印 36"/>
          <p:cNvSpPr/>
          <p:nvPr/>
        </p:nvSpPr>
        <p:spPr>
          <a:xfrm rot="2140347">
            <a:off x="1080224" y="4770859"/>
            <a:ext cx="2655609" cy="21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8" name="右矢印 37"/>
          <p:cNvSpPr/>
          <p:nvPr/>
        </p:nvSpPr>
        <p:spPr>
          <a:xfrm rot="19692043">
            <a:off x="5737850" y="4584586"/>
            <a:ext cx="2655609" cy="2173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K-R" panose="02020400000000000000" pitchFamily="18" charset="-128"/>
              <a:ea typeface="UD デジタル 教科書体 NK-R"/>
            </a:endParaRPr>
          </a:p>
        </p:txBody>
      </p:sp>
      <p:sp>
        <p:nvSpPr>
          <p:cNvPr id="39" name="テキスト ボックス 38"/>
          <p:cNvSpPr txBox="1"/>
          <p:nvPr/>
        </p:nvSpPr>
        <p:spPr>
          <a:xfrm>
            <a:off x="2093347" y="3955942"/>
            <a:ext cx="1667217" cy="646331"/>
          </a:xfrm>
          <a:prstGeom prst="rect">
            <a:avLst/>
          </a:prstGeom>
          <a:noFill/>
        </p:spPr>
        <p:txBody>
          <a:bodyPr wrap="square" rtlCol="0">
            <a:spAutoFit/>
          </a:bodyPr>
          <a:lstStyle/>
          <a:p>
            <a:r>
              <a:rPr lang="ja-JP" altLang="en-US" dirty="0">
                <a:latin typeface="UD デジタル 教科書体 NK-R" panose="02020400000000000000" pitchFamily="18" charset="-128"/>
                <a:ea typeface="UD デジタル 教科書体 NK-R"/>
              </a:rPr>
              <a:t>代金</a:t>
            </a:r>
            <a:r>
              <a:rPr kumimoji="1" lang="ja-JP" altLang="en-US" dirty="0" smtClean="0">
                <a:latin typeface="UD デジタル 教科書体 NK-R" panose="02020400000000000000" pitchFamily="18" charset="-128"/>
                <a:ea typeface="UD デジタル 教科書体 NK-R"/>
              </a:rPr>
              <a:t>の</a:t>
            </a:r>
          </a:p>
          <a:p>
            <a:r>
              <a:rPr lang="ja-JP" altLang="en-US" dirty="0">
                <a:latin typeface="UD デジタル 教科書体 NK-R" panose="02020400000000000000" pitchFamily="18" charset="-128"/>
                <a:ea typeface="UD デジタル 教科書体 NK-R"/>
              </a:rPr>
              <a:t>後</a:t>
            </a:r>
            <a:r>
              <a:rPr kumimoji="1" lang="ja-JP" altLang="en-US" dirty="0" smtClean="0">
                <a:latin typeface="UD デジタル 教科書体 NK-R" panose="02020400000000000000" pitchFamily="18" charset="-128"/>
                <a:ea typeface="UD デジタル 教科書体 NK-R"/>
              </a:rPr>
              <a:t>払い</a:t>
            </a:r>
            <a:endParaRPr kumimoji="1" lang="ja-JP" altLang="en-US" dirty="0">
              <a:latin typeface="UD デジタル 教科書体 NK-R" panose="02020400000000000000" pitchFamily="18" charset="-128"/>
              <a:ea typeface="UD デジタル 教科書体 NK-R"/>
            </a:endParaRPr>
          </a:p>
        </p:txBody>
      </p:sp>
      <p:sp>
        <p:nvSpPr>
          <p:cNvPr id="2" name="角丸四角形 1"/>
          <p:cNvSpPr/>
          <p:nvPr/>
        </p:nvSpPr>
        <p:spPr>
          <a:xfrm>
            <a:off x="3851920" y="3709349"/>
            <a:ext cx="1440160" cy="5405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ea typeface="UD デジタル 教科書体 NK-R"/>
              </a:rPr>
              <a:t>信用</a:t>
            </a:r>
            <a:endParaRPr kumimoji="1" lang="ja-JP" altLang="en-US" sz="3200" dirty="0">
              <a:solidFill>
                <a:srgbClr val="FF0000"/>
              </a:solidFill>
              <a:ea typeface="UD デジタル 教科書体 NK-R"/>
            </a:endParaRPr>
          </a:p>
        </p:txBody>
      </p:sp>
      <p:sp>
        <p:nvSpPr>
          <p:cNvPr id="4" name="テキスト ボックス 3"/>
          <p:cNvSpPr txBox="1"/>
          <p:nvPr/>
        </p:nvSpPr>
        <p:spPr>
          <a:xfrm>
            <a:off x="3826701" y="3190685"/>
            <a:ext cx="2119315" cy="523220"/>
          </a:xfrm>
          <a:prstGeom prst="rect">
            <a:avLst/>
          </a:prstGeom>
          <a:noFill/>
        </p:spPr>
        <p:txBody>
          <a:bodyPr wrap="square" rtlCol="0">
            <a:spAutoFit/>
          </a:bodyPr>
          <a:lstStyle/>
          <a:p>
            <a:r>
              <a:rPr kumimoji="1" lang="en-US" altLang="ja-JP" sz="2800" dirty="0" smtClean="0">
                <a:latin typeface="AR P丸ゴシック体M" pitchFamily="50" charset="-128"/>
                <a:ea typeface="UD デジタル 教科書体 NK-R"/>
              </a:rPr>
              <a:t>[CREDIT]</a:t>
            </a:r>
            <a:endParaRPr kumimoji="1" lang="ja-JP" altLang="en-US" sz="2800" dirty="0">
              <a:latin typeface="AR P丸ゴシック体M" pitchFamily="50" charset="-128"/>
              <a:ea typeface="UD デジタル 教科書体 NK-R"/>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10094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rPr>
              <a:t>4-</a:t>
            </a:r>
            <a:r>
              <a:rPr lang="ja-JP" altLang="en-US" sz="3600" dirty="0" smtClean="0">
                <a:solidFill>
                  <a:prstClr val="black"/>
                </a:solidFill>
                <a:latin typeface="UD デジタル 教科書体 NK-R" panose="02020400000000000000" pitchFamily="18" charset="-128"/>
                <a:ea typeface="UD デジタル 教科書体 NK-R" panose="02020400000000000000" pitchFamily="18" charset="-128"/>
              </a:rPr>
              <a:t>②「キャッシュレス」の利点・注意点</a:t>
            </a:r>
            <a:endParaRPr lang="en-US" altLang="ja-JP" sz="36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graphicFrame>
        <p:nvGraphicFramePr>
          <p:cNvPr id="2" name="図表 1"/>
          <p:cNvGraphicFramePr/>
          <p:nvPr>
            <p:extLst>
              <p:ext uri="{D42A27DB-BD31-4B8C-83A1-F6EECF244321}">
                <p14:modId xmlns:p14="http://schemas.microsoft.com/office/powerpoint/2010/main" val="693819131"/>
              </p:ext>
            </p:extLst>
          </p:nvPr>
        </p:nvGraphicFramePr>
        <p:xfrm>
          <a:off x="179512" y="1124744"/>
          <a:ext cx="8712968" cy="5256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2094811" y="1743720"/>
            <a:ext cx="677108" cy="1512169"/>
          </a:xfrm>
          <a:prstGeom prst="rect">
            <a:avLst/>
          </a:prstGeom>
          <a:noFill/>
        </p:spPr>
        <p:txBody>
          <a:bodyPr vert="eaVert" wrap="square" rtlCol="0">
            <a:spAutoFit/>
          </a:bodyPr>
          <a:lstStyle/>
          <a:p>
            <a:r>
              <a:rPr kumimoji="1"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利　点</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6" name="テキスト ボックス 5"/>
          <p:cNvSpPr txBox="1"/>
          <p:nvPr/>
        </p:nvSpPr>
        <p:spPr>
          <a:xfrm>
            <a:off x="6161058" y="4192260"/>
            <a:ext cx="677108" cy="2317790"/>
          </a:xfrm>
          <a:prstGeom prst="rect">
            <a:avLst/>
          </a:prstGeom>
          <a:noFill/>
        </p:spPr>
        <p:txBody>
          <a:bodyPr vert="eaVert" wrap="square" rtlCol="0">
            <a:spAutoFit/>
          </a:bodyPr>
          <a:lstStyle/>
          <a:p>
            <a:r>
              <a:rPr lang="ja-JP" altLang="en-US" sz="3200" b="1" dirty="0" smtClean="0">
                <a:solidFill>
                  <a:schemeClr val="bg1"/>
                </a:solidFill>
                <a:latin typeface="UD デジタル 教科書体 NK-R" panose="02020400000000000000" pitchFamily="18" charset="-128"/>
                <a:ea typeface="UD デジタル 教科書体 NK-R" panose="02020400000000000000" pitchFamily="18" charset="-128"/>
              </a:rPr>
              <a:t>注　意　点</a:t>
            </a:r>
            <a:endParaRPr kumimoji="1" lang="ja-JP" altLang="en-US"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3923928" y="1196752"/>
            <a:ext cx="4813503" cy="2059137"/>
            <a:chOff x="-3132857" y="1340768"/>
            <a:chExt cx="4608513" cy="2059137"/>
          </a:xfrm>
        </p:grpSpPr>
        <p:sp>
          <p:nvSpPr>
            <p:cNvPr id="3" name="角丸四角形 2"/>
            <p:cNvSpPr/>
            <p:nvPr/>
          </p:nvSpPr>
          <p:spPr>
            <a:xfrm>
              <a:off x="-3132857" y="1340768"/>
              <a:ext cx="4403522" cy="205434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988840" y="1383969"/>
              <a:ext cx="4464496" cy="2015936"/>
            </a:xfrm>
            <a:prstGeom prst="rect">
              <a:avLst/>
            </a:prstGeom>
            <a:noFill/>
          </p:spPr>
          <p:txBody>
            <a:bodyPr wrap="square" rtlCol="0">
              <a:spAutoFit/>
            </a:bodyPr>
            <a:lstStyle/>
            <a:p>
              <a:pPr>
                <a:lnSpc>
                  <a:spcPts val="3000"/>
                </a:lnSpc>
              </a:pPr>
              <a:r>
                <a:rPr lang="ja-JP" altLang="en-US" dirty="0">
                  <a:latin typeface="UD デジタル 教科書体 NK-R" panose="02020400000000000000" pitchFamily="18" charset="-128"/>
                  <a:ea typeface="UD デジタル 教科書体 NK-R" panose="02020400000000000000" pitchFamily="18" charset="-128"/>
                </a:rPr>
                <a:t>・現金がなくても買い物</a:t>
              </a:r>
              <a:r>
                <a:rPr lang="ja-JP" altLang="en-US" dirty="0" smtClean="0">
                  <a:latin typeface="UD デジタル 教科書体 NK-R" panose="02020400000000000000" pitchFamily="18" charset="-128"/>
                  <a:ea typeface="UD デジタル 教科書体 NK-R" panose="02020400000000000000" pitchFamily="18" charset="-128"/>
                </a:rPr>
                <a:t>できる</a:t>
              </a:r>
            </a:p>
            <a:p>
              <a:pPr>
                <a:lnSpc>
                  <a:spcPts val="3000"/>
                </a:lnSpc>
              </a:pPr>
              <a:r>
                <a:rPr lang="ja-JP" altLang="en-US" dirty="0" smtClean="0">
                  <a:latin typeface="UD デジタル 教科書体 NK-R" panose="02020400000000000000" pitchFamily="18" charset="-128"/>
                  <a:ea typeface="UD デジタル 教科書体 NK-R" panose="02020400000000000000" pitchFamily="18" charset="-128"/>
                </a:rPr>
                <a:t>・小銭を出す手間がいらない</a:t>
              </a:r>
            </a:p>
            <a:p>
              <a:pPr>
                <a:lnSpc>
                  <a:spcPts val="3000"/>
                </a:lnSpc>
              </a:pPr>
              <a:r>
                <a:rPr lang="ja-JP" altLang="en-US" dirty="0" smtClean="0">
                  <a:latin typeface="UD デジタル 教科書体 NK-R" panose="02020400000000000000" pitchFamily="18" charset="-128"/>
                  <a:ea typeface="UD デジタル 教科書体 NK-R" panose="02020400000000000000" pitchFamily="18" charset="-128"/>
                </a:rPr>
                <a:t>・</a:t>
              </a:r>
              <a:r>
                <a:rPr lang="en-US" altLang="ja-JP" dirty="0" smtClean="0">
                  <a:latin typeface="UD デジタル 教科書体 NK-R" panose="02020400000000000000" pitchFamily="18" charset="-128"/>
                  <a:ea typeface="UD デジタル 教科書体 NK-R" panose="02020400000000000000" pitchFamily="18" charset="-128"/>
                </a:rPr>
                <a:t>1</a:t>
              </a:r>
              <a:r>
                <a:rPr lang="ja-JP" altLang="en-US" dirty="0" err="1" smtClean="0">
                  <a:latin typeface="UD デジタル 教科書体 NK-R" panose="02020400000000000000" pitchFamily="18" charset="-128"/>
                  <a:ea typeface="UD デジタル 教科書体 NK-R" panose="02020400000000000000" pitchFamily="18" charset="-128"/>
                </a:rPr>
                <a:t>つの</a:t>
              </a:r>
              <a:r>
                <a:rPr lang="ja-JP" altLang="en-US" dirty="0" smtClean="0">
                  <a:latin typeface="UD デジタル 教科書体 NK-R" panose="02020400000000000000" pitchFamily="18" charset="-128"/>
                  <a:ea typeface="UD デジタル 教科書体 NK-R" panose="02020400000000000000" pitchFamily="18" charset="-128"/>
                </a:rPr>
                <a:t>カードで、いろんなところの</a:t>
              </a:r>
            </a:p>
            <a:p>
              <a:pPr>
                <a:lnSpc>
                  <a:spcPts val="3000"/>
                </a:lnSpc>
              </a:pP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支払いができる</a:t>
              </a:r>
            </a:p>
            <a:p>
              <a:pPr>
                <a:lnSpc>
                  <a:spcPts val="3000"/>
                </a:lnSpc>
              </a:pPr>
              <a:r>
                <a:rPr lang="ja-JP" altLang="en-US" dirty="0" smtClean="0">
                  <a:latin typeface="UD デジタル 教科書体 NK-R" panose="02020400000000000000" pitchFamily="18" charset="-128"/>
                  <a:ea typeface="UD デジタル 教科書体 NK-R" panose="02020400000000000000" pitchFamily="18" charset="-128"/>
                </a:rPr>
                <a:t>・衛生的である</a:t>
              </a:r>
            </a:p>
          </p:txBody>
        </p:sp>
      </p:grpSp>
      <p:grpSp>
        <p:nvGrpSpPr>
          <p:cNvPr id="9" name="グループ化 8"/>
          <p:cNvGrpSpPr/>
          <p:nvPr/>
        </p:nvGrpSpPr>
        <p:grpSpPr>
          <a:xfrm>
            <a:off x="685718" y="4284079"/>
            <a:ext cx="4464496" cy="2134153"/>
            <a:chOff x="-3226469" y="2780928"/>
            <a:chExt cx="3268494" cy="2134153"/>
          </a:xfrm>
        </p:grpSpPr>
        <p:sp>
          <p:nvSpPr>
            <p:cNvPr id="8" name="角丸四角形 7"/>
            <p:cNvSpPr/>
            <p:nvPr/>
          </p:nvSpPr>
          <p:spPr>
            <a:xfrm>
              <a:off x="-3226469" y="2780928"/>
              <a:ext cx="3226469" cy="213415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119460" y="2829828"/>
              <a:ext cx="3161485" cy="2015936"/>
            </a:xfrm>
            <a:prstGeom prst="rect">
              <a:avLst/>
            </a:prstGeom>
            <a:noFill/>
          </p:spPr>
          <p:txBody>
            <a:bodyPr wrap="square" rtlCol="0">
              <a:spAutoFit/>
            </a:bodyPr>
            <a:lstStyle/>
            <a:p>
              <a:pPr>
                <a:lnSpc>
                  <a:spcPts val="3000"/>
                </a:lnSpc>
              </a:pPr>
              <a:r>
                <a:rPr lang="ja-JP" altLang="en-US" dirty="0" smtClean="0">
                  <a:latin typeface="UD デジタル 教科書体 NK-R" panose="02020400000000000000" pitchFamily="18" charset="-128"/>
                  <a:ea typeface="UD デジタル 教科書体 NK-R" panose="02020400000000000000" pitchFamily="18" charset="-128"/>
                </a:rPr>
                <a:t>・支払方法によっては</a:t>
              </a:r>
              <a:r>
                <a:rPr lang="ja-JP" altLang="en-US" dirty="0" smtClean="0">
                  <a:solidFill>
                    <a:srgbClr val="FF0000"/>
                  </a:solidFill>
                  <a:latin typeface="UD デジタル 教科書体 NK-R" panose="02020400000000000000" pitchFamily="18" charset="-128"/>
                  <a:ea typeface="UD デジタル 教科書体 NK-R" panose="02020400000000000000" pitchFamily="18" charset="-128"/>
                </a:rPr>
                <a:t>手数料</a:t>
              </a:r>
              <a:r>
                <a:rPr lang="ja-JP" altLang="en-US" dirty="0">
                  <a:latin typeface="UD デジタル 教科書体 NK-R" panose="02020400000000000000" pitchFamily="18" charset="-128"/>
                  <a:ea typeface="UD デジタル 教科書体 NK-R" panose="02020400000000000000" pitchFamily="18" charset="-128"/>
                </a:rPr>
                <a:t>が</a:t>
              </a:r>
              <a:r>
                <a:rPr lang="ja-JP" altLang="en-US" dirty="0" smtClean="0">
                  <a:latin typeface="UD デジタル 教科書体 NK-R" panose="02020400000000000000" pitchFamily="18" charset="-128"/>
                  <a:ea typeface="UD デジタル 教科書体 NK-R" panose="02020400000000000000" pitchFamily="18" charset="-128"/>
                </a:rPr>
                <a:t>かかる</a:t>
              </a:r>
            </a:p>
            <a:p>
              <a:pPr>
                <a:lnSpc>
                  <a:spcPts val="3000"/>
                </a:lnSpc>
              </a:pPr>
              <a:r>
                <a:rPr lang="ja-JP" altLang="en-US" dirty="0" smtClean="0">
                  <a:latin typeface="UD デジタル 教科書体 NK-R" panose="02020400000000000000" pitchFamily="18" charset="-128"/>
                  <a:ea typeface="UD デジタル 教科書体 NK-R" panose="02020400000000000000" pitchFamily="18" charset="-128"/>
                </a:rPr>
                <a:t>・支払方法によっては、</a:t>
              </a:r>
              <a:r>
                <a:rPr lang="ja-JP" altLang="en-US" dirty="0" smtClean="0">
                  <a:solidFill>
                    <a:srgbClr val="FF0000"/>
                  </a:solidFill>
                  <a:latin typeface="UD デジタル 教科書体 NK-R" panose="02020400000000000000" pitchFamily="18" charset="-128"/>
                  <a:ea typeface="UD デジタル 教科書体 NK-R" panose="02020400000000000000" pitchFamily="18" charset="-128"/>
                </a:rPr>
                <a:t>返済期間</a:t>
              </a:r>
              <a:r>
                <a:rPr lang="ja-JP" altLang="en-US" dirty="0" smtClean="0">
                  <a:latin typeface="UD デジタル 教科書体 NK-R" panose="02020400000000000000" pitchFamily="18" charset="-128"/>
                  <a:ea typeface="UD デジタル 教科書体 NK-R" panose="02020400000000000000" pitchFamily="18" charset="-128"/>
                </a:rPr>
                <a:t>が</a:t>
              </a:r>
            </a:p>
            <a:p>
              <a:pPr>
                <a:lnSpc>
                  <a:spcPts val="3000"/>
                </a:lnSpc>
              </a:pPr>
              <a:r>
                <a:rPr lang="ja-JP" altLang="en-US" dirty="0">
                  <a:latin typeface="UD デジタル 教科書体 NK-R" panose="02020400000000000000" pitchFamily="18" charset="-128"/>
                  <a:ea typeface="UD デジタル 教科書体 NK-R" panose="02020400000000000000" pitchFamily="18" charset="-128"/>
                </a:rPr>
                <a:t>　</a:t>
              </a:r>
              <a:r>
                <a:rPr lang="ja-JP" altLang="en-US" dirty="0" smtClean="0">
                  <a:latin typeface="UD デジタル 教科書体 NK-R" panose="02020400000000000000" pitchFamily="18" charset="-128"/>
                  <a:ea typeface="UD デジタル 教科書体 NK-R" panose="02020400000000000000" pitchFamily="18" charset="-128"/>
                </a:rPr>
                <a:t>長くなる</a:t>
              </a:r>
            </a:p>
            <a:p>
              <a:pPr>
                <a:lnSpc>
                  <a:spcPts val="3000"/>
                </a:lnSpc>
              </a:pPr>
              <a:r>
                <a:rPr lang="ja-JP" altLang="en-US" dirty="0" smtClean="0">
                  <a:latin typeface="UD デジタル 教科書体 NK-R" panose="02020400000000000000" pitchFamily="18" charset="-128"/>
                  <a:ea typeface="UD デジタル 教科書体 NK-R" panose="02020400000000000000" pitchFamily="18" charset="-128"/>
                </a:rPr>
                <a:t>・</a:t>
              </a:r>
              <a:r>
                <a:rPr lang="ja-JP" altLang="en-US" dirty="0" smtClean="0">
                  <a:solidFill>
                    <a:srgbClr val="FF0000"/>
                  </a:solidFill>
                  <a:latin typeface="UD デジタル 教科書体 NK-R" panose="02020400000000000000" pitchFamily="18" charset="-128"/>
                  <a:ea typeface="UD デジタル 教科書体 NK-R" panose="02020400000000000000" pitchFamily="18" charset="-128"/>
                </a:rPr>
                <a:t>使いすぎる</a:t>
              </a:r>
              <a:r>
                <a:rPr lang="ja-JP" altLang="en-US" dirty="0" smtClean="0">
                  <a:latin typeface="UD デジタル 教科書体 NK-R" panose="02020400000000000000" pitchFamily="18" charset="-128"/>
                  <a:ea typeface="UD デジタル 教科書体 NK-R" panose="02020400000000000000" pitchFamily="18" charset="-128"/>
                </a:rPr>
                <a:t>危険性</a:t>
              </a:r>
            </a:p>
            <a:p>
              <a:pPr>
                <a:lnSpc>
                  <a:spcPts val="3000"/>
                </a:lnSpc>
              </a:pPr>
              <a:r>
                <a:rPr lang="ja-JP" altLang="en-US" dirty="0" smtClean="0">
                  <a:latin typeface="UD デジタル 教科書体 NK-R" panose="02020400000000000000" pitchFamily="18" charset="-128"/>
                  <a:ea typeface="UD デジタル 教科書体 NK-R" panose="02020400000000000000" pitchFamily="18" charset="-128"/>
                </a:rPr>
                <a:t>・紛失や盗難による</a:t>
              </a:r>
              <a:r>
                <a:rPr lang="ja-JP" altLang="en-US" dirty="0" smtClean="0">
                  <a:solidFill>
                    <a:srgbClr val="FF0000"/>
                  </a:solidFill>
                  <a:latin typeface="UD デジタル 教科書体 NK-R" panose="02020400000000000000" pitchFamily="18" charset="-128"/>
                  <a:ea typeface="UD デジタル 教科書体 NK-R" panose="02020400000000000000" pitchFamily="18" charset="-128"/>
                </a:rPr>
                <a:t>不正利用</a:t>
              </a:r>
              <a:r>
                <a:rPr lang="ja-JP" altLang="en-US" dirty="0" smtClean="0">
                  <a:latin typeface="UD デジタル 教科書体 NK-R" panose="02020400000000000000" pitchFamily="18" charset="-128"/>
                  <a:ea typeface="UD デジタル 教科書体 NK-R" panose="02020400000000000000" pitchFamily="18" charset="-128"/>
                </a:rPr>
                <a:t>の可能性</a:t>
              </a:r>
            </a:p>
          </p:txBody>
        </p:sp>
      </p:grpSp>
      <p:pic>
        <p:nvPicPr>
          <p:cNvPr id="1026" name="Picture 2" descr="F:\消費生活センター　消費者教育\イラストいろいろ\hirameki_woma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247921"/>
            <a:ext cx="1475655" cy="147565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G:\消費生活センター　消費者教育\イラストいろいろ\businessman6_bikkuri.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328" y="473918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フッター プレースホルダー 6"/>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41762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UD デジタル 教科書体 NK-R" panose="02020400000000000000" pitchFamily="18" charset="-128"/>
              <a:ea typeface="UD デジタル 教科書体 NK-R"/>
              <a:cs typeface="メイリオ" panose="020B0604030504040204" pitchFamily="50" charset="-128"/>
            </a:endParaRPr>
          </a:p>
        </p:txBody>
      </p:sp>
      <p:sp>
        <p:nvSpPr>
          <p:cNvPr id="47" name="角丸四角形 46"/>
          <p:cNvSpPr/>
          <p:nvPr/>
        </p:nvSpPr>
        <p:spPr>
          <a:xfrm>
            <a:off x="245851" y="1448089"/>
            <a:ext cx="4032448" cy="49292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sp>
        <p:nvSpPr>
          <p:cNvPr id="12" name="正方形/長方形 11"/>
          <p:cNvSpPr/>
          <p:nvPr/>
        </p:nvSpPr>
        <p:spPr>
          <a:xfrm>
            <a:off x="0" y="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600" dirty="0" smtClean="0">
                <a:solidFill>
                  <a:prstClr val="black"/>
                </a:solidFill>
                <a:latin typeface="UD デジタル 教科書体 NK-R" panose="02020400000000000000" pitchFamily="18" charset="-128"/>
                <a:ea typeface="UD デジタル 教科書体 NK-R"/>
              </a:rPr>
              <a:t>5-①.</a:t>
            </a:r>
            <a:r>
              <a:rPr lang="ja-JP" altLang="en-US" sz="3000" dirty="0" smtClean="0">
                <a:solidFill>
                  <a:prstClr val="black"/>
                </a:solidFill>
                <a:latin typeface="UD デジタル 教科書体 NK-R" panose="02020400000000000000" pitchFamily="18" charset="-128"/>
                <a:ea typeface="UD デジタル 教科書体 NK-R"/>
              </a:rPr>
              <a:t>「キャッシュレス」　こんな</a:t>
            </a:r>
            <a:r>
              <a:rPr lang="ja-JP" altLang="en-US" sz="3000" dirty="0">
                <a:solidFill>
                  <a:prstClr val="black"/>
                </a:solidFill>
                <a:latin typeface="UD デジタル 教科書体 NK-R" panose="02020400000000000000" pitchFamily="18" charset="-128"/>
                <a:ea typeface="UD デジタル 教科書体 NK-R"/>
              </a:rPr>
              <a:t>と</a:t>
            </a:r>
            <a:r>
              <a:rPr lang="ja-JP" altLang="en-US" sz="3000" dirty="0" smtClean="0">
                <a:solidFill>
                  <a:prstClr val="black"/>
                </a:solidFill>
                <a:latin typeface="UD デジタル 教科書体 NK-R" panose="02020400000000000000" pitchFamily="18" charset="-128"/>
                <a:ea typeface="UD デジタル 教科書体 NK-R"/>
              </a:rPr>
              <a:t>き、どうすればいいの</a:t>
            </a:r>
            <a:r>
              <a:rPr lang="en-US" altLang="ja-JP" sz="3000" dirty="0" smtClean="0">
                <a:solidFill>
                  <a:prstClr val="black"/>
                </a:solidFill>
                <a:latin typeface="UD デジタル 教科書体 NK-R" panose="02020400000000000000" pitchFamily="18" charset="-128"/>
                <a:ea typeface="UD デジタル 教科書体 NK-R"/>
              </a:rPr>
              <a:t>?</a:t>
            </a:r>
            <a:endParaRPr lang="en-US" altLang="ja-JP" sz="3000" dirty="0">
              <a:solidFill>
                <a:prstClr val="black"/>
              </a:solidFill>
              <a:latin typeface="UD デジタル 教科書体 NK-R" panose="02020400000000000000" pitchFamily="18" charset="-128"/>
              <a:ea typeface="UD デジタル 教科書体 NK-R"/>
            </a:endParaRPr>
          </a:p>
        </p:txBody>
      </p:sp>
      <p:grpSp>
        <p:nvGrpSpPr>
          <p:cNvPr id="15" name="グループ化 14"/>
          <p:cNvGrpSpPr/>
          <p:nvPr/>
        </p:nvGrpSpPr>
        <p:grpSpPr>
          <a:xfrm>
            <a:off x="626767" y="1183978"/>
            <a:ext cx="3276364" cy="801703"/>
            <a:chOff x="863588" y="1947462"/>
            <a:chExt cx="3276364" cy="851467"/>
          </a:xfrm>
        </p:grpSpPr>
        <p:sp>
          <p:nvSpPr>
            <p:cNvPr id="16" name="角丸四角形 15"/>
            <p:cNvSpPr/>
            <p:nvPr/>
          </p:nvSpPr>
          <p:spPr>
            <a:xfrm>
              <a:off x="863588" y="1947462"/>
              <a:ext cx="3276364" cy="85146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17" name="テキスト ボックス 16"/>
            <p:cNvSpPr txBox="1"/>
            <p:nvPr/>
          </p:nvSpPr>
          <p:spPr>
            <a:xfrm>
              <a:off x="1006036" y="1962805"/>
              <a:ext cx="3096344" cy="830997"/>
            </a:xfrm>
            <a:prstGeom prst="rect">
              <a:avLst/>
            </a:prstGeom>
            <a:noFill/>
          </p:spPr>
          <p:txBody>
            <a:bodyPr wrap="square" rtlCol="0">
              <a:spAutoFit/>
            </a:bodyPr>
            <a:lstStyle/>
            <a:p>
              <a:r>
                <a:rPr lang="ja-JP" altLang="en-US" sz="2400" dirty="0">
                  <a:solidFill>
                    <a:prstClr val="black"/>
                  </a:solidFill>
                  <a:latin typeface="UD デジタル 教科書体 NK-R" panose="02020400000000000000" pitchFamily="18" charset="-128"/>
                  <a:ea typeface="UD デジタル 教科書体 NK-R"/>
                </a:rPr>
                <a:t>①</a:t>
              </a:r>
              <a:r>
                <a:rPr lang="ja-JP" altLang="en-US" sz="2400" dirty="0" smtClean="0">
                  <a:solidFill>
                    <a:prstClr val="black"/>
                  </a:solidFill>
                  <a:latin typeface="UD デジタル 教科書体 NK-R" panose="02020400000000000000" pitchFamily="18" charset="-128"/>
                  <a:ea typeface="UD デジタル 教科書体 NK-R"/>
                </a:rPr>
                <a:t>どこのお店でも</a:t>
              </a:r>
            </a:p>
            <a:p>
              <a:r>
                <a:rPr lang="ja-JP" altLang="en-US" sz="2400" dirty="0">
                  <a:solidFill>
                    <a:prstClr val="black"/>
                  </a:solidFill>
                  <a:latin typeface="UD デジタル 教科書体 NK-R" panose="02020400000000000000" pitchFamily="18" charset="-128"/>
                  <a:ea typeface="UD デジタル 教科書体 NK-R"/>
                </a:rPr>
                <a:t>　</a:t>
              </a:r>
              <a:r>
                <a:rPr lang="ja-JP" altLang="en-US" sz="2400" dirty="0" smtClean="0">
                  <a:solidFill>
                    <a:prstClr val="black"/>
                  </a:solidFill>
                  <a:latin typeface="UD デジタル 教科書体 NK-R" panose="02020400000000000000" pitchFamily="18" charset="-128"/>
                  <a:ea typeface="UD デジタル 教科書体 NK-R"/>
                </a:rPr>
                <a:t>使えるの</a:t>
              </a:r>
              <a:r>
                <a:rPr lang="en-US" altLang="ja-JP" sz="2400" dirty="0" smtClean="0">
                  <a:solidFill>
                    <a:prstClr val="black"/>
                  </a:solidFill>
                  <a:latin typeface="UD デジタル 教科書体 NK-R" panose="02020400000000000000" pitchFamily="18" charset="-128"/>
                  <a:ea typeface="UD デジタル 教科書体 NK-R"/>
                </a:rPr>
                <a:t>?</a:t>
              </a:r>
              <a:endParaRPr lang="ja-JP" altLang="en-US" sz="2400" dirty="0">
                <a:solidFill>
                  <a:prstClr val="black"/>
                </a:solidFill>
                <a:latin typeface="UD デジタル 教科書体 NK-R" panose="02020400000000000000" pitchFamily="18" charset="-128"/>
                <a:ea typeface="UD デジタル 教科書体 NK-R"/>
              </a:endParaRPr>
            </a:p>
          </p:txBody>
        </p:sp>
      </p:grpSp>
      <p:sp>
        <p:nvSpPr>
          <p:cNvPr id="19" name="テキスト ボックス 18"/>
          <p:cNvSpPr txBox="1"/>
          <p:nvPr/>
        </p:nvSpPr>
        <p:spPr>
          <a:xfrm>
            <a:off x="392713" y="2359440"/>
            <a:ext cx="4176464" cy="1477328"/>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使用可能なマークを店舗やレジに表示</a:t>
            </a:r>
          </a:p>
          <a:p>
            <a:endParaRPr lang="ja-JP" altLang="en-US" dirty="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■発行会社のホームページや</a:t>
            </a:r>
          </a:p>
          <a:p>
            <a:r>
              <a:rPr lang="ja-JP" altLang="en-US" dirty="0" smtClean="0">
                <a:solidFill>
                  <a:prstClr val="black"/>
                </a:solidFill>
                <a:latin typeface="UD デジタル 教科書体 NK-R" panose="02020400000000000000" pitchFamily="18" charset="-128"/>
                <a:ea typeface="UD デジタル 教科書体 NK-R"/>
              </a:rPr>
              <a:t>　　アプリでも使えるお店を</a:t>
            </a:r>
            <a:endParaRPr lang="ja-JP" altLang="en-US" dirty="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　　紹介しているので、参考にする。</a:t>
            </a:r>
          </a:p>
        </p:txBody>
      </p:sp>
      <p:pic>
        <p:nvPicPr>
          <p:cNvPr id="2052" name="Picture 4" descr="指差し確認のイラスト（男性医師・看護師）"/>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1327">
            <a:off x="2583295" y="4121865"/>
            <a:ext cx="1505617" cy="16980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パソコンを使うスポーツウェアを着た人のイラスト（女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445" y="4537639"/>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8" name="角丸四角形 17"/>
          <p:cNvSpPr/>
          <p:nvPr/>
        </p:nvSpPr>
        <p:spPr>
          <a:xfrm>
            <a:off x="4788024" y="1372126"/>
            <a:ext cx="4176464" cy="50812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latin typeface="UD デジタル 教科書体 NK-R" panose="02020400000000000000" pitchFamily="18" charset="-128"/>
              <a:ea typeface="UD デジタル 教科書体 NK-R"/>
            </a:endParaRPr>
          </a:p>
        </p:txBody>
      </p:sp>
      <p:sp>
        <p:nvSpPr>
          <p:cNvPr id="20" name="角丸四角形 19"/>
          <p:cNvSpPr/>
          <p:nvPr/>
        </p:nvSpPr>
        <p:spPr>
          <a:xfrm>
            <a:off x="5228456" y="1193596"/>
            <a:ext cx="32763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UD デジタル 教科書体 NK-R"/>
            </a:endParaRPr>
          </a:p>
        </p:txBody>
      </p:sp>
      <p:sp>
        <p:nvSpPr>
          <p:cNvPr id="21" name="テキスト ボックス 20"/>
          <p:cNvSpPr txBox="1"/>
          <p:nvPr/>
        </p:nvSpPr>
        <p:spPr>
          <a:xfrm>
            <a:off x="5318466" y="1183978"/>
            <a:ext cx="3096344" cy="830997"/>
          </a:xfrm>
          <a:prstGeom prst="rect">
            <a:avLst/>
          </a:prstGeom>
          <a:noFill/>
        </p:spPr>
        <p:txBody>
          <a:bodyPr wrap="square" rtlCol="0">
            <a:spAutoFit/>
          </a:bodyPr>
          <a:lstStyle/>
          <a:p>
            <a:r>
              <a:rPr lang="ja-JP" altLang="en-US" sz="2400" dirty="0">
                <a:solidFill>
                  <a:schemeClr val="bg1"/>
                </a:solidFill>
                <a:latin typeface="UD デジタル 教科書体 NK-R" panose="02020400000000000000" pitchFamily="18" charset="-128"/>
                <a:ea typeface="UD デジタル 教科書体 NK-R"/>
              </a:rPr>
              <a:t>②</a:t>
            </a:r>
            <a:r>
              <a:rPr lang="ja-JP" altLang="en-US" sz="2400" dirty="0" smtClean="0">
                <a:solidFill>
                  <a:schemeClr val="bg1"/>
                </a:solidFill>
                <a:latin typeface="UD デジタル 教科書体 NK-R" panose="02020400000000000000" pitchFamily="18" charset="-128"/>
                <a:ea typeface="UD デジタル 教科書体 NK-R"/>
              </a:rPr>
              <a:t>いくらの買い物でも</a:t>
            </a:r>
          </a:p>
          <a:p>
            <a:r>
              <a:rPr lang="ja-JP" altLang="en-US" sz="2400" dirty="0">
                <a:solidFill>
                  <a:schemeClr val="bg1"/>
                </a:solidFill>
                <a:latin typeface="UD デジタル 教科書体 NK-R" panose="02020400000000000000" pitchFamily="18" charset="-128"/>
                <a:ea typeface="UD デジタル 教科書体 NK-R"/>
              </a:rPr>
              <a:t>　</a:t>
            </a:r>
            <a:r>
              <a:rPr lang="ja-JP" altLang="en-US" sz="2400" dirty="0" smtClean="0">
                <a:solidFill>
                  <a:schemeClr val="bg1"/>
                </a:solidFill>
                <a:latin typeface="UD デジタル 教科書体 NK-R" panose="02020400000000000000" pitchFamily="18" charset="-128"/>
                <a:ea typeface="UD デジタル 教科書体 NK-R"/>
              </a:rPr>
              <a:t>　使えるの</a:t>
            </a:r>
            <a:r>
              <a:rPr lang="en-US" altLang="ja-JP" sz="2400" dirty="0" smtClean="0">
                <a:solidFill>
                  <a:schemeClr val="bg1"/>
                </a:solidFill>
                <a:latin typeface="UD デジタル 教科書体 NK-R" panose="02020400000000000000" pitchFamily="18" charset="-128"/>
                <a:ea typeface="UD デジタル 教科書体 NK-R"/>
              </a:rPr>
              <a:t>?</a:t>
            </a:r>
            <a:endParaRPr lang="ja-JP" altLang="en-US" sz="2400" dirty="0">
              <a:solidFill>
                <a:schemeClr val="bg1"/>
              </a:solidFill>
              <a:latin typeface="UD デジタル 教科書体 NK-R" panose="02020400000000000000" pitchFamily="18" charset="-128"/>
              <a:ea typeface="UD デジタル 教科書体 NK-R"/>
            </a:endParaRPr>
          </a:p>
        </p:txBody>
      </p:sp>
      <p:sp>
        <p:nvSpPr>
          <p:cNvPr id="22" name="テキスト ボックス 21"/>
          <p:cNvSpPr txBox="1"/>
          <p:nvPr/>
        </p:nvSpPr>
        <p:spPr>
          <a:xfrm>
            <a:off x="5347458" y="4981049"/>
            <a:ext cx="3617030" cy="1015663"/>
          </a:xfrm>
          <a:prstGeom prst="rect">
            <a:avLst/>
          </a:prstGeom>
          <a:noFill/>
        </p:spPr>
        <p:txBody>
          <a:bodyPr wrap="square" rtlCol="0">
            <a:spAutoFit/>
          </a:bodyPr>
          <a:lstStyle/>
          <a:p>
            <a:r>
              <a:rPr kumimoji="1" lang="ja-JP" altLang="en-US" sz="2000" dirty="0" smtClean="0">
                <a:latin typeface="UD デジタル 教科書体 NK-R" panose="02020400000000000000" pitchFamily="18" charset="-128"/>
                <a:ea typeface="UD デジタル 教科書体 NK-R"/>
              </a:rPr>
              <a:t>△</a:t>
            </a:r>
            <a:r>
              <a:rPr lang="ja-JP" altLang="en-US" sz="2000" dirty="0" smtClean="0">
                <a:latin typeface="UD デジタル 教科書体 NK-R" panose="02020400000000000000" pitchFamily="18" charset="-128"/>
                <a:ea typeface="UD デジタル 教科書体 NK-R"/>
              </a:rPr>
              <a:t>少額の場合は、クレジット</a:t>
            </a:r>
          </a:p>
          <a:p>
            <a:r>
              <a:rPr lang="ja-JP" altLang="en-US" sz="2000" dirty="0">
                <a:latin typeface="UD デジタル 教科書体 NK-R" panose="02020400000000000000" pitchFamily="18" charset="-128"/>
                <a:ea typeface="UD デジタル 教科書体 NK-R"/>
              </a:rPr>
              <a:t>　</a:t>
            </a:r>
            <a:r>
              <a:rPr lang="ja-JP" altLang="en-US" sz="2000" dirty="0" smtClean="0">
                <a:latin typeface="UD デジタル 教科書体 NK-R" panose="02020400000000000000" pitchFamily="18" charset="-128"/>
                <a:ea typeface="UD デジタル 教科書体 NK-R"/>
              </a:rPr>
              <a:t>　カードでも</a:t>
            </a:r>
            <a:r>
              <a:rPr kumimoji="1" lang="ja-JP" altLang="en-US" sz="2000" dirty="0" smtClean="0">
                <a:latin typeface="UD デジタル 教科書体 NK-R" panose="02020400000000000000" pitchFamily="18" charset="-128"/>
                <a:ea typeface="UD デジタル 教科書体 NK-R"/>
              </a:rPr>
              <a:t>サインなしで</a:t>
            </a:r>
          </a:p>
          <a:p>
            <a:r>
              <a:rPr lang="ja-JP" altLang="en-US" sz="2000" dirty="0">
                <a:latin typeface="UD デジタル 教科書体 NK-R" panose="02020400000000000000" pitchFamily="18" charset="-128"/>
                <a:ea typeface="UD デジタル 教科書体 NK-R"/>
              </a:rPr>
              <a:t>　</a:t>
            </a:r>
            <a:r>
              <a:rPr lang="ja-JP" altLang="en-US" sz="2000" dirty="0" smtClean="0">
                <a:latin typeface="UD デジタル 教科書体 NK-R" panose="02020400000000000000" pitchFamily="18" charset="-128"/>
                <a:ea typeface="UD デジタル 教科書体 NK-R"/>
              </a:rPr>
              <a:t>　</a:t>
            </a:r>
            <a:r>
              <a:rPr kumimoji="1" lang="ja-JP" altLang="en-US" sz="2000" dirty="0" smtClean="0">
                <a:latin typeface="UD デジタル 教科書体 NK-R" panose="02020400000000000000" pitchFamily="18" charset="-128"/>
                <a:ea typeface="UD デジタル 教科書体 NK-R"/>
              </a:rPr>
              <a:t>利用できるところもあり</a:t>
            </a:r>
            <a:r>
              <a:rPr lang="ja-JP" altLang="en-US" sz="2000" dirty="0" smtClean="0">
                <a:latin typeface="UD デジタル 教科書体 NK-R" panose="02020400000000000000" pitchFamily="18" charset="-128"/>
                <a:ea typeface="UD デジタル 教科書体 NK-R"/>
              </a:rPr>
              <a:t>。</a:t>
            </a:r>
            <a:endParaRPr kumimoji="1" lang="ja-JP" altLang="en-US" sz="2000" dirty="0" smtClean="0">
              <a:latin typeface="UD デジタル 教科書体 NK-R" panose="02020400000000000000" pitchFamily="18" charset="-128"/>
              <a:ea typeface="UD デジタル 教科書体 NK-R"/>
            </a:endParaRPr>
          </a:p>
        </p:txBody>
      </p:sp>
      <p:graphicFrame>
        <p:nvGraphicFramePr>
          <p:cNvPr id="23" name="表 22"/>
          <p:cNvGraphicFramePr>
            <a:graphicFrameLocks noGrp="1"/>
          </p:cNvGraphicFramePr>
          <p:nvPr>
            <p:extLst>
              <p:ext uri="{D42A27DB-BD31-4B8C-83A1-F6EECF244321}">
                <p14:modId xmlns:p14="http://schemas.microsoft.com/office/powerpoint/2010/main" val="3059415287"/>
              </p:ext>
            </p:extLst>
          </p:nvPr>
        </p:nvGraphicFramePr>
        <p:xfrm>
          <a:off x="5216413" y="2276873"/>
          <a:ext cx="3532051" cy="2376263"/>
        </p:xfrm>
        <a:graphic>
          <a:graphicData uri="http://schemas.openxmlformats.org/drawingml/2006/table">
            <a:tbl>
              <a:tblPr firstRow="1" bandRow="1">
                <a:tableStyleId>{F5AB1C69-6EDB-4FF4-983F-18BD219EF322}</a:tableStyleId>
              </a:tblPr>
              <a:tblGrid>
                <a:gridCol w="1515827"/>
                <a:gridCol w="2016224"/>
              </a:tblGrid>
              <a:tr h="927176">
                <a:tc>
                  <a:txBody>
                    <a:bodyPr/>
                    <a:lstStyle/>
                    <a:p>
                      <a:endPar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endParaRPr>
                    </a:p>
                    <a:p>
                      <a:r>
                        <a:rPr kumimoji="1" lang="ja-JP" altLang="en-US" dirty="0" smtClean="0">
                          <a:solidFill>
                            <a:schemeClr val="tx1"/>
                          </a:solidFill>
                          <a:latin typeface="UD デジタル 教科書体 NK-R" panose="02020400000000000000" pitchFamily="18" charset="-128"/>
                          <a:ea typeface="UD デジタル 教科書体 NK-R" panose="02020400000000000000" pitchFamily="18" charset="-128"/>
                        </a:rPr>
                        <a:t>電子マネー</a:t>
                      </a:r>
                      <a:endParaRPr kumimoji="1" lang="ja-JP" altLang="en-US" dirty="0">
                        <a:solidFill>
                          <a:schemeClr val="tx1"/>
                        </a:solidFill>
                        <a:latin typeface="UD デジタル 教科書体 NK-R" panose="02020400000000000000" pitchFamily="18" charset="-128"/>
                        <a:ea typeface="UD デジタル 教科書体 NK-R" panose="02020400000000000000" pitchFamily="18" charset="-128"/>
                      </a:endParaRPr>
                    </a:p>
                  </a:txBody>
                  <a:tcPr/>
                </a:tc>
                <a:tc>
                  <a:txBody>
                    <a:bodyPr/>
                    <a:lstStyle/>
                    <a:p>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チャージの</a:t>
                      </a:r>
                    </a:p>
                    <a:p>
                      <a:r>
                        <a:rPr kumimoji="1" lang="ja-JP" altLang="en-US" b="0" dirty="0" smtClean="0">
                          <a:solidFill>
                            <a:schemeClr val="tx1"/>
                          </a:solidFill>
                          <a:latin typeface="UD デジタル 教科書体 NK-R" panose="02020400000000000000" pitchFamily="18" charset="-128"/>
                          <a:ea typeface="UD デジタル 教科書体 NK-R" panose="02020400000000000000" pitchFamily="18" charset="-128"/>
                        </a:rPr>
                        <a:t>上限金額</a:t>
                      </a:r>
                      <a:endParaRPr kumimoji="1" lang="ja-JP" altLang="en-US" b="0" dirty="0">
                        <a:solidFill>
                          <a:schemeClr val="tx1"/>
                        </a:solidFill>
                        <a:latin typeface="UD デジタル 教科書体 NK-R" panose="02020400000000000000" pitchFamily="18" charset="-128"/>
                        <a:ea typeface="UD デジタル 教科書体 NK-R" panose="02020400000000000000" pitchFamily="18" charset="-128"/>
                      </a:endParaRPr>
                    </a:p>
                  </a:txBody>
                  <a:tcPr>
                    <a:solidFill>
                      <a:schemeClr val="accent3">
                        <a:lumMod val="60000"/>
                        <a:lumOff val="40000"/>
                      </a:schemeClr>
                    </a:solidFill>
                  </a:tcPr>
                </a:tc>
              </a:tr>
              <a:tr h="1449087">
                <a:tc>
                  <a:txBody>
                    <a:bodyPr/>
                    <a:lstStyle/>
                    <a:p>
                      <a:endParaRPr kumimoji="1" lang="ja-JP" altLang="en-US" b="1" dirty="0" smtClean="0">
                        <a:latin typeface="UD デジタル 教科書体 NK-R" panose="02020400000000000000" pitchFamily="18" charset="-128"/>
                        <a:ea typeface="UD デジタル 教科書体 NK-R" panose="02020400000000000000" pitchFamily="18" charset="-128"/>
                      </a:endParaRPr>
                    </a:p>
                    <a:p>
                      <a:r>
                        <a:rPr kumimoji="1" lang="ja-JP" altLang="en-US" b="1" dirty="0" smtClean="0">
                          <a:latin typeface="UD デジタル 教科書体 NK-R" panose="02020400000000000000" pitchFamily="18" charset="-128"/>
                          <a:ea typeface="UD デジタル 教科書体 NK-R" panose="02020400000000000000" pitchFamily="18" charset="-128"/>
                        </a:rPr>
                        <a:t>クレジット</a:t>
                      </a:r>
                    </a:p>
                    <a:p>
                      <a:r>
                        <a:rPr kumimoji="1" lang="ja-JP" altLang="en-US" b="1" dirty="0" smtClean="0">
                          <a:latin typeface="UD デジタル 教科書体 NK-R" panose="02020400000000000000" pitchFamily="18" charset="-128"/>
                          <a:ea typeface="UD デジタル 教科書体 NK-R" panose="02020400000000000000" pitchFamily="18" charset="-128"/>
                        </a:rPr>
                        <a:t>カード・</a:t>
                      </a:r>
                    </a:p>
                    <a:p>
                      <a:r>
                        <a:rPr kumimoji="1" lang="ja-JP" altLang="en-US" b="1" dirty="0" smtClean="0">
                          <a:latin typeface="UD デジタル 教科書体 NK-R" panose="02020400000000000000" pitchFamily="18" charset="-128"/>
                          <a:ea typeface="UD デジタル 教科書体 NK-R" panose="02020400000000000000" pitchFamily="18" charset="-128"/>
                        </a:rPr>
                        <a:t>デビットカード</a:t>
                      </a:r>
                      <a:endParaRPr kumimoji="1" lang="ja-JP" altLang="en-US" b="1" dirty="0">
                        <a:latin typeface="UD デジタル 教科書体 NK-R" panose="02020400000000000000" pitchFamily="18" charset="-128"/>
                        <a:ea typeface="UD デジタル 教科書体 NK-R" panose="02020400000000000000" pitchFamily="18" charset="-128"/>
                      </a:endParaRPr>
                    </a:p>
                  </a:txBody>
                  <a:tcPr>
                    <a:solidFill>
                      <a:schemeClr val="accent3"/>
                    </a:solidFill>
                  </a:tcPr>
                </a:tc>
                <a:tc>
                  <a:txBody>
                    <a:bodyPr/>
                    <a:lstStyle/>
                    <a:p>
                      <a:r>
                        <a:rPr kumimoji="1" lang="ja-JP" altLang="en-US" dirty="0" smtClean="0">
                          <a:latin typeface="UD デジタル 教科書体 NK-R" panose="02020400000000000000" pitchFamily="18" charset="-128"/>
                          <a:ea typeface="UD デジタル 教科書体 NK-R" panose="02020400000000000000" pitchFamily="18" charset="-128"/>
                        </a:rPr>
                        <a:t>原則、発行会社</a:t>
                      </a:r>
                    </a:p>
                    <a:p>
                      <a:r>
                        <a:rPr kumimoji="1" lang="ja-JP" altLang="en-US" dirty="0" smtClean="0">
                          <a:latin typeface="UD デジタル 教科書体 NK-R" panose="02020400000000000000" pitchFamily="18" charset="-128"/>
                          <a:ea typeface="UD デジタル 教科書体 NK-R" panose="02020400000000000000" pitchFamily="18" charset="-128"/>
                        </a:rPr>
                        <a:t>ごとに設定された利用限度額の</a:t>
                      </a:r>
                    </a:p>
                    <a:p>
                      <a:r>
                        <a:rPr kumimoji="1" lang="ja-JP" altLang="en-US" dirty="0" smtClean="0">
                          <a:latin typeface="UD デジタル 教科書体 NK-R" panose="02020400000000000000" pitchFamily="18" charset="-128"/>
                          <a:ea typeface="UD デジタル 教科書体 NK-R" panose="02020400000000000000" pitchFamily="18" charset="-128"/>
                        </a:rPr>
                        <a:t>範囲内</a:t>
                      </a:r>
                      <a:endParaRPr kumimoji="1" lang="ja-JP" altLang="en-US" dirty="0">
                        <a:latin typeface="UD デジタル 教科書体 NK-R" panose="02020400000000000000" pitchFamily="18" charset="-128"/>
                        <a:ea typeface="UD デジタル 教科書体 NK-R" panose="02020400000000000000" pitchFamily="18" charset="-128"/>
                      </a:endParaRPr>
                    </a:p>
                  </a:txBody>
                  <a:tcPr>
                    <a:solidFill>
                      <a:schemeClr val="accent3">
                        <a:lumMod val="60000"/>
                        <a:lumOff val="40000"/>
                      </a:schemeClr>
                    </a:solidFill>
                  </a:tcPr>
                </a:tc>
              </a:tr>
            </a:tbl>
          </a:graphicData>
        </a:graphic>
      </p:graphicFrame>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148291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UD デジタル 教科書体 NK-R" panose="02020400000000000000" pitchFamily="18" charset="-128"/>
              <a:ea typeface="UD デジタル 教科書体 NK-R"/>
              <a:cs typeface="メイリオ" panose="020B0604030504040204" pitchFamily="50" charset="-128"/>
            </a:endParaRPr>
          </a:p>
        </p:txBody>
      </p:sp>
      <p:sp>
        <p:nvSpPr>
          <p:cNvPr id="12" name="正方形/長方形 11"/>
          <p:cNvSpPr/>
          <p:nvPr/>
        </p:nvSpPr>
        <p:spPr>
          <a:xfrm>
            <a:off x="0" y="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endParaRPr lang="ja-JP" altLang="en-US" sz="2000" dirty="0" smtClean="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a:rPr>
              <a:t>　</a:t>
            </a:r>
            <a:r>
              <a:rPr lang="en-US" altLang="ja-JP" sz="4000" dirty="0" smtClean="0">
                <a:solidFill>
                  <a:prstClr val="black"/>
                </a:solidFill>
                <a:latin typeface="UD デジタル 教科書体 NK-R" panose="02020400000000000000" pitchFamily="18" charset="-128"/>
                <a:ea typeface="UD デジタル 教科書体 NK-R"/>
              </a:rPr>
              <a:t>5-②.</a:t>
            </a:r>
            <a:r>
              <a:rPr lang="ja-JP" altLang="en-US" sz="4000" dirty="0">
                <a:solidFill>
                  <a:prstClr val="black"/>
                </a:solidFill>
                <a:latin typeface="UD デジタル 教科書体 NK-R" panose="02020400000000000000" pitchFamily="18" charset="-128"/>
                <a:ea typeface="UD デジタル 教科書体 NK-R"/>
              </a:rPr>
              <a:t>こ</a:t>
            </a:r>
            <a:r>
              <a:rPr lang="ja-JP" altLang="en-US" sz="4000" dirty="0" smtClean="0">
                <a:solidFill>
                  <a:prstClr val="black"/>
                </a:solidFill>
                <a:latin typeface="UD デジタル 教科書体 NK-R" panose="02020400000000000000" pitchFamily="18" charset="-128"/>
                <a:ea typeface="UD デジタル 教科書体 NK-R"/>
              </a:rPr>
              <a:t>んな</a:t>
            </a:r>
            <a:r>
              <a:rPr lang="ja-JP" altLang="en-US" sz="4000" dirty="0">
                <a:solidFill>
                  <a:prstClr val="black"/>
                </a:solidFill>
                <a:latin typeface="UD デジタル 教科書体 NK-R" panose="02020400000000000000" pitchFamily="18" charset="-128"/>
                <a:ea typeface="UD デジタル 教科書体 NK-R"/>
              </a:rPr>
              <a:t>と</a:t>
            </a:r>
            <a:r>
              <a:rPr lang="ja-JP" altLang="en-US" sz="4000" dirty="0" smtClean="0">
                <a:solidFill>
                  <a:prstClr val="black"/>
                </a:solidFill>
                <a:latin typeface="UD デジタル 教科書体 NK-R" panose="02020400000000000000" pitchFamily="18" charset="-128"/>
                <a:ea typeface="UD デジタル 教科書体 NK-R"/>
              </a:rPr>
              <a:t>き、どうすればいいの</a:t>
            </a:r>
            <a:r>
              <a:rPr lang="en-US" altLang="ja-JP" sz="4000" dirty="0" smtClean="0">
                <a:solidFill>
                  <a:prstClr val="black"/>
                </a:solidFill>
                <a:latin typeface="UD デジタル 教科書体 NK-R" panose="02020400000000000000" pitchFamily="18" charset="-128"/>
                <a:ea typeface="UD デジタル 教科書体 NK-R"/>
              </a:rPr>
              <a:t>?</a:t>
            </a:r>
            <a:endParaRPr lang="en-US" altLang="ja-JP" sz="4000" dirty="0">
              <a:solidFill>
                <a:prstClr val="black"/>
              </a:solidFill>
              <a:latin typeface="UD デジタル 教科書体 NK-R" panose="02020400000000000000" pitchFamily="18" charset="-128"/>
              <a:ea typeface="UD デジタル 教科書体 NK-R"/>
            </a:endParaRPr>
          </a:p>
        </p:txBody>
      </p:sp>
      <p:grpSp>
        <p:nvGrpSpPr>
          <p:cNvPr id="6" name="グループ化 5"/>
          <p:cNvGrpSpPr/>
          <p:nvPr/>
        </p:nvGrpSpPr>
        <p:grpSpPr>
          <a:xfrm>
            <a:off x="4860032" y="1163303"/>
            <a:ext cx="4323326" cy="5290033"/>
            <a:chOff x="4860032" y="1163303"/>
            <a:chExt cx="4323326" cy="5290033"/>
          </a:xfrm>
        </p:grpSpPr>
        <p:sp>
          <p:nvSpPr>
            <p:cNvPr id="47" name="角丸四角形 46"/>
            <p:cNvSpPr/>
            <p:nvPr/>
          </p:nvSpPr>
          <p:spPr>
            <a:xfrm>
              <a:off x="4860032" y="1524052"/>
              <a:ext cx="4032448" cy="49292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nvGrpSpPr>
            <p:cNvPr id="15" name="グループ化 14"/>
            <p:cNvGrpSpPr/>
            <p:nvPr/>
          </p:nvGrpSpPr>
          <p:grpSpPr>
            <a:xfrm>
              <a:off x="5240948" y="1163303"/>
              <a:ext cx="3276364" cy="851672"/>
              <a:chOff x="863588" y="1844824"/>
              <a:chExt cx="3276364" cy="851672"/>
            </a:xfrm>
          </p:grpSpPr>
          <p:sp>
            <p:nvSpPr>
              <p:cNvPr id="16" name="角丸四角形 15"/>
              <p:cNvSpPr/>
              <p:nvPr/>
            </p:nvSpPr>
            <p:spPr>
              <a:xfrm>
                <a:off x="863588" y="1844824"/>
                <a:ext cx="3276364" cy="85167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17" name="テキスト ボックス 16"/>
              <p:cNvSpPr txBox="1"/>
              <p:nvPr/>
            </p:nvSpPr>
            <p:spPr>
              <a:xfrm>
                <a:off x="982379" y="1947995"/>
                <a:ext cx="3096344" cy="707886"/>
              </a:xfrm>
              <a:prstGeom prst="rect">
                <a:avLst/>
              </a:prstGeom>
              <a:noFill/>
            </p:spPr>
            <p:txBody>
              <a:bodyPr wrap="square" rtlCol="0">
                <a:spAutoFit/>
              </a:bodyPr>
              <a:lstStyle/>
              <a:p>
                <a:r>
                  <a:rPr lang="ja-JP" altLang="en-US" sz="2000" dirty="0" smtClean="0">
                    <a:solidFill>
                      <a:prstClr val="black"/>
                    </a:solidFill>
                    <a:latin typeface="UD デジタル 教科書体 NK-R" panose="02020400000000000000" pitchFamily="18" charset="-128"/>
                    <a:ea typeface="UD デジタル 教科書体 NK-R"/>
                  </a:rPr>
                  <a:t>④身に覚えのない利用に</a:t>
                </a:r>
              </a:p>
              <a:p>
                <a:r>
                  <a:rPr lang="ja-JP" altLang="en-US" sz="2000" dirty="0">
                    <a:solidFill>
                      <a:prstClr val="black"/>
                    </a:solidFill>
                    <a:latin typeface="UD デジタル 教科書体 NK-R" panose="02020400000000000000" pitchFamily="18" charset="-128"/>
                    <a:ea typeface="UD デジタル 教科書体 NK-R"/>
                  </a:rPr>
                  <a:t>　</a:t>
                </a:r>
                <a:r>
                  <a:rPr lang="ja-JP" altLang="en-US" sz="2000" dirty="0" smtClean="0">
                    <a:solidFill>
                      <a:prstClr val="black"/>
                    </a:solidFill>
                    <a:latin typeface="UD デジタル 教科書体 NK-R" panose="02020400000000000000" pitchFamily="18" charset="-128"/>
                    <a:ea typeface="UD デジタル 教科書体 NK-R"/>
                  </a:rPr>
                  <a:t>　気</a:t>
                </a:r>
                <a:r>
                  <a:rPr lang="ja-JP" altLang="en-US" sz="2000" dirty="0">
                    <a:solidFill>
                      <a:prstClr val="black"/>
                    </a:solidFill>
                    <a:latin typeface="UD デジタル 教科書体 NK-R" panose="02020400000000000000" pitchFamily="18" charset="-128"/>
                    <a:ea typeface="UD デジタル 教科書体 NK-R"/>
                  </a:rPr>
                  <a:t>が</a:t>
                </a:r>
                <a:r>
                  <a:rPr lang="ja-JP" altLang="en-US" sz="2000" dirty="0" smtClean="0">
                    <a:solidFill>
                      <a:prstClr val="black"/>
                    </a:solidFill>
                    <a:latin typeface="UD デジタル 教科書体 NK-R" panose="02020400000000000000" pitchFamily="18" charset="-128"/>
                    <a:ea typeface="UD デジタル 教科書体 NK-R"/>
                  </a:rPr>
                  <a:t>付いたら</a:t>
                </a:r>
                <a:r>
                  <a:rPr lang="en-US" altLang="ja-JP" sz="2000" dirty="0" smtClean="0">
                    <a:solidFill>
                      <a:prstClr val="black"/>
                    </a:solidFill>
                    <a:latin typeface="UD デジタル 教科書体 NK-R" panose="02020400000000000000" pitchFamily="18" charset="-128"/>
                    <a:ea typeface="UD デジタル 教科書体 NK-R"/>
                  </a:rPr>
                  <a:t>?</a:t>
                </a:r>
                <a:endParaRPr lang="ja-JP" altLang="en-US" sz="2000" dirty="0">
                  <a:solidFill>
                    <a:prstClr val="black"/>
                  </a:solidFill>
                  <a:latin typeface="UD デジタル 教科書体 NK-R" panose="02020400000000000000" pitchFamily="18" charset="-128"/>
                  <a:ea typeface="UD デジタル 教科書体 NK-R"/>
                </a:endParaRPr>
              </a:p>
            </p:txBody>
          </p:sp>
        </p:grpSp>
        <p:sp>
          <p:nvSpPr>
            <p:cNvPr id="19" name="テキスト ボックス 18"/>
            <p:cNvSpPr txBox="1"/>
            <p:nvPr/>
          </p:nvSpPr>
          <p:spPr>
            <a:xfrm>
              <a:off x="5006894" y="2276872"/>
              <a:ext cx="4176464" cy="3693319"/>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利用履歴で身に覚えのない</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買い物記録が見つかった場合</a:t>
              </a:r>
            </a:p>
            <a:p>
              <a:r>
                <a:rPr lang="ja-JP" altLang="en-US" dirty="0" smtClean="0">
                  <a:solidFill>
                    <a:prstClr val="black"/>
                  </a:solidFill>
                  <a:latin typeface="UD デジタル 教科書体 NK-R" panose="02020400000000000000" pitchFamily="18" charset="-128"/>
                  <a:ea typeface="UD デジタル 教科書体 NK-R"/>
                </a:rPr>
                <a:t>⇒ただちに発行会社の相談窓口に</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連絡して相談する</a:t>
              </a:r>
            </a:p>
            <a:p>
              <a:endParaRPr lang="ja-JP" altLang="en-US" dirty="0" smtClean="0">
                <a:solidFill>
                  <a:prstClr val="black"/>
                </a:solidFill>
                <a:latin typeface="UD デジタル 教科書体 NK-R" panose="02020400000000000000" pitchFamily="18" charset="-128"/>
                <a:ea typeface="UD デジタル 教科書体 NK-R"/>
              </a:endParaRPr>
            </a:p>
            <a:p>
              <a:endParaRPr lang="ja-JP" altLang="en-US" dirty="0">
                <a:solidFill>
                  <a:prstClr val="black"/>
                </a:solidFill>
                <a:latin typeface="UD デジタル 教科書体 NK-R" panose="02020400000000000000" pitchFamily="18" charset="-128"/>
                <a:ea typeface="UD デジタル 教科書体 NK-R"/>
              </a:endParaRP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a:solidFill>
                    <a:prstClr val="black"/>
                  </a:solidFill>
                  <a:latin typeface="UD デジタル 教科書体 NK-R" panose="02020400000000000000" pitchFamily="18" charset="-128"/>
                  <a:ea typeface="UD デジタル 教科書体 NK-R"/>
                </a:rPr>
                <a:t>■</a:t>
              </a:r>
              <a:r>
                <a:rPr lang="ja-JP" altLang="en-US" dirty="0" smtClean="0">
                  <a:solidFill>
                    <a:prstClr val="black"/>
                  </a:solidFill>
                  <a:latin typeface="UD デジタル 教科書体 NK-R" panose="02020400000000000000" pitchFamily="18" charset="-128"/>
                  <a:ea typeface="UD デジタル 教科書体 NK-R"/>
                </a:rPr>
                <a:t>直</a:t>
              </a:r>
              <a:r>
                <a:rPr lang="ja-JP" altLang="en-US" dirty="0">
                  <a:solidFill>
                    <a:prstClr val="black"/>
                  </a:solidFill>
                  <a:latin typeface="UD デジタル 教科書体 NK-R" panose="02020400000000000000" pitchFamily="18" charset="-128"/>
                  <a:ea typeface="UD デジタル 教科書体 NK-R"/>
                </a:rPr>
                <a:t>近</a:t>
              </a:r>
              <a:r>
                <a:rPr lang="ja-JP" altLang="en-US" dirty="0" smtClean="0">
                  <a:solidFill>
                    <a:prstClr val="black"/>
                  </a:solidFill>
                  <a:latin typeface="UD デジタル 教科書体 NK-R" panose="02020400000000000000" pitchFamily="18" charset="-128"/>
                  <a:ea typeface="UD デジタル 教科書体 NK-R"/>
                </a:rPr>
                <a:t>の利用履歴は発行会社で</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管理している</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a:solidFill>
                    <a:prstClr val="black"/>
                  </a:solidFill>
                  <a:latin typeface="UD デジタル 教科書体 NK-R" panose="02020400000000000000" pitchFamily="18" charset="-128"/>
                  <a:ea typeface="UD デジタル 教科書体 NK-R"/>
                </a:rPr>
                <a:t>△</a:t>
              </a:r>
              <a:r>
                <a:rPr lang="ja-JP" altLang="en-US" dirty="0" smtClean="0">
                  <a:solidFill>
                    <a:prstClr val="black"/>
                  </a:solidFill>
                  <a:latin typeface="UD デジタル 教科書体 NK-R" panose="02020400000000000000" pitchFamily="18" charset="-128"/>
                  <a:ea typeface="UD デジタル 教科書体 NK-R"/>
                </a:rPr>
                <a:t>発行会社から送られる明細書や</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ウェブの明細書を定期的に</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チェックしましょう。</a:t>
              </a:r>
            </a:p>
          </p:txBody>
        </p:sp>
        <p:pic>
          <p:nvPicPr>
            <p:cNvPr id="3074" name="Picture 2" descr="会社での相談のイラスト（女性の上司と男性の部下）"/>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567" y="3178997"/>
              <a:ext cx="1049660" cy="106384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ファクトチェックのイラスト"/>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166" y="5488880"/>
              <a:ext cx="861026" cy="861026"/>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角丸四角形 17"/>
          <p:cNvSpPr/>
          <p:nvPr/>
        </p:nvSpPr>
        <p:spPr>
          <a:xfrm>
            <a:off x="395536" y="1372126"/>
            <a:ext cx="4176464" cy="50812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grpSp>
        <p:nvGrpSpPr>
          <p:cNvPr id="20" name="グループ化 19"/>
          <p:cNvGrpSpPr/>
          <p:nvPr/>
        </p:nvGrpSpPr>
        <p:grpSpPr>
          <a:xfrm>
            <a:off x="835968" y="1193596"/>
            <a:ext cx="3276364" cy="821380"/>
            <a:chOff x="863588" y="1844823"/>
            <a:chExt cx="3276364" cy="923813"/>
          </a:xfrm>
        </p:grpSpPr>
        <p:sp>
          <p:nvSpPr>
            <p:cNvPr id="21" name="角丸四角形 20"/>
            <p:cNvSpPr/>
            <p:nvPr/>
          </p:nvSpPr>
          <p:spPr>
            <a:xfrm>
              <a:off x="863588" y="1844823"/>
              <a:ext cx="3276364" cy="92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22" name="テキスト ボックス 21"/>
            <p:cNvSpPr txBox="1"/>
            <p:nvPr/>
          </p:nvSpPr>
          <p:spPr>
            <a:xfrm>
              <a:off x="963216" y="1954879"/>
              <a:ext cx="3096344" cy="523220"/>
            </a:xfrm>
            <a:prstGeom prst="rect">
              <a:avLst/>
            </a:prstGeom>
            <a:noFill/>
          </p:spPr>
          <p:txBody>
            <a:bodyPr wrap="square" rtlCol="0">
              <a:spAutoFit/>
            </a:bodyPr>
            <a:lstStyle/>
            <a:p>
              <a:r>
                <a:rPr lang="ja-JP" altLang="en-US" sz="2800" dirty="0">
                  <a:solidFill>
                    <a:prstClr val="white"/>
                  </a:solidFill>
                  <a:latin typeface="UD デジタル 教科書体 NK-R" panose="02020400000000000000" pitchFamily="18" charset="-128"/>
                  <a:ea typeface="UD デジタル 教科書体 NK-R"/>
                </a:rPr>
                <a:t>③</a:t>
              </a:r>
              <a:r>
                <a:rPr lang="ja-JP" altLang="en-US" sz="2800" dirty="0" smtClean="0">
                  <a:solidFill>
                    <a:prstClr val="white"/>
                  </a:solidFill>
                  <a:latin typeface="UD デジタル 教科書体 NK-R" panose="02020400000000000000" pitchFamily="18" charset="-128"/>
                  <a:ea typeface="UD デジタル 教科書体 NK-R"/>
                </a:rPr>
                <a:t>なくした時は</a:t>
              </a:r>
              <a:r>
                <a:rPr lang="en-US" altLang="ja-JP" sz="2800" dirty="0" smtClean="0">
                  <a:solidFill>
                    <a:prstClr val="white"/>
                  </a:solidFill>
                  <a:latin typeface="UD デジタル 教科書体 NK-R" panose="02020400000000000000" pitchFamily="18" charset="-128"/>
                  <a:ea typeface="UD デジタル 教科書体 NK-R"/>
                </a:rPr>
                <a:t>?</a:t>
              </a:r>
              <a:endParaRPr lang="ja-JP" altLang="en-US" sz="2800" dirty="0">
                <a:solidFill>
                  <a:prstClr val="white"/>
                </a:solidFill>
                <a:latin typeface="UD デジタル 教科書体 NK-R" panose="02020400000000000000" pitchFamily="18" charset="-128"/>
                <a:ea typeface="UD デジタル 教科書体 NK-R"/>
              </a:endParaRPr>
            </a:p>
          </p:txBody>
        </p:sp>
      </p:grpSp>
      <p:sp>
        <p:nvSpPr>
          <p:cNvPr id="23" name="テキスト ボックス 22"/>
          <p:cNvSpPr txBox="1"/>
          <p:nvPr/>
        </p:nvSpPr>
        <p:spPr>
          <a:xfrm>
            <a:off x="683568" y="2461538"/>
            <a:ext cx="4176464" cy="2585323"/>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発行会社に連絡をして、利用停止に</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してもらう</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⇒再発行の手続き</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■キヤッシュレスツールを作った時の</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住所、電話番号を</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控えておくようにする。</a:t>
            </a:r>
          </a:p>
          <a:p>
            <a:endParaRPr lang="ja-JP" altLang="en-US" dirty="0" smtClean="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■発行会社の連絡先を控える。</a:t>
            </a:r>
            <a:endParaRPr lang="ja-JP" altLang="en-US" dirty="0">
              <a:solidFill>
                <a:prstClr val="black"/>
              </a:solidFill>
              <a:latin typeface="UD デジタル 教科書体 NK-R" panose="02020400000000000000" pitchFamily="18" charset="-128"/>
              <a:ea typeface="UD デジタル 教科書体 NK-R"/>
            </a:endParaRPr>
          </a:p>
        </p:txBody>
      </p:sp>
      <p:pic>
        <p:nvPicPr>
          <p:cNvPr id="24" name="Picture 2" descr="電話をする人のイラスト（女性・泣いた顔）"/>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87281" y="5086494"/>
            <a:ext cx="984126" cy="13668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メモを取っている男性会社員のイラスト"/>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9847" y="5204181"/>
            <a:ext cx="1123921" cy="1123921"/>
          </a:xfrm>
          <a:prstGeom prst="rect">
            <a:avLst/>
          </a:prstGeom>
          <a:noFill/>
          <a:extLst>
            <a:ext uri="{909E8E84-426E-40DD-AFC4-6F175D3DCCD1}">
              <a14:hiddenFill xmlns:a14="http://schemas.microsoft.com/office/drawing/2010/main">
                <a:solidFill>
                  <a:srgbClr val="FFFFFF"/>
                </a:solidFill>
              </a14:hiddenFill>
            </a:ext>
          </a:extLst>
        </p:spPr>
      </p:pic>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88356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60648"/>
            <a:ext cx="9144000" cy="923330"/>
          </a:xfrm>
          <a:prstGeom prst="rect">
            <a:avLst/>
          </a:prstGeom>
          <a:noFill/>
          <a:ln w="57150">
            <a:noFill/>
          </a:ln>
        </p:spPr>
        <p:txBody>
          <a:bodyPr wrap="square">
            <a:spAutoFit/>
          </a:bodyPr>
          <a:lstStyle/>
          <a:p>
            <a:pPr algn="ctr" eaLnBrk="0" fontAlgn="base" hangingPunct="0">
              <a:spcBef>
                <a:spcPct val="0"/>
              </a:spcBef>
              <a:spcAft>
                <a:spcPct val="0"/>
              </a:spcAft>
            </a:pPr>
            <a:endParaRPr lang="en-US" altLang="ja-JP" sz="5400" dirty="0" smtClean="0">
              <a:solidFill>
                <a:prstClr val="white"/>
              </a:solidFill>
              <a:latin typeface="UD デジタル 教科書体 NK-R" panose="02020400000000000000" pitchFamily="18" charset="-128"/>
              <a:ea typeface="UD デジタル 教科書体 NK-R"/>
              <a:cs typeface="メイリオ" panose="020B0604030504040204" pitchFamily="50" charset="-128"/>
            </a:endParaRPr>
          </a:p>
        </p:txBody>
      </p:sp>
      <p:sp>
        <p:nvSpPr>
          <p:cNvPr id="7" name="角丸四角形 6"/>
          <p:cNvSpPr/>
          <p:nvPr/>
        </p:nvSpPr>
        <p:spPr>
          <a:xfrm>
            <a:off x="395536" y="1372126"/>
            <a:ext cx="4176464" cy="50812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sp>
        <p:nvSpPr>
          <p:cNvPr id="47" name="角丸四角形 46"/>
          <p:cNvSpPr/>
          <p:nvPr/>
        </p:nvSpPr>
        <p:spPr>
          <a:xfrm>
            <a:off x="4860032" y="1524052"/>
            <a:ext cx="4032448" cy="492928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a:endParaRPr>
          </a:p>
        </p:txBody>
      </p:sp>
      <p:sp>
        <p:nvSpPr>
          <p:cNvPr id="12" name="正方形/長方形 11"/>
          <p:cNvSpPr/>
          <p:nvPr/>
        </p:nvSpPr>
        <p:spPr>
          <a:xfrm>
            <a:off x="0" y="0"/>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600" dirty="0" smtClean="0">
                <a:solidFill>
                  <a:prstClr val="black"/>
                </a:solidFill>
                <a:latin typeface="UD デジタル 教科書体 NK-R" panose="02020400000000000000" pitchFamily="18" charset="-128"/>
                <a:ea typeface="UD デジタル 教科書体 NK-R"/>
              </a:rPr>
              <a:t>5-</a:t>
            </a:r>
            <a:r>
              <a:rPr lang="ja-JP" altLang="en-US" sz="3600" dirty="0" smtClean="0">
                <a:solidFill>
                  <a:prstClr val="black"/>
                </a:solidFill>
                <a:latin typeface="UD デジタル 教科書体 NK-R" panose="02020400000000000000" pitchFamily="18" charset="-128"/>
                <a:ea typeface="UD デジタル 教科書体 NK-R"/>
              </a:rPr>
              <a:t>③</a:t>
            </a:r>
            <a:r>
              <a:rPr lang="en-US" altLang="ja-JP" sz="3600" dirty="0" smtClean="0">
                <a:solidFill>
                  <a:prstClr val="black"/>
                </a:solidFill>
                <a:latin typeface="UD デジタル 教科書体 NK-R" panose="02020400000000000000" pitchFamily="18" charset="-128"/>
                <a:ea typeface="UD デジタル 教科書体 NK-R"/>
              </a:rPr>
              <a:t>.</a:t>
            </a:r>
            <a:r>
              <a:rPr lang="ja-JP" altLang="en-US" sz="3000" dirty="0" smtClean="0">
                <a:solidFill>
                  <a:prstClr val="black"/>
                </a:solidFill>
                <a:latin typeface="UD デジタル 教科書体 NK-R" panose="02020400000000000000" pitchFamily="18" charset="-128"/>
                <a:ea typeface="UD デジタル 教科書体 NK-R"/>
              </a:rPr>
              <a:t>「キャッシュレス」　トラブル事例</a:t>
            </a:r>
            <a:endParaRPr lang="en-US" altLang="ja-JP" sz="3000" dirty="0">
              <a:solidFill>
                <a:prstClr val="black"/>
              </a:solidFill>
              <a:latin typeface="UD デジタル 教科書体 NK-R" panose="02020400000000000000" pitchFamily="18" charset="-128"/>
              <a:ea typeface="UD デジタル 教科書体 NK-R"/>
            </a:endParaRPr>
          </a:p>
        </p:txBody>
      </p:sp>
      <p:grpSp>
        <p:nvGrpSpPr>
          <p:cNvPr id="3" name="グループ化 2"/>
          <p:cNvGrpSpPr/>
          <p:nvPr/>
        </p:nvGrpSpPr>
        <p:grpSpPr>
          <a:xfrm>
            <a:off x="835968" y="1193596"/>
            <a:ext cx="3276364" cy="743726"/>
            <a:chOff x="863588" y="1844823"/>
            <a:chExt cx="3276364" cy="923813"/>
          </a:xfrm>
        </p:grpSpPr>
        <p:sp>
          <p:nvSpPr>
            <p:cNvPr id="2" name="角丸四角形 1"/>
            <p:cNvSpPr/>
            <p:nvPr/>
          </p:nvSpPr>
          <p:spPr>
            <a:xfrm>
              <a:off x="863588" y="1844823"/>
              <a:ext cx="3276364" cy="9238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13" name="テキスト ボックス 12"/>
            <p:cNvSpPr txBox="1"/>
            <p:nvPr/>
          </p:nvSpPr>
          <p:spPr>
            <a:xfrm>
              <a:off x="1015988" y="1930339"/>
              <a:ext cx="3096344" cy="649913"/>
            </a:xfrm>
            <a:prstGeom prst="rect">
              <a:avLst/>
            </a:prstGeom>
            <a:noFill/>
          </p:spPr>
          <p:txBody>
            <a:bodyPr wrap="square" rtlCol="0">
              <a:spAutoFit/>
            </a:bodyPr>
            <a:lstStyle/>
            <a:p>
              <a:r>
                <a:rPr lang="ja-JP" altLang="en-US" sz="2800" dirty="0" smtClean="0">
                  <a:solidFill>
                    <a:prstClr val="white"/>
                  </a:solidFill>
                  <a:latin typeface="UD デジタル 教科書体 NK-R" panose="02020400000000000000" pitchFamily="18" charset="-128"/>
                  <a:ea typeface="UD デジタル 教科書体 NK-R"/>
                </a:rPr>
                <a:t>①なりすまし</a:t>
              </a:r>
              <a:endParaRPr lang="ja-JP" altLang="en-US" sz="2800" dirty="0">
                <a:solidFill>
                  <a:prstClr val="white"/>
                </a:solidFill>
                <a:latin typeface="UD デジタル 教科書体 NK-R" panose="02020400000000000000" pitchFamily="18" charset="-128"/>
                <a:ea typeface="UD デジタル 教科書体 NK-R"/>
              </a:endParaRPr>
            </a:p>
          </p:txBody>
        </p:sp>
      </p:grpSp>
      <p:grpSp>
        <p:nvGrpSpPr>
          <p:cNvPr id="15" name="グループ化 14"/>
          <p:cNvGrpSpPr/>
          <p:nvPr/>
        </p:nvGrpSpPr>
        <p:grpSpPr>
          <a:xfrm>
            <a:off x="5240948" y="1163303"/>
            <a:ext cx="3435508" cy="774018"/>
            <a:chOff x="863588" y="1844824"/>
            <a:chExt cx="3435508" cy="774018"/>
          </a:xfrm>
        </p:grpSpPr>
        <p:sp>
          <p:nvSpPr>
            <p:cNvPr id="16" name="角丸四角形 15"/>
            <p:cNvSpPr/>
            <p:nvPr/>
          </p:nvSpPr>
          <p:spPr>
            <a:xfrm>
              <a:off x="863588" y="1844824"/>
              <a:ext cx="3276364" cy="77401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a typeface="UD デジタル 教科書体 NK-R"/>
              </a:endParaRPr>
            </a:p>
          </p:txBody>
        </p:sp>
        <p:sp>
          <p:nvSpPr>
            <p:cNvPr id="17" name="テキスト ボックス 16"/>
            <p:cNvSpPr txBox="1"/>
            <p:nvPr/>
          </p:nvSpPr>
          <p:spPr>
            <a:xfrm>
              <a:off x="953598" y="1943963"/>
              <a:ext cx="3345498" cy="523220"/>
            </a:xfrm>
            <a:prstGeom prst="rect">
              <a:avLst/>
            </a:prstGeom>
            <a:noFill/>
          </p:spPr>
          <p:txBody>
            <a:bodyPr wrap="square" rtlCol="0">
              <a:spAutoFit/>
            </a:bodyPr>
            <a:lstStyle/>
            <a:p>
              <a:r>
                <a:rPr lang="ja-JP" altLang="en-US" sz="2800" dirty="0" smtClean="0">
                  <a:solidFill>
                    <a:prstClr val="black"/>
                  </a:solidFill>
                  <a:latin typeface="UD デジタル 教科書体 NK-R" panose="02020400000000000000" pitchFamily="18" charset="-128"/>
                  <a:ea typeface="UD デジタル 教科書体 NK-R"/>
                </a:rPr>
                <a:t>②サクラサイト・副業</a:t>
              </a:r>
              <a:endParaRPr lang="ja-JP" altLang="en-US" sz="2800" dirty="0">
                <a:solidFill>
                  <a:prstClr val="black"/>
                </a:solidFill>
                <a:latin typeface="UD デジタル 教科書体 NK-R" panose="02020400000000000000" pitchFamily="18" charset="-128"/>
                <a:ea typeface="UD デジタル 教科書体 NK-R"/>
              </a:endParaRPr>
            </a:p>
          </p:txBody>
        </p:sp>
      </p:grpSp>
      <p:sp>
        <p:nvSpPr>
          <p:cNvPr id="4" name="テキスト ボックス 3"/>
          <p:cNvSpPr txBox="1"/>
          <p:nvPr/>
        </p:nvSpPr>
        <p:spPr>
          <a:xfrm>
            <a:off x="683568" y="2461538"/>
            <a:ext cx="4176464" cy="1754326"/>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■無料通話アプリで友人のアカウントで</a:t>
            </a:r>
          </a:p>
          <a:p>
            <a:r>
              <a:rPr lang="ja-JP" altLang="en-US" dirty="0" smtClean="0">
                <a:solidFill>
                  <a:prstClr val="black"/>
                </a:solidFill>
                <a:latin typeface="UD デジタル 教科書体 NK-R" panose="02020400000000000000" pitchFamily="18" charset="-128"/>
                <a:ea typeface="UD デジタル 教科書体 NK-R"/>
              </a:rPr>
              <a:t>「電子マネーを買ってきて」とメッセージ</a:t>
            </a:r>
          </a:p>
          <a:p>
            <a:endParaRPr lang="ja-JP" altLang="en-US" dirty="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　カード裏の文字・記号を伝え、価値を</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盗られてしまう・・・</a:t>
            </a:r>
          </a:p>
          <a:p>
            <a:endParaRPr lang="ja-JP" altLang="en-US" dirty="0">
              <a:solidFill>
                <a:prstClr val="black"/>
              </a:solidFill>
              <a:latin typeface="UD デジタル 教科書体 NK-R" panose="02020400000000000000" pitchFamily="18" charset="-128"/>
              <a:ea typeface="UD デジタル 教科書体 NK-R"/>
            </a:endParaRPr>
          </a:p>
        </p:txBody>
      </p:sp>
      <p:sp>
        <p:nvSpPr>
          <p:cNvPr id="19" name="テキスト ボックス 18"/>
          <p:cNvSpPr txBox="1"/>
          <p:nvPr/>
        </p:nvSpPr>
        <p:spPr>
          <a:xfrm>
            <a:off x="5006894" y="2435403"/>
            <a:ext cx="4176464" cy="1477328"/>
          </a:xfrm>
          <a:prstGeom prst="rect">
            <a:avLst/>
          </a:prstGeom>
          <a:noFill/>
        </p:spPr>
        <p:txBody>
          <a:bodyPr wrap="square" rtlCol="0">
            <a:spAutoFit/>
          </a:bodyPr>
          <a:lstStyle/>
          <a:p>
            <a:r>
              <a:rPr lang="ja-JP" altLang="en-US" dirty="0" smtClean="0">
                <a:solidFill>
                  <a:prstClr val="black"/>
                </a:solidFill>
                <a:latin typeface="UD デジタル 教科書体 NK-R" panose="02020400000000000000" pitchFamily="18" charset="-128"/>
                <a:ea typeface="UD デジタル 教科書体 NK-R"/>
              </a:rPr>
              <a:t>■「出会い」「儲かる」といわれ、電子</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マネーでの支払いを求められる。</a:t>
            </a:r>
          </a:p>
          <a:p>
            <a:endParaRPr lang="ja-JP" altLang="en-US" dirty="0">
              <a:solidFill>
                <a:prstClr val="black"/>
              </a:solidFill>
              <a:latin typeface="UD デジタル 教科書体 NK-R" panose="02020400000000000000" pitchFamily="18" charset="-128"/>
              <a:ea typeface="UD デジタル 教科書体 NK-R"/>
            </a:endParaRPr>
          </a:p>
          <a:p>
            <a:r>
              <a:rPr lang="ja-JP" altLang="en-US" dirty="0" smtClean="0">
                <a:solidFill>
                  <a:prstClr val="black"/>
                </a:solidFill>
                <a:latin typeface="UD デジタル 教科書体 NK-R" panose="02020400000000000000" pitchFamily="18" charset="-128"/>
                <a:ea typeface="UD デジタル 教科書体 NK-R"/>
              </a:rPr>
              <a:t>　　実際には、高額の支払いをしても</a:t>
            </a:r>
          </a:p>
          <a:p>
            <a:r>
              <a:rPr lang="ja-JP" altLang="en-US" dirty="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「出会いはない」「何も儲からない」</a:t>
            </a:r>
          </a:p>
        </p:txBody>
      </p:sp>
      <p:pic>
        <p:nvPicPr>
          <p:cNvPr id="4098" name="Picture 2" descr="G:\KINGSTON\くらしの一日講座\イラストいろいろ\computer_message_a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20" y="4198105"/>
            <a:ext cx="2012150" cy="20121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G:\消費生活センター　消費者教育\イラストいろいろ\smartphone_prepaid_card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0450" y="3822679"/>
            <a:ext cx="1011990" cy="122418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G:\KINGSTON\くらしの一日講座\イラストいろいろ\頭を抱える.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258" y="5361997"/>
            <a:ext cx="808484" cy="8084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KINGSTON\くらしの一日講座\イラストいろいろ\angry_fukureru_gir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5126" y="4740781"/>
            <a:ext cx="1261953" cy="151132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G:\KINGSTON\くらしの一日講座\イラストいろいろ\smartphone_matching_app_rena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6894" y="4054285"/>
            <a:ext cx="1289298" cy="1289298"/>
          </a:xfrm>
          <a:prstGeom prst="rect">
            <a:avLst/>
          </a:prstGeom>
          <a:noFill/>
          <a:extLst>
            <a:ext uri="{909E8E84-426E-40DD-AFC4-6F175D3DCCD1}">
              <a14:hiddenFill xmlns:a14="http://schemas.microsoft.com/office/drawing/2010/main">
                <a:solidFill>
                  <a:srgbClr val="FFFFFF"/>
                </a:solidFill>
              </a14:hiddenFill>
            </a:ext>
          </a:extLst>
        </p:spPr>
      </p:pic>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591627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キャッフィー\caffy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928" y="2781986"/>
            <a:ext cx="2880320" cy="4076015"/>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95536" y="1484785"/>
            <a:ext cx="5472608" cy="4702852"/>
          </a:xfrm>
          <a:prstGeom prst="wedgeRoundRectCallout">
            <a:avLst>
              <a:gd name="adj1" fmla="val 63916"/>
              <a:gd name="adj2" fmla="val 23413"/>
              <a:gd name="adj3" fmla="val 16667"/>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800" dirty="0">
              <a:solidFill>
                <a:srgbClr val="1F497D">
                  <a:lumMod val="50000"/>
                </a:srgbClr>
              </a:solidFill>
              <a:latin typeface="UD デジタル 教科書体 NK-R" panose="02020400000000000000" pitchFamily="18" charset="-128"/>
              <a:ea typeface="UD デジタル 教科書体 NK-R"/>
            </a:endParaRPr>
          </a:p>
        </p:txBody>
      </p:sp>
      <p:sp>
        <p:nvSpPr>
          <p:cNvPr id="3" name="正方形/長方形 2"/>
          <p:cNvSpPr/>
          <p:nvPr/>
        </p:nvSpPr>
        <p:spPr>
          <a:xfrm>
            <a:off x="373088" y="1628800"/>
            <a:ext cx="5904656" cy="4493538"/>
          </a:xfrm>
          <a:prstGeom prst="rect">
            <a:avLst/>
          </a:prstGeom>
        </p:spPr>
        <p:txBody>
          <a:bodyPr wrap="square">
            <a:spAutoFit/>
          </a:bodyPr>
          <a:lstStyle/>
          <a:p>
            <a:r>
              <a:rPr lang="ja-JP" altLang="en-US" sz="1600" dirty="0">
                <a:solidFill>
                  <a:srgbClr val="1F497D">
                    <a:lumMod val="50000"/>
                  </a:srgbClr>
                </a:solidFill>
                <a:latin typeface="UD デジタル 教科書体 NK-R" panose="02020400000000000000" pitchFamily="18" charset="-128"/>
                <a:ea typeface="UD デジタル 教科書体 NK-R"/>
              </a:rPr>
              <a:t>　</a:t>
            </a:r>
            <a:r>
              <a:rPr lang="ja-JP" altLang="en-US" sz="1600" dirty="0" smtClean="0">
                <a:solidFill>
                  <a:srgbClr val="1F497D">
                    <a:lumMod val="50000"/>
                  </a:srgbClr>
                </a:solidFill>
                <a:latin typeface="UD デジタル 教科書体 NK-R" panose="02020400000000000000" pitchFamily="18" charset="-128"/>
                <a:ea typeface="UD デジタル 教科書体 NK-R"/>
              </a:rPr>
              <a:t>　　　　　</a:t>
            </a:r>
            <a:r>
              <a:rPr lang="ja-JP" altLang="en-US" sz="3800" dirty="0" smtClean="0">
                <a:solidFill>
                  <a:srgbClr val="1F497D">
                    <a:lumMod val="50000"/>
                  </a:srgbClr>
                </a:solidFill>
                <a:latin typeface="UD デジタル 教科書体 NK-R" panose="02020400000000000000" pitchFamily="18" charset="-128"/>
                <a:ea typeface="UD デジタル 教科書体 NK-R"/>
              </a:rPr>
              <a:t>キャッシュレスの</a:t>
            </a:r>
          </a:p>
          <a:p>
            <a:r>
              <a:rPr lang="ja-JP" altLang="en-US" sz="1600" dirty="0" smtClean="0">
                <a:solidFill>
                  <a:srgbClr val="1F497D">
                    <a:lumMod val="50000"/>
                  </a:srgbClr>
                </a:solidFill>
                <a:latin typeface="UD デジタル 教科書体 NK-R" panose="02020400000000000000" pitchFamily="18" charset="-128"/>
                <a:ea typeface="UD デジタル 教科書体 NK-R"/>
              </a:rPr>
              <a:t>　　　　　　　　　　　　　　　　　　　　　りかい</a:t>
            </a:r>
          </a:p>
          <a:p>
            <a:pPr algn="ctr"/>
            <a:r>
              <a:rPr lang="ja-JP" altLang="en-US" sz="3800" dirty="0">
                <a:solidFill>
                  <a:srgbClr val="1F497D">
                    <a:lumMod val="50000"/>
                  </a:srgbClr>
                </a:solidFill>
                <a:latin typeface="UD デジタル 教科書体 NK-R" panose="02020400000000000000" pitchFamily="18" charset="-128"/>
                <a:ea typeface="UD デジタル 教科書体 NK-R"/>
              </a:rPr>
              <a:t>しくみ</a:t>
            </a:r>
            <a:r>
              <a:rPr lang="ja-JP" altLang="en-US" sz="3800" dirty="0" smtClean="0">
                <a:solidFill>
                  <a:srgbClr val="1F497D">
                    <a:lumMod val="50000"/>
                  </a:srgbClr>
                </a:solidFill>
                <a:latin typeface="UD デジタル 教科書体 NK-R" panose="02020400000000000000" pitchFamily="18" charset="-128"/>
                <a:ea typeface="UD デジタル 教科書体 NK-R"/>
              </a:rPr>
              <a:t>を理解しましたか</a:t>
            </a:r>
            <a:r>
              <a:rPr lang="en-US" altLang="ja-JP" sz="3800" dirty="0" smtClean="0">
                <a:solidFill>
                  <a:srgbClr val="1F497D">
                    <a:lumMod val="50000"/>
                  </a:srgbClr>
                </a:solidFill>
                <a:latin typeface="UD デジタル 教科書体 NK-R" panose="02020400000000000000" pitchFamily="18" charset="-128"/>
                <a:ea typeface="UD デジタル 教科書体 NK-R"/>
              </a:rPr>
              <a:t>?</a:t>
            </a:r>
            <a:endParaRPr lang="ja-JP" altLang="en-US" sz="3800" dirty="0" smtClean="0">
              <a:solidFill>
                <a:srgbClr val="1F497D">
                  <a:lumMod val="50000"/>
                </a:srgbClr>
              </a:solidFill>
              <a:latin typeface="UD デジタル 教科書体 NK-R" panose="02020400000000000000" pitchFamily="18" charset="-128"/>
              <a:ea typeface="UD デジタル 教科書体 NK-R"/>
            </a:endParaRPr>
          </a:p>
          <a:p>
            <a:pPr algn="ctr"/>
            <a:r>
              <a:rPr lang="ja-JP" altLang="en-US" sz="1600" dirty="0" smtClean="0">
                <a:solidFill>
                  <a:srgbClr val="1F497D">
                    <a:lumMod val="50000"/>
                  </a:srgbClr>
                </a:solidFill>
                <a:latin typeface="UD デジタル 教科書体 NK-R" panose="02020400000000000000" pitchFamily="18" charset="-128"/>
                <a:ea typeface="UD デジタル 教科書体 NK-R"/>
              </a:rPr>
              <a:t>　　ちゅうい</a:t>
            </a:r>
            <a:endParaRPr lang="en-US" altLang="ja-JP" sz="1600" dirty="0" smtClean="0">
              <a:solidFill>
                <a:srgbClr val="1F497D">
                  <a:lumMod val="50000"/>
                </a:srgbClr>
              </a:solidFill>
              <a:latin typeface="UD デジタル 教科書体 NK-R" panose="02020400000000000000" pitchFamily="18" charset="-128"/>
              <a:ea typeface="UD デジタル 教科書体 NK-R"/>
            </a:endParaRPr>
          </a:p>
          <a:p>
            <a:pPr algn="ctr"/>
            <a:r>
              <a:rPr lang="ja-JP" altLang="en-US" sz="3800" dirty="0" smtClean="0">
                <a:solidFill>
                  <a:srgbClr val="FF0000"/>
                </a:solidFill>
                <a:latin typeface="UD デジタル 教科書体 NK-R" panose="02020400000000000000" pitchFamily="18" charset="-128"/>
                <a:ea typeface="UD デジタル 教科書体 NK-R"/>
              </a:rPr>
              <a:t>どこ</a:t>
            </a:r>
            <a:r>
              <a:rPr lang="ja-JP" altLang="en-US" sz="3800" dirty="0" smtClean="0">
                <a:solidFill>
                  <a:srgbClr val="1F497D">
                    <a:lumMod val="50000"/>
                  </a:srgbClr>
                </a:solidFill>
                <a:latin typeface="UD デジタル 教科書体 NK-R" panose="02020400000000000000" pitchFamily="18" charset="-128"/>
                <a:ea typeface="UD デジタル 教科書体 NK-R"/>
              </a:rPr>
              <a:t>に注意して</a:t>
            </a:r>
          </a:p>
          <a:p>
            <a:r>
              <a:rPr lang="ja-JP" altLang="en-US" sz="1600" dirty="0" smtClean="0">
                <a:solidFill>
                  <a:srgbClr val="1F497D">
                    <a:lumMod val="50000"/>
                  </a:srgbClr>
                </a:solidFill>
                <a:latin typeface="UD デジタル 教科書体 NK-R" panose="02020400000000000000" pitchFamily="18" charset="-128"/>
                <a:ea typeface="UD デジタル 教科書体 NK-R"/>
              </a:rPr>
              <a:t>　　　　　　　　　　　　　　　　　　　　　　　　　　　</a:t>
            </a:r>
            <a:r>
              <a:rPr lang="ja-JP" altLang="en-US" sz="1600" dirty="0" smtClean="0">
                <a:solidFill>
                  <a:srgbClr val="FF0000"/>
                </a:solidFill>
                <a:latin typeface="UD デジタル 教科書体 NK-R" panose="02020400000000000000" pitchFamily="18" charset="-128"/>
                <a:ea typeface="UD デジタル 教科書体 NK-R"/>
              </a:rPr>
              <a:t>つか　　　　　かた</a:t>
            </a:r>
          </a:p>
          <a:p>
            <a:pPr algn="ctr"/>
            <a:r>
              <a:rPr lang="ja-JP" altLang="en-US" sz="3800" dirty="0" smtClean="0">
                <a:solidFill>
                  <a:srgbClr val="1F497D">
                    <a:lumMod val="50000"/>
                  </a:srgbClr>
                </a:solidFill>
                <a:latin typeface="UD デジタル 教科書体 NK-R" panose="02020400000000000000" pitchFamily="18" charset="-128"/>
                <a:ea typeface="UD デジタル 教科書体 NK-R"/>
              </a:rPr>
              <a:t>どういう</a:t>
            </a:r>
            <a:r>
              <a:rPr lang="ja-JP" altLang="en-US" sz="3800" dirty="0" smtClean="0">
                <a:solidFill>
                  <a:srgbClr val="FF0000"/>
                </a:solidFill>
                <a:latin typeface="UD デジタル 教科書体 NK-R" panose="02020400000000000000" pitchFamily="18" charset="-128"/>
                <a:ea typeface="UD デジタル 教科書体 NK-R"/>
              </a:rPr>
              <a:t>使い方</a:t>
            </a:r>
            <a:r>
              <a:rPr lang="ja-JP" altLang="en-US" sz="3800" dirty="0">
                <a:solidFill>
                  <a:srgbClr val="1F497D">
                    <a:lumMod val="50000"/>
                  </a:srgbClr>
                </a:solidFill>
                <a:latin typeface="UD デジタル 教科書体 NK-R" panose="02020400000000000000" pitchFamily="18" charset="-128"/>
                <a:ea typeface="UD デジタル 教科書体 NK-R"/>
              </a:rPr>
              <a:t>が</a:t>
            </a:r>
            <a:endParaRPr lang="ja-JP" altLang="en-US" sz="3800" dirty="0" smtClean="0">
              <a:solidFill>
                <a:srgbClr val="1F497D">
                  <a:lumMod val="50000"/>
                </a:srgbClr>
              </a:solidFill>
              <a:latin typeface="UD デジタル 教科書体 NK-R" panose="02020400000000000000" pitchFamily="18" charset="-128"/>
              <a:ea typeface="UD デジタル 教科書体 NK-R"/>
            </a:endParaRPr>
          </a:p>
          <a:p>
            <a:r>
              <a:rPr lang="ja-JP" altLang="en-US" sz="1600" dirty="0" smtClean="0">
                <a:solidFill>
                  <a:srgbClr val="1F497D">
                    <a:lumMod val="50000"/>
                  </a:srgbClr>
                </a:solidFill>
                <a:latin typeface="UD デジタル 教科書体 NK-R" panose="02020400000000000000" pitchFamily="18" charset="-128"/>
                <a:ea typeface="UD デジタル 教科書体 NK-R"/>
              </a:rPr>
              <a:t>　　　　　　　　　　　　　　　　　　　　　　かんが</a:t>
            </a:r>
          </a:p>
          <a:p>
            <a:pPr algn="ctr"/>
            <a:r>
              <a:rPr lang="ja-JP" altLang="en-US" sz="3800" dirty="0" smtClean="0">
                <a:solidFill>
                  <a:srgbClr val="1F497D">
                    <a:lumMod val="50000"/>
                  </a:srgbClr>
                </a:solidFill>
                <a:latin typeface="UD デジタル 教科書体 NK-R" panose="02020400000000000000" pitchFamily="18" charset="-128"/>
                <a:ea typeface="UD デジタル 教科書体 NK-R"/>
              </a:rPr>
              <a:t>いいか考えましょう。</a:t>
            </a:r>
            <a:endParaRPr lang="en-US" altLang="ja-JP" sz="3800" dirty="0" smtClean="0">
              <a:solidFill>
                <a:srgbClr val="1F497D">
                  <a:lumMod val="50000"/>
                </a:srgbClr>
              </a:solidFill>
              <a:latin typeface="UD デジタル 教科書体 NK-R" panose="02020400000000000000" pitchFamily="18" charset="-128"/>
              <a:ea typeface="UD デジタル 教科書体 NK-R"/>
            </a:endParaRPr>
          </a:p>
          <a:p>
            <a:pPr algn="ctr"/>
            <a:endParaRPr lang="ja-JP" altLang="en-US" sz="3200" dirty="0">
              <a:solidFill>
                <a:srgbClr val="C00000"/>
              </a:solidFill>
              <a:latin typeface="UD デジタル 教科書体 NK-R" panose="02020400000000000000" pitchFamily="18" charset="-128"/>
              <a:ea typeface="UD デジタル 教科書体 NK-R"/>
            </a:endParaRPr>
          </a:p>
        </p:txBody>
      </p:sp>
      <p:sp>
        <p:nvSpPr>
          <p:cNvPr id="8" name="正方形/長方形 7"/>
          <p:cNvSpPr/>
          <p:nvPr/>
        </p:nvSpPr>
        <p:spPr>
          <a:xfrm>
            <a:off x="-18543"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a:rPr>
              <a:t>　</a:t>
            </a:r>
            <a:r>
              <a:rPr lang="en-US" altLang="ja-JP" sz="4000" dirty="0" smtClean="0">
                <a:solidFill>
                  <a:prstClr val="black"/>
                </a:solidFill>
                <a:latin typeface="UD デジタル 教科書体 NK-R" panose="02020400000000000000" pitchFamily="18" charset="-128"/>
                <a:ea typeface="UD デジタル 教科書体 NK-R"/>
              </a:rPr>
              <a:t>6.</a:t>
            </a:r>
            <a:r>
              <a:rPr lang="ja-JP" altLang="en-US" sz="4000" dirty="0" smtClean="0">
                <a:solidFill>
                  <a:prstClr val="black"/>
                </a:solidFill>
                <a:latin typeface="UD デジタル 教科書体 NK-R" panose="02020400000000000000" pitchFamily="18" charset="-128"/>
                <a:ea typeface="UD デジタル 教科書体 NK-R"/>
              </a:rPr>
              <a:t>振り返り</a:t>
            </a:r>
            <a:endParaRPr lang="en-US" altLang="ja-JP" sz="4000" dirty="0">
              <a:solidFill>
                <a:prstClr val="black"/>
              </a:solidFill>
              <a:latin typeface="UD デジタル 教科書体 NK-R" panose="02020400000000000000" pitchFamily="18" charset="-128"/>
              <a:ea typeface="UD デジタル 教科書体 NK-R"/>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790823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18543" y="-27384"/>
            <a:ext cx="9144000" cy="98072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endParaRPr lang="ja-JP" altLang="en-US" sz="2000" dirty="0" smtClean="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a:solidFill>
                  <a:prstClr val="black"/>
                </a:solidFill>
                <a:latin typeface="UD デジタル 教科書体 NK-R" panose="02020400000000000000" pitchFamily="18" charset="-128"/>
                <a:ea typeface="UD デジタル 教科書体 NK-R"/>
              </a:rPr>
              <a:t>　★</a:t>
            </a:r>
            <a:r>
              <a:rPr lang="en-US" altLang="ja-JP" sz="4000" dirty="0" smtClean="0">
                <a:solidFill>
                  <a:prstClr val="black"/>
                </a:solidFill>
                <a:latin typeface="UD デジタル 教科書体 NK-R" panose="02020400000000000000" pitchFamily="18" charset="-128"/>
                <a:ea typeface="UD デジタル 教科書体 NK-R"/>
              </a:rPr>
              <a:t>.</a:t>
            </a:r>
            <a:r>
              <a:rPr lang="ja-JP" altLang="en-US" sz="4000" dirty="0" smtClean="0">
                <a:solidFill>
                  <a:prstClr val="black"/>
                </a:solidFill>
                <a:latin typeface="UD デジタル 教科書体 NK-R" panose="02020400000000000000" pitchFamily="18" charset="-128"/>
                <a:ea typeface="UD デジタル 教科書体 NK-R"/>
              </a:rPr>
              <a:t>アドバイス</a:t>
            </a:r>
            <a:endParaRPr lang="en-US" altLang="ja-JP" sz="4000" dirty="0">
              <a:solidFill>
                <a:prstClr val="black"/>
              </a:solidFill>
              <a:latin typeface="UD デジタル 教科書体 NK-R" panose="02020400000000000000" pitchFamily="18" charset="-128"/>
              <a:ea typeface="UD デジタル 教科書体 NK-R"/>
            </a:endParaRPr>
          </a:p>
        </p:txBody>
      </p:sp>
      <p:pic>
        <p:nvPicPr>
          <p:cNvPr id="9" name="Picture 51" descr="caffy_hiramek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103111"/>
            <a:ext cx="2454002" cy="346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吹き出し 10"/>
          <p:cNvSpPr/>
          <p:nvPr/>
        </p:nvSpPr>
        <p:spPr>
          <a:xfrm>
            <a:off x="2987824" y="1378106"/>
            <a:ext cx="5112568" cy="5001289"/>
          </a:xfrm>
          <a:prstGeom prst="wedgeRoundRectCallout">
            <a:avLst>
              <a:gd name="adj1" fmla="val -62667"/>
              <a:gd name="adj2" fmla="val -24215"/>
              <a:gd name="adj3" fmla="val 16667"/>
            </a:avLst>
          </a:prstGeom>
          <a:solidFill>
            <a:schemeClr val="accent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800" dirty="0">
              <a:solidFill>
                <a:srgbClr val="1F497D">
                  <a:lumMod val="50000"/>
                </a:srgbClr>
              </a:solidFill>
              <a:latin typeface="UD デジタル 教科書体 NK-R" panose="02020400000000000000" pitchFamily="18" charset="-128"/>
              <a:ea typeface="UD デジタル 教科書体 NK-R"/>
            </a:endParaRPr>
          </a:p>
        </p:txBody>
      </p:sp>
      <p:sp>
        <p:nvSpPr>
          <p:cNvPr id="12" name="正方形/長方形 11"/>
          <p:cNvSpPr/>
          <p:nvPr/>
        </p:nvSpPr>
        <p:spPr>
          <a:xfrm>
            <a:off x="3368040" y="1785869"/>
            <a:ext cx="6413895" cy="4185761"/>
          </a:xfrm>
          <a:prstGeom prst="rect">
            <a:avLst/>
          </a:prstGeom>
        </p:spPr>
        <p:txBody>
          <a:bodyPr wrap="square">
            <a:spAutoFit/>
          </a:bodyPr>
          <a:lstStyle/>
          <a:p>
            <a:r>
              <a:rPr lang="ja-JP" altLang="en-US" sz="3800" b="1" dirty="0" smtClean="0">
                <a:solidFill>
                  <a:srgbClr val="1F497D">
                    <a:lumMod val="50000"/>
                  </a:srgbClr>
                </a:solidFill>
                <a:latin typeface="UD デジタル 教科書体 NK-R" panose="02020400000000000000" pitchFamily="18" charset="-128"/>
                <a:ea typeface="UD デジタル 教科書体 NK-R"/>
              </a:rPr>
              <a:t>◎未成年の間は、</a:t>
            </a:r>
          </a:p>
          <a:p>
            <a:r>
              <a:rPr lang="ja-JP" altLang="en-US" sz="3800" b="1" dirty="0">
                <a:solidFill>
                  <a:srgbClr val="1F497D">
                    <a:lumMod val="50000"/>
                  </a:srgbClr>
                </a:solidFill>
                <a:latin typeface="UD デジタル 教科書体 NK-R" panose="02020400000000000000" pitchFamily="18" charset="-128"/>
                <a:ea typeface="UD デジタル 教科書体 NK-R"/>
              </a:rPr>
              <a:t>　</a:t>
            </a:r>
            <a:r>
              <a:rPr lang="ja-JP" altLang="en-US" sz="3800" b="1" dirty="0" smtClean="0">
                <a:solidFill>
                  <a:srgbClr val="1F497D">
                    <a:lumMod val="50000"/>
                  </a:srgbClr>
                </a:solidFill>
                <a:latin typeface="UD デジタル 教科書体 NK-R" panose="02020400000000000000" pitchFamily="18" charset="-128"/>
                <a:ea typeface="UD デジタル 教科書体 NK-R"/>
              </a:rPr>
              <a:t>　</a:t>
            </a:r>
            <a:r>
              <a:rPr lang="ja-JP" altLang="en-US" sz="3800" b="1" dirty="0" smtClean="0">
                <a:solidFill>
                  <a:srgbClr val="FF0000"/>
                </a:solidFill>
                <a:latin typeface="UD デジタル 教科書体 NK-R" panose="02020400000000000000" pitchFamily="18" charset="-128"/>
                <a:ea typeface="UD デジタル 教科書体 NK-R"/>
              </a:rPr>
              <a:t>おうちの人と相談</a:t>
            </a:r>
          </a:p>
          <a:p>
            <a:r>
              <a:rPr lang="ja-JP" altLang="en-US" sz="3800" b="1" dirty="0">
                <a:solidFill>
                  <a:srgbClr val="FF0000"/>
                </a:solidFill>
                <a:latin typeface="UD デジタル 教科書体 NK-R" panose="02020400000000000000" pitchFamily="18" charset="-128"/>
                <a:ea typeface="UD デジタル 教科書体 NK-R"/>
              </a:rPr>
              <a:t>　</a:t>
            </a:r>
            <a:r>
              <a:rPr lang="ja-JP" altLang="en-US" sz="3800" b="1" dirty="0" smtClean="0">
                <a:solidFill>
                  <a:srgbClr val="FF0000"/>
                </a:solidFill>
                <a:latin typeface="UD デジタル 教科書体 NK-R" panose="02020400000000000000" pitchFamily="18" charset="-128"/>
                <a:ea typeface="UD デジタル 教科書体 NK-R"/>
              </a:rPr>
              <a:t>　しながら使う</a:t>
            </a:r>
            <a:r>
              <a:rPr lang="ja-JP" altLang="en-US" sz="3800" b="1" dirty="0" smtClean="0">
                <a:solidFill>
                  <a:srgbClr val="1F497D">
                    <a:lumMod val="50000"/>
                  </a:srgbClr>
                </a:solidFill>
                <a:latin typeface="UD デジタル 教科書体 NK-R" panose="02020400000000000000" pitchFamily="18" charset="-128"/>
                <a:ea typeface="UD デジタル 教科書体 NK-R"/>
              </a:rPr>
              <a:t>のが</a:t>
            </a:r>
          </a:p>
          <a:p>
            <a:r>
              <a:rPr lang="ja-JP" altLang="en-US" sz="3800" b="1" dirty="0">
                <a:solidFill>
                  <a:srgbClr val="1F497D">
                    <a:lumMod val="50000"/>
                  </a:srgbClr>
                </a:solidFill>
                <a:latin typeface="UD デジタル 教科書体 NK-R" panose="02020400000000000000" pitchFamily="18" charset="-128"/>
                <a:ea typeface="UD デジタル 教科書体 NK-R"/>
              </a:rPr>
              <a:t>　</a:t>
            </a:r>
            <a:r>
              <a:rPr lang="ja-JP" altLang="en-US" sz="3800" b="1" dirty="0" smtClean="0">
                <a:solidFill>
                  <a:srgbClr val="1F497D">
                    <a:lumMod val="50000"/>
                  </a:srgbClr>
                </a:solidFill>
                <a:latin typeface="UD デジタル 教科書体 NK-R" panose="02020400000000000000" pitchFamily="18" charset="-128"/>
                <a:ea typeface="UD デジタル 教科書体 NK-R"/>
              </a:rPr>
              <a:t>　よいでしょう♪</a:t>
            </a:r>
          </a:p>
          <a:p>
            <a:endParaRPr lang="ja-JP" altLang="en-US" sz="3800" b="1" dirty="0" smtClean="0">
              <a:solidFill>
                <a:srgbClr val="1F497D">
                  <a:lumMod val="50000"/>
                </a:srgbClr>
              </a:solidFill>
              <a:latin typeface="UD デジタル 教科書体 NK-R" panose="02020400000000000000" pitchFamily="18" charset="-128"/>
              <a:ea typeface="UD デジタル 教科書体 NK-R"/>
            </a:endParaRPr>
          </a:p>
          <a:p>
            <a:r>
              <a:rPr lang="ja-JP" altLang="en-US" sz="3800" b="1" dirty="0" smtClean="0">
                <a:solidFill>
                  <a:srgbClr val="1F497D">
                    <a:lumMod val="50000"/>
                  </a:srgbClr>
                </a:solidFill>
                <a:latin typeface="UD デジタル 教科書体 NK-R" panose="02020400000000000000" pitchFamily="18" charset="-128"/>
                <a:ea typeface="UD デジタル 教科書体 NK-R"/>
              </a:rPr>
              <a:t>◎困った時には、</a:t>
            </a:r>
          </a:p>
          <a:p>
            <a:r>
              <a:rPr lang="ja-JP" altLang="en-US" sz="3800" b="1" dirty="0">
                <a:solidFill>
                  <a:srgbClr val="1F497D">
                    <a:lumMod val="50000"/>
                  </a:srgbClr>
                </a:solidFill>
                <a:latin typeface="UD デジタル 教科書体 NK-R" panose="02020400000000000000" pitchFamily="18" charset="-128"/>
                <a:ea typeface="UD デジタル 教科書体 NK-R"/>
              </a:rPr>
              <a:t>　</a:t>
            </a:r>
            <a:r>
              <a:rPr lang="ja-JP" altLang="en-US" sz="3800" b="1" dirty="0" smtClean="0">
                <a:solidFill>
                  <a:srgbClr val="1F497D">
                    <a:lumMod val="50000"/>
                  </a:srgbClr>
                </a:solidFill>
                <a:latin typeface="UD デジタル 教科書体 NK-R" panose="02020400000000000000" pitchFamily="18" charset="-128"/>
                <a:ea typeface="UD デジタル 教科書体 NK-R"/>
              </a:rPr>
              <a:t>　</a:t>
            </a:r>
            <a:r>
              <a:rPr lang="ja-JP" altLang="en-US" sz="3800" b="1" dirty="0" smtClean="0">
                <a:solidFill>
                  <a:srgbClr val="FF0000"/>
                </a:solidFill>
                <a:latin typeface="UD デジタル 教科書体 NK-R" panose="02020400000000000000" pitchFamily="18" charset="-128"/>
                <a:ea typeface="UD デジタル 教科書体 NK-R"/>
              </a:rPr>
              <a:t>相談</a:t>
            </a:r>
            <a:r>
              <a:rPr lang="ja-JP" altLang="en-US" sz="3800" b="1" dirty="0" smtClean="0">
                <a:solidFill>
                  <a:srgbClr val="1F497D">
                    <a:lumMod val="50000"/>
                  </a:srgbClr>
                </a:solidFill>
                <a:latin typeface="UD デジタル 教科書体 NK-R" panose="02020400000000000000" pitchFamily="18" charset="-128"/>
                <a:ea typeface="UD デジタル 教科書体 NK-R"/>
              </a:rPr>
              <a:t>しましょう♪</a:t>
            </a: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840130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612109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街のフレーム素材のイラスト（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8880921" cy="662473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63489" y="1589684"/>
            <a:ext cx="8424936" cy="1261884"/>
          </a:xfrm>
          <a:prstGeom prst="rect">
            <a:avLst/>
          </a:prstGeom>
          <a:noFill/>
        </p:spPr>
        <p:txBody>
          <a:bodyPr wrap="square" rtlCol="0">
            <a:spAutoFit/>
          </a:bodyPr>
          <a:lstStyle/>
          <a:p>
            <a:r>
              <a:rPr lang="ja-JP" altLang="en-US" sz="1600" dirty="0" smtClean="0">
                <a:solidFill>
                  <a:prstClr val="black"/>
                </a:solidFill>
                <a:latin typeface="HGP創英角ﾎﾟｯﾌﾟ体" panose="040B0A00000000000000" pitchFamily="50" charset="-128"/>
                <a:ea typeface="HGP創英角ﾎﾟｯﾌﾟ体" panose="040B0A00000000000000" pitchFamily="50" charset="-128"/>
              </a:rPr>
              <a:t>　　　　　　　　　　　                                     　　　　 　　</a:t>
            </a:r>
          </a:p>
          <a:p>
            <a:r>
              <a:rPr lang="ja-JP" altLang="en-US" sz="6000" dirty="0" smtClean="0">
                <a:solidFill>
                  <a:prstClr val="black"/>
                </a:solidFill>
                <a:latin typeface="HGP創英角ﾎﾟｯﾌﾟ体" panose="040B0A00000000000000" pitchFamily="50" charset="-128"/>
                <a:ea typeface="HGP創英角ﾎﾟｯﾌﾟ体" panose="040B0A00000000000000" pitchFamily="50" charset="-128"/>
              </a:rPr>
              <a:t>「キャッシュレス」のしくみ</a:t>
            </a:r>
            <a:endParaRPr lang="ja-JP" altLang="en-US" sz="6000" dirty="0">
              <a:solidFill>
                <a:prstClr val="black"/>
              </a:solidFill>
              <a:latin typeface="HGP創英角ﾎﾟｯﾌﾟ体" panose="040B0A00000000000000" pitchFamily="50" charset="-128"/>
              <a:ea typeface="HGP創英角ﾎﾟｯﾌﾟ体" panose="040B0A00000000000000" pitchFamily="50" charset="-128"/>
            </a:endParaRPr>
          </a:p>
        </p:txBody>
      </p:sp>
      <p:grpSp>
        <p:nvGrpSpPr>
          <p:cNvPr id="3" name="グループ化 2"/>
          <p:cNvGrpSpPr/>
          <p:nvPr/>
        </p:nvGrpSpPr>
        <p:grpSpPr>
          <a:xfrm>
            <a:off x="4932040" y="3429000"/>
            <a:ext cx="3240360" cy="2818656"/>
            <a:chOff x="-3204864" y="1916832"/>
            <a:chExt cx="2818656" cy="2818656"/>
          </a:xfrm>
        </p:grpSpPr>
        <p:pic>
          <p:nvPicPr>
            <p:cNvPr id="2" name="Picture 2" descr="モニタを見せて案内する店員のイラスト（女性会社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864" y="1916832"/>
              <a:ext cx="2818656" cy="28186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消費生活センター　消費者教育\イラストいろいろ\money_ic_card_cashless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832" y="2564904"/>
              <a:ext cx="1296144" cy="1296144"/>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横巻き 4"/>
          <p:cNvSpPr/>
          <p:nvPr/>
        </p:nvSpPr>
        <p:spPr>
          <a:xfrm>
            <a:off x="1547664" y="3933056"/>
            <a:ext cx="3000300" cy="1224136"/>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rPr>
              <a:t>補足資料</a:t>
            </a:r>
            <a:endParaRPr kumimoji="1" lang="ja-JP" altLang="en-US" sz="4400" dirty="0">
              <a:solidFill>
                <a:schemeClr val="tx1"/>
              </a:solidFill>
            </a:endParaRPr>
          </a:p>
        </p:txBody>
      </p:sp>
      <p:sp>
        <p:nvSpPr>
          <p:cNvPr id="6" name="フッター プレースホルダー 5"/>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68248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bp.blogspot.com/-bWl0WsdCB24/VmFj01CfhiI/AAAAAAAA1Z4/Tjd8pmzlLqU/s800/shopping_rej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8953" y="4568851"/>
            <a:ext cx="3476589" cy="32375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4.bp.blogspot.com/-R6XFB59rFy0/UUhH63l9q-I/AAAAAAAAO5c/xa-LPMTzgpE/s1600/bousai_wa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411273">
            <a:off x="13147640" y="2946834"/>
            <a:ext cx="429867" cy="964335"/>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smtClean="0">
                <a:solidFill>
                  <a:prstClr val="black"/>
                </a:solidFill>
                <a:latin typeface="UD デジタル 教科書体 NK-R" panose="02020400000000000000" pitchFamily="18" charset="-128"/>
                <a:ea typeface="UD デジタル 教科書体 NK-R" panose="02020400000000000000" pitchFamily="18" charset="-128"/>
              </a:rPr>
              <a:t>　　　　　　　おも　　　　　　　　だ</a:t>
            </a:r>
          </a:p>
          <a:p>
            <a:pPr eaLnBrk="0" fontAlgn="base" hangingPunct="0">
              <a:spcBef>
                <a:spcPct val="0"/>
              </a:spcBef>
              <a:spcAft>
                <a:spcPct val="0"/>
              </a:spcAft>
            </a:pPr>
            <a:r>
              <a:rPr lang="ja-JP" altLang="en-US" sz="4000" dirty="0" smtClean="0">
                <a:solidFill>
                  <a:prstClr val="black"/>
                </a:solidFill>
                <a:latin typeface="UD デジタル 教科書体 NK-R" panose="02020400000000000000" pitchFamily="18" charset="-128"/>
                <a:ea typeface="UD デジタル 教科書体 NK-R" panose="02020400000000000000" pitchFamily="18" charset="-128"/>
              </a:rPr>
              <a:t>★思い出してみましょう♪</a:t>
            </a:r>
            <a:endParaRPr lang="en-US" altLang="ja-JP" sz="4000" dirty="0" smtClean="0">
              <a:solidFill>
                <a:prstClr val="black"/>
              </a:solidFill>
              <a:latin typeface="UD デジタル 教科書体 NK-R" panose="02020400000000000000" pitchFamily="18" charset="-128"/>
              <a:ea typeface="UD デジタル 教科書体 NK-R" panose="02020400000000000000" pitchFamily="18" charset="-128"/>
            </a:endParaRPr>
          </a:p>
        </p:txBody>
      </p:sp>
      <p:pic>
        <p:nvPicPr>
          <p:cNvPr id="10" name="Picture 2" descr="G:\キャッフィー\caffy_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9928" y="2781986"/>
            <a:ext cx="2880320" cy="4076015"/>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95536" y="1484785"/>
            <a:ext cx="5472608" cy="4702852"/>
          </a:xfrm>
          <a:prstGeom prst="wedgeRoundRectCallout">
            <a:avLst>
              <a:gd name="adj1" fmla="val 63916"/>
              <a:gd name="adj2" fmla="val 23413"/>
              <a:gd name="adj3" fmla="val 16667"/>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800" dirty="0">
              <a:solidFill>
                <a:srgbClr val="1F497D">
                  <a:lumMod val="50000"/>
                </a:srgbClr>
              </a:solidFill>
              <a:latin typeface="UD デジタル 教科書体 NK-R" panose="02020400000000000000" pitchFamily="18" charset="-128"/>
              <a:ea typeface="UD デジタル 教科書体 NK-R" panose="02020400000000000000" pitchFamily="18" charset="-128"/>
            </a:endParaRPr>
          </a:p>
        </p:txBody>
      </p:sp>
      <p:sp>
        <p:nvSpPr>
          <p:cNvPr id="3" name="正方形/長方形 2"/>
          <p:cNvSpPr/>
          <p:nvPr/>
        </p:nvSpPr>
        <p:spPr>
          <a:xfrm>
            <a:off x="373088" y="1628800"/>
            <a:ext cx="5904656" cy="4801314"/>
          </a:xfrm>
          <a:prstGeom prst="rect">
            <a:avLst/>
          </a:prstGeom>
        </p:spPr>
        <p:txBody>
          <a:bodyPr wrap="square">
            <a:spAutoFit/>
          </a:bodyPr>
          <a:lstStyle/>
          <a:p>
            <a:r>
              <a:rPr lang="en-US" altLang="ja-JP" sz="16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r>
              <a:rPr lang="ja-JP" altLang="en-US" sz="16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r>
              <a:rPr lang="ja-JP" altLang="en-US" sz="1600" dirty="0" err="1"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さ</a:t>
            </a:r>
            <a:r>
              <a:rPr lang="ja-JP" altLang="en-US" sz="16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いきん　　　　　　　　　　　　　か　　　　　もの</a:t>
            </a:r>
            <a:endParaRPr lang="en-US" altLang="ja-JP" sz="16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endParaRPr>
          </a:p>
          <a:p>
            <a:pPr algn="ctr"/>
            <a:r>
              <a:rPr lang="ja-JP" altLang="en-US"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最近のお買い物を</a:t>
            </a:r>
          </a:p>
          <a:p>
            <a:r>
              <a:rPr lang="ja-JP" altLang="en-US" sz="16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　　　　　　　　　　おも　　　　　　　だ</a:t>
            </a:r>
          </a:p>
          <a:p>
            <a:pPr algn="ctr"/>
            <a:r>
              <a:rPr lang="ja-JP" altLang="en-US"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思い出しましょう</a:t>
            </a:r>
            <a:r>
              <a:rPr lang="en-US" altLang="ja-JP"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endParaRPr lang="ja-JP" altLang="en-US"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endParaRPr>
          </a:p>
          <a:p>
            <a:pPr algn="ctr"/>
            <a:endParaRPr lang="en-US" altLang="ja-JP" sz="20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endParaRPr>
          </a:p>
          <a:p>
            <a:pPr algn="ctr"/>
            <a:r>
              <a:rPr lang="ja-JP" altLang="en-US" sz="3800" dirty="0" smtClean="0">
                <a:solidFill>
                  <a:srgbClr val="FF0000"/>
                </a:solidFill>
                <a:latin typeface="UD デジタル 教科書体 NK-R" panose="02020400000000000000" pitchFamily="18" charset="-128"/>
                <a:ea typeface="UD デジタル 教科書体 NK-R" panose="02020400000000000000" pitchFamily="18" charset="-128"/>
              </a:rPr>
              <a:t>なに</a:t>
            </a:r>
            <a:r>
              <a:rPr lang="ja-JP" altLang="en-US"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を</a:t>
            </a:r>
          </a:p>
          <a:p>
            <a:r>
              <a:rPr lang="ja-JP" altLang="en-US" sz="16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　　　　　　　　　　　　　　　　　　　　　　　</a:t>
            </a:r>
            <a:r>
              <a:rPr lang="ja-JP" altLang="en-US" sz="1600" dirty="0" smtClean="0">
                <a:solidFill>
                  <a:srgbClr val="FF0000"/>
                </a:solidFill>
                <a:latin typeface="UD デジタル 教科書体 NK-R" panose="02020400000000000000" pitchFamily="18" charset="-128"/>
                <a:ea typeface="UD デジタル 教科書体 NK-R" panose="02020400000000000000" pitchFamily="18" charset="-128"/>
              </a:rPr>
              <a:t>しはら　　　　　　　　　ほうほう</a:t>
            </a:r>
          </a:p>
          <a:p>
            <a:pPr algn="ctr"/>
            <a:r>
              <a:rPr lang="ja-JP" altLang="en-US"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どんな</a:t>
            </a:r>
            <a:r>
              <a:rPr lang="ja-JP" altLang="en-US" sz="3800" dirty="0" smtClean="0">
                <a:solidFill>
                  <a:srgbClr val="FF0000"/>
                </a:solidFill>
                <a:latin typeface="UD デジタル 教科書体 NK-R" panose="02020400000000000000" pitchFamily="18" charset="-128"/>
                <a:ea typeface="UD デジタル 教科書体 NK-R" panose="02020400000000000000" pitchFamily="18" charset="-128"/>
              </a:rPr>
              <a:t>支払い方法</a:t>
            </a:r>
            <a:r>
              <a:rPr lang="ja-JP" altLang="en-US"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で</a:t>
            </a:r>
          </a:p>
          <a:p>
            <a:r>
              <a:rPr lang="ja-JP" altLang="en-US" sz="16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　　　　　　　　　　　　　　　か</a:t>
            </a:r>
          </a:p>
          <a:p>
            <a:pPr algn="ctr"/>
            <a:r>
              <a:rPr lang="ja-JP" altLang="en-US"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買いましたか</a:t>
            </a:r>
            <a:r>
              <a:rPr lang="en-US" altLang="ja-JP" sz="380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a:t>
            </a:r>
          </a:p>
          <a:p>
            <a:pPr algn="ctr"/>
            <a:endParaRPr lang="ja-JP" altLang="en-US" sz="3200" dirty="0">
              <a:solidFill>
                <a:srgbClr val="C00000"/>
              </a:solidFill>
              <a:latin typeface="UD デジタル 教科書体 NK-R" panose="02020400000000000000" pitchFamily="18" charset="-128"/>
              <a:ea typeface="UD デジタル 教科書体 NK-R" panose="02020400000000000000" pitchFamily="18" charset="-128"/>
            </a:endParaRPr>
          </a:p>
        </p:txBody>
      </p:sp>
      <p:sp>
        <p:nvSpPr>
          <p:cNvPr id="2" name="フッター プレースホルダー 1"/>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0060690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まえばら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a:solidFill>
                  <a:prstClr val="white"/>
                </a:solidFill>
                <a:latin typeface="UD デジタル 教科書体 NK-R" panose="02020400000000000000" pitchFamily="18" charset="-128"/>
                <a:ea typeface="UD デジタル 教科書体 NK-R"/>
              </a:rPr>
              <a:t>A</a:t>
            </a:r>
            <a:r>
              <a:rPr lang="en-US" altLang="ja-JP" sz="4000" dirty="0" smtClean="0">
                <a:solidFill>
                  <a:prstClr val="white"/>
                </a:solidFill>
                <a:latin typeface="UD デジタル 教科書体 NK-R" panose="02020400000000000000" pitchFamily="18" charset="-128"/>
                <a:ea typeface="UD デジタル 教科書体 NK-R"/>
              </a:rPr>
              <a:t>-①</a:t>
            </a:r>
            <a:r>
              <a:rPr lang="ja-JP" altLang="en-US" sz="4000" dirty="0" smtClean="0">
                <a:solidFill>
                  <a:prstClr val="white"/>
                </a:solidFill>
                <a:latin typeface="UD デジタル 教科書体 NK-R" panose="02020400000000000000" pitchFamily="18" charset="-128"/>
                <a:ea typeface="UD デジタル 教科書体 NK-R"/>
              </a:rPr>
              <a:t>　払い方・・・　前払い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38114"/>
            <a:ext cx="5616624"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吹き出し 3"/>
          <p:cNvSpPr/>
          <p:nvPr/>
        </p:nvSpPr>
        <p:spPr>
          <a:xfrm>
            <a:off x="539552" y="5581972"/>
            <a:ext cx="6624736" cy="1025066"/>
          </a:xfrm>
          <a:prstGeom prst="wedgeRoundRectCallout">
            <a:avLst>
              <a:gd name="adj1" fmla="val -15062"/>
              <a:gd name="adj2" fmla="val -104363"/>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まえ</a:t>
            </a:r>
            <a:endParaRPr lang="en-US" altLang="ja-JP" sz="1600" dirty="0" smtClean="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①スマホやカードに前もって入金する</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13" name="角丸四角形吹き出し 12"/>
          <p:cNvSpPr/>
          <p:nvPr/>
        </p:nvSpPr>
        <p:spPr>
          <a:xfrm>
            <a:off x="6156176" y="2060848"/>
            <a:ext cx="2736304" cy="3096344"/>
          </a:xfrm>
          <a:prstGeom prst="wedgeRoundRectCallout">
            <a:avLst>
              <a:gd name="adj1" fmla="val -66281"/>
              <a:gd name="adj2" fmla="val 10808"/>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6300192" y="2276872"/>
            <a:ext cx="2736304" cy="2616101"/>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みせ　　　きかい</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②お店の機械で</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a:t>
            </a:r>
            <a:r>
              <a:rPr lang="ja-JP" altLang="en-US" dirty="0" smtClean="0">
                <a:solidFill>
                  <a:prstClr val="black"/>
                </a:solidFill>
                <a:latin typeface="UD デジタル 教科書体 NK-R" panose="02020400000000000000" pitchFamily="18" charset="-128"/>
                <a:ea typeface="UD デジタル 教科書体 NK-R"/>
              </a:rPr>
              <a:t>　</a:t>
            </a:r>
            <a:r>
              <a:rPr lang="ja-JP" altLang="en-US" dirty="0" err="1" smtClean="0">
                <a:solidFill>
                  <a:prstClr val="black"/>
                </a:solidFill>
                <a:latin typeface="UD デジタル 教科書体 NK-R" panose="02020400000000000000" pitchFamily="18" charset="-128"/>
                <a:ea typeface="UD デジタル 教科書体 NK-R"/>
              </a:rPr>
              <a:t>よ　　　</a:t>
            </a:r>
            <a:r>
              <a:rPr lang="ja-JP" altLang="en-US" dirty="0" smtClean="0">
                <a:solidFill>
                  <a:prstClr val="black"/>
                </a:solidFill>
                <a:latin typeface="UD デジタル 教科書体 NK-R" panose="02020400000000000000" pitchFamily="18" charset="-128"/>
                <a:ea typeface="UD デジタル 教科書体 NK-R"/>
              </a:rPr>
              <a:t>　と</a:t>
            </a:r>
            <a:r>
              <a:rPr lang="ja-JP" altLang="en-US" sz="12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　</a:t>
            </a: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読み取り</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しはら</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支払い</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5" name="フッター プレースホルダー 4"/>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641805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そくじ　　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A-</a:t>
            </a:r>
            <a:r>
              <a:rPr lang="ja-JP" altLang="en-US" sz="4000" dirty="0">
                <a:solidFill>
                  <a:prstClr val="white"/>
                </a:solidFill>
                <a:latin typeface="UD デジタル 教科書体 NK-R" panose="02020400000000000000" pitchFamily="18" charset="-128"/>
                <a:ea typeface="UD デジタル 教科書体 NK-R"/>
              </a:rPr>
              <a:t>②</a:t>
            </a:r>
            <a:r>
              <a:rPr lang="ja-JP" altLang="en-US" sz="4000" dirty="0" smtClean="0">
                <a:solidFill>
                  <a:prstClr val="white"/>
                </a:solidFill>
                <a:latin typeface="UD デジタル 教科書体 NK-R" panose="02020400000000000000" pitchFamily="18" charset="-128"/>
                <a:ea typeface="UD デジタル 教科書体 NK-R"/>
              </a:rPr>
              <a:t>　払い方・・・　</a:t>
            </a:r>
            <a:r>
              <a:rPr lang="ja-JP" altLang="en-US" sz="4000" dirty="0">
                <a:solidFill>
                  <a:prstClr val="white"/>
                </a:solidFill>
                <a:latin typeface="UD デジタル 教科書体 NK-R" panose="02020400000000000000" pitchFamily="18" charset="-128"/>
                <a:ea typeface="UD デジタル 教科書体 NK-R"/>
              </a:rPr>
              <a:t>即時</a:t>
            </a:r>
            <a:r>
              <a:rPr lang="ja-JP" altLang="en-US" sz="4000" dirty="0" smtClean="0">
                <a:solidFill>
                  <a:prstClr val="white"/>
                </a:solidFill>
                <a:latin typeface="UD デジタル 教科書体 NK-R" panose="02020400000000000000" pitchFamily="18" charset="-128"/>
                <a:ea typeface="UD デジタル 教科書体 NK-R"/>
              </a:rPr>
              <a:t>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sp>
        <p:nvSpPr>
          <p:cNvPr id="7" name="角丸四角形吹き出し 6"/>
          <p:cNvSpPr/>
          <p:nvPr/>
        </p:nvSpPr>
        <p:spPr>
          <a:xfrm>
            <a:off x="7091722" y="2141240"/>
            <a:ext cx="1809142" cy="2511896"/>
          </a:xfrm>
          <a:prstGeom prst="wedgeRoundRectCallout">
            <a:avLst>
              <a:gd name="adj1" fmla="val -91715"/>
              <a:gd name="adj2" fmla="val 4459"/>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8" name="角丸四角形吹き出し 7"/>
          <p:cNvSpPr/>
          <p:nvPr/>
        </p:nvSpPr>
        <p:spPr>
          <a:xfrm>
            <a:off x="691952" y="5625244"/>
            <a:ext cx="5608240" cy="1124508"/>
          </a:xfrm>
          <a:prstGeom prst="wedgeRoundRectCallout">
            <a:avLst>
              <a:gd name="adj1" fmla="val -6448"/>
              <a:gd name="adj2" fmla="val -8472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ぎん</a:t>
            </a:r>
            <a:r>
              <a:rPr lang="ja-JP" altLang="en-US" sz="1600" dirty="0" smtClean="0">
                <a:solidFill>
                  <a:prstClr val="black"/>
                </a:solidFill>
                <a:latin typeface="UD デジタル 教科書体 NK-R" panose="02020400000000000000" pitchFamily="18" charset="-128"/>
                <a:ea typeface="UD デジタル 教科書体 NK-R"/>
              </a:rPr>
              <a:t>こうこうざ　　　　　　　　そくじ　しはら</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②銀行口座から即時支払い</a:t>
            </a:r>
            <a:endParaRPr lang="ja-JP" altLang="en-US" sz="2800" dirty="0">
              <a:solidFill>
                <a:prstClr val="black"/>
              </a:solidFill>
              <a:latin typeface="UD デジタル 教科書体 NK-R" panose="02020400000000000000" pitchFamily="18" charset="-128"/>
              <a:ea typeface="UD デジタル 教科書体 NK-R"/>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2776"/>
            <a:ext cx="5616624" cy="42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7091722" y="2319970"/>
            <a:ext cx="1944216" cy="2154436"/>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みせ</a:t>
            </a:r>
          </a:p>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①</a:t>
            </a:r>
            <a:r>
              <a:rPr lang="ja-JP" altLang="en-US" sz="2800" dirty="0" smtClean="0">
                <a:solidFill>
                  <a:prstClr val="black"/>
                </a:solidFill>
                <a:latin typeface="UD デジタル 教科書体 NK-R" panose="02020400000000000000" pitchFamily="18" charset="-128"/>
                <a:ea typeface="UD デジタル 教科書体 NK-R"/>
              </a:rPr>
              <a:t>お店の</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きかい</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機械で</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よ　　　</a:t>
            </a:r>
            <a:r>
              <a:rPr lang="ja-JP" altLang="en-US" sz="1600" dirty="0" smtClean="0">
                <a:solidFill>
                  <a:prstClr val="black"/>
                </a:solidFill>
                <a:latin typeface="UD デジタル 教科書体 NK-R" panose="02020400000000000000" pitchFamily="18" charset="-128"/>
                <a:ea typeface="UD デジタル 教科書体 NK-R"/>
              </a:rPr>
              <a:t>　と</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読み取り</a:t>
            </a:r>
          </a:p>
        </p:txBody>
      </p:sp>
      <p:sp>
        <p:nvSpPr>
          <p:cNvPr id="3" name="テキスト ボックス 2"/>
          <p:cNvSpPr txBox="1"/>
          <p:nvPr/>
        </p:nvSpPr>
        <p:spPr>
          <a:xfrm>
            <a:off x="3044984" y="2452826"/>
            <a:ext cx="1944216" cy="400110"/>
          </a:xfrm>
          <a:prstGeom prst="rect">
            <a:avLst/>
          </a:prstGeom>
          <a:noFill/>
        </p:spPr>
        <p:txBody>
          <a:bodyPr wrap="square" rtlCol="0">
            <a:spAutoFit/>
          </a:bodyPr>
          <a:lstStyle/>
          <a:p>
            <a:r>
              <a:rPr lang="ja-JP" altLang="en-US" sz="2000" dirty="0"/>
              <a:t>デビットカード</a:t>
            </a:r>
            <a:endParaRPr kumimoji="1" lang="ja-JP" altLang="en-US" sz="2000" dirty="0"/>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690832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は</a:t>
            </a:r>
            <a:r>
              <a:rPr lang="ja-JP" altLang="en-US" dirty="0" err="1" smtClean="0">
                <a:solidFill>
                  <a:prstClr val="white"/>
                </a:solidFill>
                <a:latin typeface="UD デジタル 教科書体 NK-R" panose="02020400000000000000" pitchFamily="18" charset="-128"/>
                <a:ea typeface="UD デジタル 教科書体 NK-R"/>
              </a:rPr>
              <a:t>ら</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かた　　　　　　　あとばら</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A-</a:t>
            </a:r>
            <a:r>
              <a:rPr lang="ja-JP" altLang="en-US" sz="4000" dirty="0">
                <a:solidFill>
                  <a:prstClr val="white"/>
                </a:solidFill>
                <a:latin typeface="UD デジタル 教科書体 NK-R" panose="02020400000000000000" pitchFamily="18" charset="-128"/>
                <a:ea typeface="UD デジタル 教科書体 NK-R"/>
              </a:rPr>
              <a:t>③</a:t>
            </a:r>
            <a:r>
              <a:rPr lang="ja-JP" altLang="en-US" sz="4000" dirty="0" smtClean="0">
                <a:solidFill>
                  <a:prstClr val="white"/>
                </a:solidFill>
                <a:latin typeface="UD デジタル 教科書体 NK-R" panose="02020400000000000000" pitchFamily="18" charset="-128"/>
                <a:ea typeface="UD デジタル 教科書体 NK-R"/>
              </a:rPr>
              <a:t>　払い方・・・後払い</a:t>
            </a:r>
            <a:endParaRPr lang="en-US" altLang="ja-JP" sz="4000" dirty="0" smtClean="0">
              <a:solidFill>
                <a:prstClr val="white"/>
              </a:solidFill>
              <a:latin typeface="UD デジタル 教科書体 NK-R" panose="02020400000000000000" pitchFamily="18" charset="-128"/>
              <a:ea typeface="UD デジタル 教科書体 NK-R"/>
            </a:endParaRPr>
          </a:p>
        </p:txBody>
      </p:sp>
      <p:sp>
        <p:nvSpPr>
          <p:cNvPr id="10" name="角丸四角形吹き出し 9"/>
          <p:cNvSpPr/>
          <p:nvPr/>
        </p:nvSpPr>
        <p:spPr>
          <a:xfrm>
            <a:off x="323528" y="5877272"/>
            <a:ext cx="7920880" cy="792088"/>
          </a:xfrm>
          <a:prstGeom prst="wedgeRoundRectCallout">
            <a:avLst>
              <a:gd name="adj1" fmla="val -18657"/>
              <a:gd name="adj2" fmla="val -810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400" dirty="0" smtClean="0">
                <a:solidFill>
                  <a:prstClr val="black"/>
                </a:solidFill>
                <a:latin typeface="UD デジタル 教科書体 NK-R" panose="02020400000000000000" pitchFamily="18" charset="-128"/>
                <a:ea typeface="UD デジタル 教科書体 NK-R"/>
              </a:rPr>
              <a:t>　　　  　　　　　　　か　　　　　もの 　   ぶん               あと                           かいしゃ       しはら</a:t>
            </a:r>
          </a:p>
          <a:p>
            <a:pPr algn="ctr" eaLnBrk="0" fontAlgn="base" hangingPunct="0">
              <a:spcBef>
                <a:spcPct val="0"/>
              </a:spcBef>
              <a:spcAft>
                <a:spcPct val="0"/>
              </a:spcAft>
            </a:pPr>
            <a:r>
              <a:rPr lang="ja-JP" altLang="en-US" sz="2600" dirty="0" smtClean="0">
                <a:solidFill>
                  <a:prstClr val="black"/>
                </a:solidFill>
                <a:latin typeface="UD デジタル 教科書体 NK-R" panose="02020400000000000000" pitchFamily="18" charset="-128"/>
                <a:ea typeface="UD デジタル 教科書体 NK-R"/>
              </a:rPr>
              <a:t>②買い物の分だけ、後からカード会社に支払い　</a:t>
            </a:r>
            <a:endParaRPr lang="ja-JP" altLang="en-US" sz="2600" dirty="0">
              <a:solidFill>
                <a:prstClr val="black"/>
              </a:solidFill>
              <a:latin typeface="UD デジタル 教科書体 NK-R" panose="02020400000000000000" pitchFamily="18" charset="-128"/>
              <a:ea typeface="UD デジタル 教科書体 NK-R"/>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54" y="1191620"/>
            <a:ext cx="5863493" cy="4397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角丸四角形吹き出し 7"/>
          <p:cNvSpPr/>
          <p:nvPr/>
        </p:nvSpPr>
        <p:spPr>
          <a:xfrm>
            <a:off x="6660232" y="2334905"/>
            <a:ext cx="2232248" cy="2736304"/>
          </a:xfrm>
          <a:prstGeom prst="wedgeRoundRectCallout">
            <a:avLst>
              <a:gd name="adj1" fmla="val -73621"/>
              <a:gd name="adj2" fmla="val -862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11" name="テキスト ボックス 10"/>
          <p:cNvSpPr txBox="1"/>
          <p:nvPr/>
        </p:nvSpPr>
        <p:spPr>
          <a:xfrm>
            <a:off x="6556678" y="2456562"/>
            <a:ext cx="2439355" cy="2492990"/>
          </a:xfrm>
          <a:prstGeom prst="rect">
            <a:avLst/>
          </a:prstGeom>
          <a:noFill/>
        </p:spPr>
        <p:txBody>
          <a:bodyPr wrap="square" rtlCol="0">
            <a:spAutoFit/>
          </a:bodyPr>
          <a:lstStyle/>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だいきん</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①代金は</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かいしゃ</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カード会社が</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た　　　　か</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立て替え</a:t>
            </a:r>
          </a:p>
          <a:p>
            <a:pPr eaLnBrk="0" fontAlgn="base" hangingPunct="0">
              <a:spcBef>
                <a:spcPct val="0"/>
              </a:spcBef>
              <a:spcAft>
                <a:spcPct val="0"/>
              </a:spcAft>
            </a:pPr>
            <a:endParaRPr lang="ja-JP" altLang="en-US" dirty="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2699792" y="2195572"/>
            <a:ext cx="1944216" cy="369332"/>
          </a:xfrm>
          <a:prstGeom prst="rect">
            <a:avLst/>
          </a:prstGeom>
          <a:noFill/>
        </p:spPr>
        <p:txBody>
          <a:bodyPr wrap="square" rtlCol="0">
            <a:spAutoFit/>
          </a:bodyPr>
          <a:lstStyle/>
          <a:p>
            <a:r>
              <a:rPr kumimoji="1" lang="ja-JP" altLang="en-US" dirty="0" smtClean="0"/>
              <a:t>クレジットカード</a:t>
            </a:r>
            <a:endParaRPr kumimoji="1" lang="ja-JP" altLang="en-US" dirty="0"/>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1046235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でんし</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①</a:t>
            </a:r>
            <a:r>
              <a:rPr lang="ja-JP" altLang="en-US" sz="4000" dirty="0" smtClean="0">
                <a:solidFill>
                  <a:prstClr val="white"/>
                </a:solidFill>
                <a:latin typeface="UD デジタル 教科書体 NK-R" panose="02020400000000000000" pitchFamily="18" charset="-128"/>
                <a:ea typeface="UD デジタル 教科書体 NK-R"/>
              </a:rPr>
              <a:t>　使うもの・・・電子マネー</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56" y="1484784"/>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796136" y="1772816"/>
            <a:ext cx="2773796" cy="2722612"/>
          </a:xfrm>
          <a:prstGeom prst="wedgeRoundRectCallout">
            <a:avLst>
              <a:gd name="adj1" fmla="val -94041"/>
              <a:gd name="adj2" fmla="val 243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3" name="角丸四角形吹き出し 2"/>
          <p:cNvSpPr/>
          <p:nvPr/>
        </p:nvSpPr>
        <p:spPr>
          <a:xfrm>
            <a:off x="899592" y="4913784"/>
            <a:ext cx="7200800" cy="1683568"/>
          </a:xfrm>
          <a:prstGeom prst="wedgeRoundRectCallout">
            <a:avLst>
              <a:gd name="adj1" fmla="val -27163"/>
              <a:gd name="adj2" fmla="val -8610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かいさつき</a:t>
            </a:r>
          </a:p>
          <a:p>
            <a:pPr algn="ctr" eaLnBrk="0" fontAlgn="base" hangingPunct="0">
              <a:spcBef>
                <a:spcPct val="0"/>
              </a:spcBef>
              <a:spcAft>
                <a:spcPct val="0"/>
              </a:spcAft>
            </a:pPr>
            <a:r>
              <a:rPr lang="ja-JP" altLang="en-US" sz="3000" dirty="0" smtClean="0">
                <a:solidFill>
                  <a:prstClr val="black"/>
                </a:solidFill>
                <a:latin typeface="UD デジタル 教科書体 NK-R" panose="02020400000000000000" pitchFamily="18" charset="-128"/>
                <a:ea typeface="UD デジタル 教科書体 NK-R"/>
              </a:rPr>
              <a:t>スーパー・コンビニ・改札機でタッチして、</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かね　　　しはら</a:t>
            </a:r>
          </a:p>
          <a:p>
            <a:pPr algn="ctr" eaLnBrk="0" fontAlgn="base" hangingPunct="0">
              <a:spcBef>
                <a:spcPct val="0"/>
              </a:spcBef>
              <a:spcAft>
                <a:spcPct val="0"/>
              </a:spcAft>
            </a:pPr>
            <a:r>
              <a:rPr lang="ja-JP" altLang="en-US" sz="3000" dirty="0" smtClean="0">
                <a:solidFill>
                  <a:prstClr val="black"/>
                </a:solidFill>
                <a:latin typeface="UD デジタル 教科書体 NK-R" panose="02020400000000000000" pitchFamily="18" charset="-128"/>
                <a:ea typeface="UD デジタル 教科書体 NK-R"/>
              </a:rPr>
              <a:t>お金を支払える</a:t>
            </a:r>
            <a:endParaRPr lang="ja-JP" altLang="en-US" sz="3000" dirty="0">
              <a:solidFill>
                <a:prstClr val="black"/>
              </a:solidFill>
              <a:latin typeface="UD デジタル 教科書体 NK-R" panose="02020400000000000000" pitchFamily="18" charset="-128"/>
              <a:ea typeface="UD デジタル 教科書体 NK-R"/>
            </a:endParaRPr>
          </a:p>
        </p:txBody>
      </p:sp>
      <p:sp>
        <p:nvSpPr>
          <p:cNvPr id="5" name="テキスト ボックス 4"/>
          <p:cNvSpPr txBox="1"/>
          <p:nvPr/>
        </p:nvSpPr>
        <p:spPr>
          <a:xfrm>
            <a:off x="5987465" y="2041515"/>
            <a:ext cx="2333858" cy="2185214"/>
          </a:xfrm>
          <a:prstGeom prst="rect">
            <a:avLst/>
          </a:prstGeom>
          <a:noFill/>
        </p:spPr>
        <p:txBody>
          <a:bodyPr wrap="square" rtlCol="0">
            <a:spAutoFit/>
          </a:bodyPr>
          <a:lstStyle/>
          <a:p>
            <a:pPr eaLnBrk="0" fontAlgn="base" hangingPunct="0">
              <a:spcBef>
                <a:spcPct val="0"/>
              </a:spcBef>
              <a:spcAft>
                <a:spcPct val="0"/>
              </a:spcAft>
            </a:pPr>
            <a:r>
              <a:rPr lang="ja-JP" altLang="en-US" sz="1600" dirty="0">
                <a:solidFill>
                  <a:prstClr val="black"/>
                </a:solidFill>
                <a:latin typeface="UD デジタル 教科書体 NK-R" panose="02020400000000000000" pitchFamily="18" charset="-128"/>
                <a:ea typeface="UD デジタル 教科書体 NK-R"/>
              </a:rPr>
              <a:t>かくしゃ</a:t>
            </a:r>
            <a:endParaRPr lang="en-US" altLang="ja-JP" sz="1600" dirty="0" smtClean="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各社</a:t>
            </a:r>
            <a:r>
              <a:rPr lang="ja-JP" altLang="en-US" sz="2800" dirty="0">
                <a:solidFill>
                  <a:prstClr val="black"/>
                </a:solidFill>
                <a:latin typeface="UD デジタル 教科書体 NK-R" panose="02020400000000000000" pitchFamily="18" charset="-128"/>
                <a:ea typeface="UD デジタル 教科書体 NK-R"/>
              </a:rPr>
              <a:t>が</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　だ</a:t>
            </a:r>
            <a:endParaRPr lang="ja-JP" altLang="en-US"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出して</a:t>
            </a:r>
            <a:r>
              <a:rPr lang="ja-JP" altLang="en-US" sz="2800" dirty="0">
                <a:solidFill>
                  <a:prstClr val="black"/>
                </a:solidFill>
                <a:latin typeface="UD デジタル 教科書体 NK-R" panose="02020400000000000000" pitchFamily="18" charset="-128"/>
                <a:ea typeface="UD デジタル 教科書体 NK-R"/>
              </a:rPr>
              <a:t>いる</a:t>
            </a:r>
          </a:p>
          <a:p>
            <a:pPr eaLnBrk="0" fontAlgn="base" hangingPunct="0">
              <a:spcBef>
                <a:spcPct val="0"/>
              </a:spcBef>
              <a:spcAft>
                <a:spcPct val="0"/>
              </a:spcAft>
            </a:pPr>
            <a:r>
              <a:rPr lang="ja-JP" altLang="en-US" dirty="0" smtClean="0">
                <a:solidFill>
                  <a:prstClr val="black"/>
                </a:solidFill>
                <a:latin typeface="UD デジタル 教科書体 NK-R" panose="02020400000000000000" pitchFamily="18" charset="-128"/>
                <a:ea typeface="UD デジタル 教科書体 NK-R"/>
              </a:rPr>
              <a:t>でんしてき　　　かね</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電子的なお金</a:t>
            </a:r>
            <a:endParaRPr lang="ja-JP" altLang="en-US" sz="2800"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3507617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a:solidFill>
                  <a:prstClr val="white"/>
                </a:solidFill>
                <a:latin typeface="UD デジタル 教科書体 NK-R" panose="02020400000000000000" pitchFamily="18" charset="-128"/>
                <a:ea typeface="UD デジタル 教科書体 NK-R"/>
              </a:rPr>
              <a:t>B</a:t>
            </a:r>
            <a:r>
              <a:rPr lang="en-US" altLang="ja-JP" sz="4000" dirty="0" smtClean="0">
                <a:solidFill>
                  <a:prstClr val="white"/>
                </a:solidFill>
                <a:latin typeface="UD デジタル 教科書体 NK-R" panose="02020400000000000000" pitchFamily="18" charset="-128"/>
                <a:ea typeface="UD デジタル 教科書体 NK-R"/>
              </a:rPr>
              <a:t>-</a:t>
            </a:r>
            <a:r>
              <a:rPr lang="ja-JP" altLang="en-US" sz="4000" dirty="0" smtClean="0">
                <a:solidFill>
                  <a:prstClr val="white"/>
                </a:solidFill>
                <a:latin typeface="UD デジタル 教科書体 NK-R" panose="02020400000000000000" pitchFamily="18" charset="-128"/>
                <a:ea typeface="UD デジタル 教科書体 NK-R"/>
              </a:rPr>
              <a:t>②　使うもの・・・デビットカード</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778" y="1124744"/>
            <a:ext cx="6300192" cy="4184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6372200" y="1340768"/>
            <a:ext cx="2457214" cy="1656184"/>
          </a:xfrm>
          <a:prstGeom prst="wedgeRoundRectCallout">
            <a:avLst>
              <a:gd name="adj1" fmla="val -75435"/>
              <a:gd name="adj2" fmla="val 52226"/>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a:solidFill>
                  <a:prstClr val="black"/>
                </a:solidFill>
                <a:latin typeface="UD デジタル 教科書体 NK-R" panose="02020400000000000000" pitchFamily="18" charset="-128"/>
                <a:ea typeface="UD デジタル 教科書体 NK-R"/>
              </a:rPr>
              <a:t>　</a:t>
            </a:r>
            <a:r>
              <a:rPr lang="ja-JP" altLang="en-US" sz="1600" dirty="0" smtClean="0">
                <a:solidFill>
                  <a:prstClr val="black"/>
                </a:solidFill>
                <a:latin typeface="UD デジタル 教科書体 NK-R" panose="02020400000000000000" pitchFamily="18" charset="-128"/>
                <a:ea typeface="UD デジタル 教科書体 NK-R"/>
              </a:rPr>
              <a:t>しはら</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お支払いで</a:t>
            </a:r>
          </a:p>
          <a:p>
            <a:pPr algn="ct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ていじ</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提示</a:t>
            </a:r>
          </a:p>
        </p:txBody>
      </p:sp>
      <p:sp>
        <p:nvSpPr>
          <p:cNvPr id="8" name="角丸四角形吹き出し 7"/>
          <p:cNvSpPr/>
          <p:nvPr/>
        </p:nvSpPr>
        <p:spPr>
          <a:xfrm>
            <a:off x="1475656" y="5149552"/>
            <a:ext cx="5874568" cy="1519808"/>
          </a:xfrm>
          <a:prstGeom prst="wedgeRoundRectCallout">
            <a:avLst>
              <a:gd name="adj1" fmla="val -6843"/>
              <a:gd name="adj2" fmla="val -113350"/>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だ</a:t>
            </a:r>
            <a:r>
              <a:rPr lang="ja-JP" altLang="en-US" sz="1600" dirty="0" smtClean="0">
                <a:solidFill>
                  <a:prstClr val="black"/>
                </a:solidFill>
                <a:latin typeface="UD デジタル 教科書体 NK-R" panose="02020400000000000000" pitchFamily="18" charset="-128"/>
                <a:ea typeface="UD デジタル 教科書体 NK-R"/>
              </a:rPr>
              <a:t>いきん　　　　ぎんこう　　　　　　　こうざ</a:t>
            </a:r>
          </a:p>
          <a:p>
            <a:pPr algn="ctr" eaLnBrk="0" fontAlgn="base" hangingPunct="0">
              <a:spcBef>
                <a:spcPct val="0"/>
              </a:spcBef>
              <a:spcAft>
                <a:spcPct val="0"/>
              </a:spcAft>
            </a:pPr>
            <a:r>
              <a:rPr lang="ja-JP" altLang="en-US" sz="3200" dirty="0" smtClean="0">
                <a:solidFill>
                  <a:prstClr val="black"/>
                </a:solidFill>
                <a:latin typeface="UD デジタル 教科書体 NK-R" panose="02020400000000000000" pitchFamily="18" charset="-128"/>
                <a:ea typeface="UD デジタル 教科書体 NK-R"/>
              </a:rPr>
              <a:t>代金が銀行の口座から、</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ひ　　　　　　お</a:t>
            </a:r>
          </a:p>
          <a:p>
            <a:pPr algn="ctr" eaLnBrk="0" fontAlgn="base" hangingPunct="0">
              <a:spcBef>
                <a:spcPct val="0"/>
              </a:spcBef>
              <a:spcAft>
                <a:spcPct val="0"/>
              </a:spcAft>
            </a:pPr>
            <a:r>
              <a:rPr lang="ja-JP" altLang="en-US" sz="3200" dirty="0" smtClean="0">
                <a:solidFill>
                  <a:prstClr val="black"/>
                </a:solidFill>
                <a:latin typeface="UD デジタル 教科書体 NK-R" panose="02020400000000000000" pitchFamily="18" charset="-128"/>
                <a:ea typeface="UD デジタル 教科書体 NK-R"/>
              </a:rPr>
              <a:t>すぐに引き落とされる</a:t>
            </a:r>
          </a:p>
        </p:txBody>
      </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059125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③</a:t>
            </a:r>
            <a:r>
              <a:rPr lang="ja-JP" altLang="en-US" sz="4000" dirty="0" smtClean="0">
                <a:solidFill>
                  <a:prstClr val="white"/>
                </a:solidFill>
                <a:latin typeface="UD デジタル 教科書体 NK-R" panose="02020400000000000000" pitchFamily="18" charset="-128"/>
                <a:ea typeface="UD デジタル 教科書体 NK-R"/>
              </a:rPr>
              <a:t>　使うもの・・・クレジットカード</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56" y="1167898"/>
            <a:ext cx="5727104" cy="4295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吹き出し 8"/>
          <p:cNvSpPr/>
          <p:nvPr/>
        </p:nvSpPr>
        <p:spPr>
          <a:xfrm>
            <a:off x="5868144" y="1246071"/>
            <a:ext cx="2998812" cy="3024336"/>
          </a:xfrm>
          <a:prstGeom prst="wedgeRoundRectCallout">
            <a:avLst>
              <a:gd name="adj1" fmla="val -73829"/>
              <a:gd name="adj2" fmla="val 16742"/>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10" name="角丸四角形吹き出し 9"/>
          <p:cNvSpPr/>
          <p:nvPr/>
        </p:nvSpPr>
        <p:spPr>
          <a:xfrm>
            <a:off x="251520" y="5301208"/>
            <a:ext cx="8424936" cy="1368152"/>
          </a:xfrm>
          <a:prstGeom prst="wedgeRoundRectCallout">
            <a:avLst>
              <a:gd name="adj1" fmla="val 619"/>
              <a:gd name="adj2" fmla="val -9934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あと　　　　　　　　　　　　　　　　かね　　　　　せいきゅう　　　　　　　く</a:t>
            </a:r>
          </a:p>
          <a:p>
            <a:pPr algn="ct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後から、お金の請求が来る</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　　　　　　　　　　　いちど　　　　　　　　は</a:t>
            </a:r>
            <a:r>
              <a:rPr lang="ja-JP" altLang="en-US" sz="1200" dirty="0" err="1" smtClean="0">
                <a:solidFill>
                  <a:prstClr val="black"/>
                </a:solidFill>
                <a:latin typeface="UD デジタル 教科書体 NK-R" panose="02020400000000000000" pitchFamily="18" charset="-128"/>
                <a:ea typeface="UD デジタル 教科書体 NK-R"/>
              </a:rPr>
              <a:t>ら</a:t>
            </a:r>
            <a:r>
              <a:rPr lang="ja-JP" altLang="en-US" sz="1200" dirty="0" smtClean="0">
                <a:solidFill>
                  <a:prstClr val="black"/>
                </a:solidFill>
                <a:latin typeface="UD デジタル 教科書体 NK-R" panose="02020400000000000000" pitchFamily="18" charset="-128"/>
                <a:ea typeface="UD デジタル 教科書体 NK-R"/>
              </a:rPr>
              <a:t>　　　　　　　　　　　　　わ　　　　　　　　　　はら　　　　　　　　　　　　　　　　　　　　　　　　　　　　　　ばら</a:t>
            </a:r>
          </a:p>
          <a:p>
            <a:pPr algn="ctr" eaLnBrk="0" fontAlgn="base" hangingPunct="0">
              <a:spcBef>
                <a:spcPct val="0"/>
              </a:spcBef>
              <a:spcAft>
                <a:spcPct val="0"/>
              </a:spcAft>
            </a:pPr>
            <a:r>
              <a:rPr lang="en-US" altLang="ja-JP" sz="2800" dirty="0" smtClean="0">
                <a:solidFill>
                  <a:prstClr val="black"/>
                </a:solidFill>
                <a:latin typeface="UD デジタル 教科書体 NK-R" panose="02020400000000000000" pitchFamily="18" charset="-128"/>
                <a:ea typeface="UD デジタル 教科書体 NK-R"/>
              </a:rPr>
              <a:t>A)</a:t>
            </a:r>
            <a:r>
              <a:rPr lang="ja-JP" altLang="en-US" sz="2800" dirty="0" smtClean="0">
                <a:solidFill>
                  <a:prstClr val="black"/>
                </a:solidFill>
                <a:latin typeface="UD デジタル 教科書体 NK-R" panose="02020400000000000000" pitchFamily="18" charset="-128"/>
                <a:ea typeface="UD デジタル 教科書体 NK-R"/>
              </a:rPr>
              <a:t>一度に払う　</a:t>
            </a:r>
            <a:r>
              <a:rPr lang="en-US" altLang="ja-JP" sz="2800" dirty="0" smtClean="0">
                <a:solidFill>
                  <a:prstClr val="black"/>
                </a:solidFill>
                <a:latin typeface="UD デジタル 教科書体 NK-R" panose="02020400000000000000" pitchFamily="18" charset="-128"/>
                <a:ea typeface="UD デジタル 教科書体 NK-R"/>
              </a:rPr>
              <a:t>B)</a:t>
            </a:r>
            <a:r>
              <a:rPr lang="ja-JP" altLang="en-US" sz="2800" dirty="0" smtClean="0">
                <a:solidFill>
                  <a:prstClr val="black"/>
                </a:solidFill>
                <a:latin typeface="UD デジタル 教科書体 NK-R" panose="02020400000000000000" pitchFamily="18" charset="-128"/>
                <a:ea typeface="UD デジタル 教科書体 NK-R"/>
              </a:rPr>
              <a:t>分けて払う　</a:t>
            </a:r>
            <a:r>
              <a:rPr lang="en-US" altLang="ja-JP" sz="2800" dirty="0" smtClean="0">
                <a:solidFill>
                  <a:prstClr val="black"/>
                </a:solidFill>
                <a:latin typeface="UD デジタル 教科書体 NK-R" panose="02020400000000000000" pitchFamily="18" charset="-128"/>
                <a:ea typeface="UD デジタル 教科書体 NK-R"/>
              </a:rPr>
              <a:t>C)</a:t>
            </a:r>
            <a:r>
              <a:rPr lang="ja-JP" altLang="en-US" sz="2800" dirty="0" smtClean="0">
                <a:solidFill>
                  <a:prstClr val="black"/>
                </a:solidFill>
                <a:latin typeface="UD デジタル 教科書体 NK-R" panose="02020400000000000000" pitchFamily="18" charset="-128"/>
                <a:ea typeface="UD デジタル 教科書体 NK-R"/>
              </a:rPr>
              <a:t>ボーナス払い　等</a:t>
            </a:r>
          </a:p>
        </p:txBody>
      </p:sp>
      <p:sp>
        <p:nvSpPr>
          <p:cNvPr id="3" name="テキスト ボックス 2"/>
          <p:cNvSpPr txBox="1"/>
          <p:nvPr/>
        </p:nvSpPr>
        <p:spPr>
          <a:xfrm>
            <a:off x="6012160" y="1437234"/>
            <a:ext cx="2664296" cy="2862322"/>
          </a:xfrm>
          <a:prstGeom prst="rect">
            <a:avLst/>
          </a:prstGeom>
          <a:noFill/>
        </p:spPr>
        <p:txBody>
          <a:bodyPr wrap="square" rtlCol="0">
            <a:spAutoFit/>
          </a:bodyPr>
          <a:lstStyle/>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ば　　　げんきん</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その</a:t>
            </a:r>
            <a:r>
              <a:rPr lang="ja-JP" altLang="en-US" sz="2400" dirty="0">
                <a:solidFill>
                  <a:prstClr val="black"/>
                </a:solidFill>
                <a:latin typeface="UD デジタル 教科書体 NK-R" panose="02020400000000000000" pitchFamily="18" charset="-128"/>
                <a:ea typeface="UD デジタル 教科書体 NK-R"/>
              </a:rPr>
              <a:t>場</a:t>
            </a:r>
            <a:r>
              <a:rPr lang="ja-JP" altLang="en-US" sz="2400" dirty="0" smtClean="0">
                <a:solidFill>
                  <a:prstClr val="black"/>
                </a:solidFill>
                <a:latin typeface="UD デジタル 教科書体 NK-R" panose="02020400000000000000" pitchFamily="18" charset="-128"/>
                <a:ea typeface="UD デジタル 教科書体 NK-R"/>
              </a:rPr>
              <a:t>で</a:t>
            </a:r>
            <a:r>
              <a:rPr lang="ja-JP" altLang="en-US" sz="2400" dirty="0">
                <a:solidFill>
                  <a:prstClr val="black"/>
                </a:solidFill>
                <a:latin typeface="UD デジタル 教科書体 NK-R" panose="02020400000000000000" pitchFamily="18" charset="-128"/>
                <a:ea typeface="UD デジタル 教科書体 NK-R"/>
              </a:rPr>
              <a:t>現金</a:t>
            </a:r>
            <a:r>
              <a:rPr lang="ja-JP" altLang="en-US" sz="2400" dirty="0" smtClean="0">
                <a:solidFill>
                  <a:prstClr val="black"/>
                </a:solidFill>
                <a:latin typeface="UD デジタル 教科書体 NK-R" panose="02020400000000000000" pitchFamily="18" charset="-128"/>
                <a:ea typeface="UD デジタル 教科書体 NK-R"/>
              </a:rPr>
              <a:t>を</a:t>
            </a:r>
            <a:endParaRPr lang="ja-JP" altLang="en-US" sz="24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しはら</a:t>
            </a:r>
            <a:endParaRPr lang="ja-JP" altLang="en-US" sz="1600" dirty="0">
              <a:solidFill>
                <a:prstClr val="black"/>
              </a:solidFill>
              <a:latin typeface="UD デジタル 教科書体 NK-R" panose="02020400000000000000" pitchFamily="18" charset="-128"/>
              <a:ea typeface="UD デジタル 教科書体 NK-R"/>
            </a:endParaRPr>
          </a:p>
          <a:p>
            <a:pPr algn="ct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支払わず、</a:t>
            </a:r>
          </a:p>
          <a:p>
            <a:pPr eaLnBrk="0" fontAlgn="base" hangingPunct="0">
              <a:spcBef>
                <a:spcPct val="0"/>
              </a:spcBef>
              <a:spcAft>
                <a:spcPct val="0"/>
              </a:spcAft>
            </a:pPr>
            <a:r>
              <a:rPr lang="ja-JP" altLang="en-US" sz="1200" dirty="0" smtClean="0">
                <a:solidFill>
                  <a:prstClr val="black"/>
                </a:solidFill>
                <a:latin typeface="UD デジタル 教科書体 NK-R" panose="02020400000000000000" pitchFamily="18" charset="-128"/>
                <a:ea typeface="UD デジタル 教科書体 NK-R"/>
              </a:rPr>
              <a:t>しょうひん</a:t>
            </a: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商品やサービスを</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う　　　</a:t>
            </a:r>
            <a:r>
              <a:rPr lang="ja-JP" altLang="en-US" sz="1600" dirty="0" smtClean="0">
                <a:solidFill>
                  <a:prstClr val="black"/>
                </a:solidFill>
                <a:latin typeface="UD デジタル 教科書体 NK-R" panose="02020400000000000000" pitchFamily="18" charset="-128"/>
                <a:ea typeface="UD デジタル 教科書体 NK-R"/>
              </a:rPr>
              <a:t>　と</a:t>
            </a:r>
            <a:endParaRPr lang="ja-JP" altLang="en-US" sz="16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2400" dirty="0" smtClean="0">
                <a:solidFill>
                  <a:prstClr val="black"/>
                </a:solidFill>
                <a:latin typeface="UD デジタル 教科書体 NK-R" panose="02020400000000000000" pitchFamily="18" charset="-128"/>
                <a:ea typeface="UD デジタル 教科書体 NK-R"/>
              </a:rPr>
              <a:t>受け取れる</a:t>
            </a:r>
            <a:endParaRPr lang="ja-JP" altLang="en-US" sz="24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endParaRPr lang="ja-JP" altLang="en-US" sz="2400"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901348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dirty="0" smtClean="0">
                <a:solidFill>
                  <a:prstClr val="white"/>
                </a:solidFill>
                <a:latin typeface="UD デジタル 教科書体 NK-R" panose="02020400000000000000" pitchFamily="18" charset="-128"/>
                <a:ea typeface="UD デジタル 教科書体 NK-R"/>
              </a:rPr>
              <a:t>　　　　　　　　　　　　　　　つか</a:t>
            </a:r>
            <a:r>
              <a:rPr lang="ja-JP" altLang="en-US" dirty="0">
                <a:solidFill>
                  <a:prstClr val="white"/>
                </a:solidFill>
                <a:latin typeface="UD デジタル 教科書体 NK-R" panose="02020400000000000000" pitchFamily="18" charset="-128"/>
                <a:ea typeface="UD デジタル 教科書体 NK-R"/>
              </a:rPr>
              <a:t>　</a:t>
            </a:r>
            <a:r>
              <a:rPr lang="ja-JP" altLang="en-US" dirty="0" smtClean="0">
                <a:solidFill>
                  <a:prstClr val="white"/>
                </a:solidFill>
                <a:latin typeface="UD デジタル 教科書体 NK-R" panose="02020400000000000000" pitchFamily="18" charset="-128"/>
                <a:ea typeface="UD デジタル 教科書体 NK-R"/>
              </a:rPr>
              <a:t>　　　　　　　　　　　　　　　　　　　</a:t>
            </a:r>
            <a:endParaRPr lang="ja-JP" altLang="en-US" dirty="0">
              <a:solidFill>
                <a:prstClr val="white"/>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4000" dirty="0" smtClean="0">
                <a:solidFill>
                  <a:prstClr val="white"/>
                </a:solidFill>
                <a:latin typeface="UD デジタル 教科書体 NK-R" panose="02020400000000000000" pitchFamily="18" charset="-128"/>
                <a:ea typeface="UD デジタル 教科書体 NK-R"/>
              </a:rPr>
              <a:t>　</a:t>
            </a:r>
            <a:r>
              <a:rPr lang="en-US" altLang="ja-JP" sz="4000" dirty="0" smtClean="0">
                <a:solidFill>
                  <a:prstClr val="white"/>
                </a:solidFill>
                <a:latin typeface="UD デジタル 教科書体 NK-R" panose="02020400000000000000" pitchFamily="18" charset="-128"/>
                <a:ea typeface="UD デジタル 教科書体 NK-R"/>
              </a:rPr>
              <a:t>B-</a:t>
            </a:r>
            <a:r>
              <a:rPr lang="ja-JP" altLang="en-US" sz="4000" dirty="0">
                <a:solidFill>
                  <a:prstClr val="white"/>
                </a:solidFill>
                <a:latin typeface="UD デジタル 教科書体 NK-R" panose="02020400000000000000" pitchFamily="18" charset="-128"/>
                <a:ea typeface="UD デジタル 教科書体 NK-R"/>
              </a:rPr>
              <a:t>④</a:t>
            </a:r>
            <a:r>
              <a:rPr lang="ja-JP" altLang="en-US" sz="4000" dirty="0" smtClean="0">
                <a:solidFill>
                  <a:prstClr val="white"/>
                </a:solidFill>
                <a:latin typeface="UD デジタル 教科書体 NK-R" panose="02020400000000000000" pitchFamily="18" charset="-128"/>
                <a:ea typeface="UD デジタル 教科書体 NK-R"/>
              </a:rPr>
              <a:t>　使うもの・・・スマートフォン</a:t>
            </a:r>
            <a:endParaRPr lang="en-US" altLang="ja-JP" sz="4000" dirty="0" smtClean="0">
              <a:solidFill>
                <a:prstClr val="white"/>
              </a:solidFill>
              <a:latin typeface="UD デジタル 教科書体 NK-R" panose="02020400000000000000" pitchFamily="18" charset="-128"/>
              <a:ea typeface="UD デジタル 教科書体 NK-R"/>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70" y="1268760"/>
            <a:ext cx="5729014" cy="415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角丸四角形吹き出し 6"/>
          <p:cNvSpPr/>
          <p:nvPr/>
        </p:nvSpPr>
        <p:spPr>
          <a:xfrm>
            <a:off x="6556970" y="1637184"/>
            <a:ext cx="2487910" cy="3024336"/>
          </a:xfrm>
          <a:prstGeom prst="wedgeRoundRectCallout">
            <a:avLst>
              <a:gd name="adj1" fmla="val -125999"/>
              <a:gd name="adj2" fmla="val -21051"/>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ja-JP" altLang="en-US" sz="2800" dirty="0" smtClean="0">
              <a:solidFill>
                <a:prstClr val="black"/>
              </a:solidFill>
              <a:latin typeface="UD デジタル 教科書体 NK-R" panose="02020400000000000000" pitchFamily="18" charset="-128"/>
              <a:ea typeface="UD デジタル 教科書体 NK-R"/>
            </a:endParaRPr>
          </a:p>
        </p:txBody>
      </p:sp>
      <p:sp>
        <p:nvSpPr>
          <p:cNvPr id="8" name="角丸四角形吹き出し 7"/>
          <p:cNvSpPr/>
          <p:nvPr/>
        </p:nvSpPr>
        <p:spPr>
          <a:xfrm>
            <a:off x="1297727" y="5301208"/>
            <a:ext cx="6503198" cy="1392872"/>
          </a:xfrm>
          <a:prstGeom prst="wedgeRoundRectCallout">
            <a:avLst>
              <a:gd name="adj1" fmla="val 619"/>
              <a:gd name="adj2" fmla="val -99344"/>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smtClean="0">
                <a:solidFill>
                  <a:prstClr val="black"/>
                </a:solidFill>
                <a:latin typeface="UD デジタル 教科書体 NK-R" panose="02020400000000000000" pitchFamily="18" charset="-128"/>
                <a:ea typeface="UD デジタル 教科書体 NK-R"/>
              </a:rPr>
              <a:t>A)</a:t>
            </a:r>
            <a:r>
              <a:rPr lang="ja-JP" altLang="en-US" sz="3200" dirty="0" smtClean="0">
                <a:solidFill>
                  <a:prstClr val="black"/>
                </a:solidFill>
                <a:latin typeface="UD デジタル 教科書体 NK-R" panose="02020400000000000000" pitchFamily="18" charset="-128"/>
                <a:ea typeface="UD デジタル 教科書体 NK-R"/>
              </a:rPr>
              <a:t>スマホをタッチ　</a:t>
            </a:r>
            <a:r>
              <a:rPr lang="ja-JP" altLang="en-US" sz="1200" dirty="0" smtClean="0">
                <a:solidFill>
                  <a:prstClr val="black"/>
                </a:solidFill>
                <a:latin typeface="UD デジタル 教科書体 NK-R" panose="02020400000000000000" pitchFamily="18" charset="-128"/>
                <a:ea typeface="UD デジタル 教科書体 NK-R"/>
              </a:rPr>
              <a:t>　　　　　　　　　　　　　　　　　　　　　　　　　　　　　　　　　　　　　　　　　　　　　　　</a:t>
            </a:r>
          </a:p>
          <a:p>
            <a:pPr eaLnBrk="0" fontAlgn="base" hangingPunct="0">
              <a:spcBef>
                <a:spcPct val="0"/>
              </a:spcBef>
              <a:spcAft>
                <a:spcPct val="0"/>
              </a:spcAft>
            </a:pPr>
            <a:r>
              <a:rPr lang="ja-JP" altLang="en-US" sz="1200" dirty="0">
                <a:solidFill>
                  <a:prstClr val="black"/>
                </a:solidFill>
                <a:latin typeface="UD デジタル 教科書体 NK-R" panose="02020400000000000000" pitchFamily="18" charset="-128"/>
                <a:ea typeface="UD デジタル 教科書体 NK-R"/>
              </a:rPr>
              <a:t>　</a:t>
            </a:r>
            <a:r>
              <a:rPr lang="ja-JP" altLang="en-US" sz="1200" dirty="0" smtClean="0">
                <a:solidFill>
                  <a:prstClr val="black"/>
                </a:solidFill>
                <a:latin typeface="UD デジタル 教科書体 NK-R" panose="02020400000000000000" pitchFamily="18" charset="-128"/>
                <a:ea typeface="UD デジタル 教科書体 NK-R"/>
              </a:rPr>
              <a:t>　　　　　　　　　　　　　　　　　　　　　　　　　　　　　　　　　　　　　　　　</a:t>
            </a:r>
            <a:r>
              <a:rPr lang="ja-JP" altLang="en-US" sz="1200" smtClean="0">
                <a:solidFill>
                  <a:prstClr val="black"/>
                </a:solidFill>
                <a:latin typeface="UD デジタル 教科書体 NK-R" panose="02020400000000000000" pitchFamily="18" charset="-128"/>
                <a:ea typeface="UD デジタル 教科書体 NK-R"/>
              </a:rPr>
              <a:t>　　　　　　　　　　　　　　　　　　　</a:t>
            </a:r>
            <a:r>
              <a:rPr lang="ja-JP" altLang="en-US" sz="1200" dirty="0" smtClean="0">
                <a:solidFill>
                  <a:prstClr val="black"/>
                </a:solidFill>
                <a:latin typeface="UD デジタル 教科書体 NK-R" panose="02020400000000000000" pitchFamily="18" charset="-128"/>
                <a:ea typeface="UD デジタル 教科書体 NK-R"/>
              </a:rPr>
              <a:t>　　　　しはら</a:t>
            </a:r>
          </a:p>
          <a:p>
            <a:pPr eaLnBrk="0" fontAlgn="base" hangingPunct="0">
              <a:spcBef>
                <a:spcPct val="0"/>
              </a:spcBef>
              <a:spcAft>
                <a:spcPct val="0"/>
              </a:spcAft>
            </a:pPr>
            <a:r>
              <a:rPr lang="en-US" altLang="ja-JP" sz="3200" dirty="0" smtClean="0">
                <a:solidFill>
                  <a:prstClr val="black"/>
                </a:solidFill>
                <a:latin typeface="UD デジタル 教科書体 NK-R" panose="02020400000000000000" pitchFamily="18" charset="-128"/>
                <a:ea typeface="UD デジタル 教科書体 NK-R"/>
              </a:rPr>
              <a:t>B</a:t>
            </a:r>
            <a:r>
              <a:rPr lang="en-US" altLang="ja-JP" sz="3200" dirty="0">
                <a:solidFill>
                  <a:prstClr val="black"/>
                </a:solidFill>
                <a:latin typeface="UD デジタル 教科書体 NK-R" panose="02020400000000000000" pitchFamily="18" charset="-128"/>
                <a:ea typeface="UD デジタル 教科書体 NK-R"/>
              </a:rPr>
              <a:t>)</a:t>
            </a:r>
            <a:r>
              <a:rPr lang="ja-JP" altLang="en-US" sz="3200" dirty="0">
                <a:solidFill>
                  <a:prstClr val="black"/>
                </a:solidFill>
                <a:latin typeface="UD デジタル 教科書体 NK-R" panose="02020400000000000000" pitchFamily="18" charset="-128"/>
                <a:ea typeface="UD デジタル 教科書体 NK-R"/>
              </a:rPr>
              <a:t>バーコードや</a:t>
            </a:r>
            <a:r>
              <a:rPr lang="en-US" altLang="ja-JP" sz="3200" dirty="0">
                <a:solidFill>
                  <a:prstClr val="black"/>
                </a:solidFill>
                <a:latin typeface="UD デジタル 教科書体 NK-R" panose="02020400000000000000" pitchFamily="18" charset="-128"/>
                <a:ea typeface="UD デジタル 教科書体 NK-R"/>
              </a:rPr>
              <a:t>QR</a:t>
            </a:r>
            <a:r>
              <a:rPr lang="ja-JP" altLang="en-US" sz="3200" dirty="0">
                <a:solidFill>
                  <a:prstClr val="black"/>
                </a:solidFill>
                <a:latin typeface="UD デジタル 教科書体 NK-R" panose="02020400000000000000" pitchFamily="18" charset="-128"/>
                <a:ea typeface="UD デジタル 教科書体 NK-R"/>
              </a:rPr>
              <a:t>コード</a:t>
            </a:r>
            <a:r>
              <a:rPr lang="ja-JP" altLang="en-US" sz="3200" dirty="0" smtClean="0">
                <a:solidFill>
                  <a:prstClr val="black"/>
                </a:solidFill>
                <a:latin typeface="UD デジタル 教科書体 NK-R" panose="02020400000000000000" pitchFamily="18" charset="-128"/>
                <a:ea typeface="UD デジタル 教科書体 NK-R"/>
              </a:rPr>
              <a:t>で支払い</a:t>
            </a:r>
            <a:endParaRPr lang="en-US" altLang="ja-JP" sz="3200" dirty="0">
              <a:solidFill>
                <a:prstClr val="black"/>
              </a:solidFill>
              <a:latin typeface="UD デジタル 教科書体 NK-R" panose="02020400000000000000" pitchFamily="18" charset="-128"/>
              <a:ea typeface="UD デジタル 教科書体 NK-R"/>
            </a:endParaRPr>
          </a:p>
        </p:txBody>
      </p:sp>
      <p:sp>
        <p:nvSpPr>
          <p:cNvPr id="3" name="テキスト ボックス 2"/>
          <p:cNvSpPr txBox="1"/>
          <p:nvPr/>
        </p:nvSpPr>
        <p:spPr>
          <a:xfrm>
            <a:off x="6396769" y="1637184"/>
            <a:ext cx="2808312" cy="3231654"/>
          </a:xfrm>
          <a:prstGeom prst="rect">
            <a:avLst/>
          </a:prstGeom>
          <a:noFill/>
        </p:spPr>
        <p:txBody>
          <a:bodyPr wrap="square" rtlCol="0">
            <a:spAutoFit/>
          </a:bodyPr>
          <a:lstStyle/>
          <a:p>
            <a:pPr eaLnBrk="0" fontAlgn="base" hangingPunct="0">
              <a:spcBef>
                <a:spcPct val="0"/>
              </a:spcBef>
              <a:spcAft>
                <a:spcPct val="0"/>
              </a:spcAft>
            </a:pPr>
            <a:r>
              <a:rPr lang="ja-JP" altLang="en-US" sz="2800" dirty="0">
                <a:solidFill>
                  <a:prstClr val="black"/>
                </a:solidFill>
                <a:latin typeface="UD デジタル 教科書体 NK-R" panose="02020400000000000000" pitchFamily="18" charset="-128"/>
                <a:ea typeface="UD デジタル 教科書体 NK-R"/>
              </a:rPr>
              <a:t> </a:t>
            </a:r>
            <a:r>
              <a:rPr lang="ja-JP" altLang="en-US" sz="2800" dirty="0" smtClean="0">
                <a:solidFill>
                  <a:prstClr val="black"/>
                </a:solidFill>
                <a:latin typeface="UD デジタル 教科書体 NK-R" panose="02020400000000000000" pitchFamily="18" charset="-128"/>
                <a:ea typeface="UD デジタル 教科書体 NK-R"/>
              </a:rPr>
              <a:t>   スマホ</a:t>
            </a:r>
            <a:r>
              <a:rPr lang="ja-JP" altLang="en-US" sz="2800" dirty="0">
                <a:solidFill>
                  <a:prstClr val="black"/>
                </a:solidFill>
                <a:latin typeface="UD デジタル 教科書体 NK-R" panose="02020400000000000000" pitchFamily="18" charset="-128"/>
                <a:ea typeface="UD デジタル 教科書体 NK-R"/>
              </a:rPr>
              <a:t>に</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ｸﾚｼﾞｯﾄｶｰﾄﾞ</a:t>
            </a:r>
            <a:endParaRPr lang="ja-JP" altLang="en-US" sz="28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r>
              <a:rPr lang="ja-JP" altLang="en-US" sz="1400" dirty="0" smtClean="0">
                <a:solidFill>
                  <a:prstClr val="black"/>
                </a:solidFill>
                <a:latin typeface="UD デジタル 教科書体 NK-R" panose="02020400000000000000" pitchFamily="18" charset="-128"/>
                <a:ea typeface="UD デジタル 教科書体 NK-R"/>
              </a:rPr>
              <a:t>　　でんし</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電子</a:t>
            </a:r>
            <a:r>
              <a:rPr lang="ja-JP" altLang="en-US" sz="2800" dirty="0">
                <a:solidFill>
                  <a:prstClr val="black"/>
                </a:solidFill>
                <a:latin typeface="UD デジタル 教科書体 NK-R" panose="02020400000000000000" pitchFamily="18" charset="-128"/>
                <a:ea typeface="UD デジタル 教科書体 NK-R"/>
              </a:rPr>
              <a:t>マネー</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a:t>
            </a:r>
            <a:r>
              <a:rPr lang="ja-JP" altLang="en-US" sz="1600" dirty="0" err="1" smtClean="0">
                <a:solidFill>
                  <a:prstClr val="black"/>
                </a:solidFill>
                <a:latin typeface="UD デジタル 教科書体 NK-R" panose="02020400000000000000" pitchFamily="18" charset="-128"/>
                <a:ea typeface="UD デジタル 教科書体 NK-R"/>
              </a:rPr>
              <a:t>ぎん</a:t>
            </a:r>
            <a:r>
              <a:rPr lang="ja-JP" altLang="en-US" sz="1600" dirty="0" smtClean="0">
                <a:solidFill>
                  <a:prstClr val="black"/>
                </a:solidFill>
                <a:latin typeface="UD デジタル 教科書体 NK-R" panose="02020400000000000000" pitchFamily="18" charset="-128"/>
                <a:ea typeface="UD デジタル 教科書体 NK-R"/>
              </a:rPr>
              <a:t>こうこうざ　　など</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銀行</a:t>
            </a:r>
            <a:r>
              <a:rPr lang="ja-JP" altLang="en-US" sz="2800" dirty="0">
                <a:solidFill>
                  <a:prstClr val="black"/>
                </a:solidFill>
                <a:latin typeface="UD デジタル 教科書体 NK-R" panose="02020400000000000000" pitchFamily="18" charset="-128"/>
                <a:ea typeface="UD デジタル 教科書体 NK-R"/>
              </a:rPr>
              <a:t>口座等を</a:t>
            </a:r>
          </a:p>
          <a:p>
            <a:pPr eaLnBrk="0" fontAlgn="base" hangingPunct="0">
              <a:spcBef>
                <a:spcPct val="0"/>
              </a:spcBef>
              <a:spcAft>
                <a:spcPct val="0"/>
              </a:spcAft>
            </a:pPr>
            <a:r>
              <a:rPr lang="ja-JP" altLang="en-US" sz="1600" dirty="0" smtClean="0">
                <a:solidFill>
                  <a:prstClr val="black"/>
                </a:solidFill>
                <a:latin typeface="UD デジタル 教科書体 NK-R" panose="02020400000000000000" pitchFamily="18" charset="-128"/>
                <a:ea typeface="UD デジタル 教科書体 NK-R"/>
              </a:rPr>
              <a:t>         とうろく</a:t>
            </a:r>
          </a:p>
          <a:p>
            <a:pPr eaLnBrk="0" fontAlgn="base" hangingPunct="0">
              <a:spcBef>
                <a:spcPct val="0"/>
              </a:spcBef>
              <a:spcAft>
                <a:spcPct val="0"/>
              </a:spcAft>
            </a:pPr>
            <a:r>
              <a:rPr lang="ja-JP" altLang="en-US" sz="2800" dirty="0" smtClean="0">
                <a:solidFill>
                  <a:prstClr val="black"/>
                </a:solidFill>
                <a:latin typeface="UD デジタル 教科書体 NK-R" panose="02020400000000000000" pitchFamily="18" charset="-128"/>
                <a:ea typeface="UD デジタル 教科書体 NK-R"/>
              </a:rPr>
              <a:t>     登録</a:t>
            </a:r>
            <a:endParaRPr lang="ja-JP" altLang="en-US" sz="2800" dirty="0">
              <a:solidFill>
                <a:prstClr val="black"/>
              </a:solidFill>
              <a:latin typeface="UD デジタル 教科書体 NK-R" panose="02020400000000000000" pitchFamily="18" charset="-128"/>
              <a:ea typeface="UD デジタル 教科書体 NK-R"/>
            </a:endParaRPr>
          </a:p>
          <a:p>
            <a:pPr eaLnBrk="0" fontAlgn="base" hangingPunct="0">
              <a:spcBef>
                <a:spcPct val="0"/>
              </a:spcBef>
              <a:spcAft>
                <a:spcPct val="0"/>
              </a:spcAft>
            </a:pPr>
            <a:endParaRPr lang="ja-JP" altLang="en-US" dirty="0">
              <a:solidFill>
                <a:prstClr val="black"/>
              </a:solidFill>
              <a:latin typeface="UD デジタル 教科書体 NK-R" panose="02020400000000000000" pitchFamily="18" charset="-128"/>
              <a:ea typeface="UD デジタル 教科書体 NK-R"/>
            </a:endParaRPr>
          </a:p>
        </p:txBody>
      </p:sp>
      <p:sp>
        <p:nvSpPr>
          <p:cNvPr id="4" name="フッター プレースホルダー 3"/>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4151910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0" y="0"/>
            <a:ext cx="9144000" cy="93610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0" tIns="45680" rIns="91360" bIns="45680" rtlCol="0" anchor="ctr"/>
          <a:lstStyle/>
          <a:p>
            <a:pPr defTabSz="913593"/>
            <a:r>
              <a:rPr lang="ja-JP" altLang="en-US" sz="1400" dirty="0" smtClean="0">
                <a:solidFill>
                  <a:srgbClr val="1F497D"/>
                </a:solidFill>
                <a:latin typeface="UD デジタル 教科書体 NK-R" panose="02020400000000000000" pitchFamily="18" charset="-128"/>
                <a:ea typeface="UD デジタル 教科書体 NK-R" panose="02020400000000000000" pitchFamily="18" charset="-128"/>
              </a:rPr>
              <a:t>　　　　　　　　　　　　　　　　　　　　　　　　　　　　　　　　　　　　　　　　　　　　　　か　　　　　　　　　　もの　　　　　　　　　　しかた</a:t>
            </a:r>
          </a:p>
          <a:p>
            <a:pPr defTabSz="913593"/>
            <a:r>
              <a:rPr lang="en-US" altLang="ja-JP" sz="4400" dirty="0" smtClean="0">
                <a:solidFill>
                  <a:srgbClr val="1F497D"/>
                </a:solidFill>
                <a:latin typeface="UD デジタル 教科書体 NK-R" panose="02020400000000000000" pitchFamily="18" charset="-128"/>
                <a:ea typeface="UD デジタル 教科書体 NK-R" panose="02020400000000000000" pitchFamily="18" charset="-128"/>
              </a:rPr>
              <a:t>1-①.</a:t>
            </a:r>
            <a:r>
              <a:rPr lang="ja-JP" altLang="en-US" sz="4400" dirty="0" smtClean="0">
                <a:solidFill>
                  <a:srgbClr val="1F497D"/>
                </a:solidFill>
                <a:latin typeface="UD デジタル 教科書体 NK-R" panose="02020400000000000000" pitchFamily="18" charset="-128"/>
                <a:ea typeface="UD デジタル 教科書体 NK-R" panose="02020400000000000000" pitchFamily="18" charset="-128"/>
              </a:rPr>
              <a:t>いろいろな買い物の仕方</a:t>
            </a:r>
            <a:endParaRPr lang="en-US" altLang="ja-JP" sz="4400" dirty="0">
              <a:solidFill>
                <a:srgbClr val="1F497D"/>
              </a:solidFill>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287524" y="1079414"/>
            <a:ext cx="4284476" cy="2651569"/>
            <a:chOff x="251520" y="1052736"/>
            <a:chExt cx="4104456" cy="1512676"/>
          </a:xfrm>
        </p:grpSpPr>
        <p:sp>
          <p:nvSpPr>
            <p:cNvPr id="2" name="角丸四角形 1"/>
            <p:cNvSpPr/>
            <p:nvPr/>
          </p:nvSpPr>
          <p:spPr>
            <a:xfrm>
              <a:off x="251520" y="1052736"/>
              <a:ext cx="4104456" cy="15126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3" name="テキスト ボックス 2"/>
            <p:cNvSpPr txBox="1"/>
            <p:nvPr/>
          </p:nvSpPr>
          <p:spPr>
            <a:xfrm>
              <a:off x="692569" y="2185693"/>
              <a:ext cx="3315630" cy="333604"/>
            </a:xfrm>
            <a:prstGeom prst="rect">
              <a:avLst/>
            </a:prstGeom>
            <a:noFill/>
          </p:spPr>
          <p:txBody>
            <a:bodyPr wrap="square" rtlCol="0">
              <a:spAutoFit/>
            </a:bodyPr>
            <a:lstStyle/>
            <a:p>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　　　　　　　　　　　　　　　　　　げんきん</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　　し</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はら</a:t>
              </a:r>
            </a:p>
            <a:p>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パンを買い</a:t>
              </a:r>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、現金で</a:t>
              </a:r>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支払う</a:t>
              </a:r>
              <a:endParaRPr lang="ja-JP" altLang="en-US" sz="12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12" name="グループ化 11"/>
          <p:cNvGrpSpPr/>
          <p:nvPr/>
        </p:nvGrpSpPr>
        <p:grpSpPr>
          <a:xfrm>
            <a:off x="4716016" y="1079413"/>
            <a:ext cx="4242536" cy="2620882"/>
            <a:chOff x="251520" y="1052736"/>
            <a:chExt cx="4104456" cy="2520280"/>
          </a:xfrm>
        </p:grpSpPr>
        <p:sp>
          <p:nvSpPr>
            <p:cNvPr id="13" name="角丸四角形 12"/>
            <p:cNvSpPr/>
            <p:nvPr/>
          </p:nvSpPr>
          <p:spPr>
            <a:xfrm>
              <a:off x="251520" y="1052736"/>
              <a:ext cx="4104456" cy="252028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5" name="テキスト ボックス 14"/>
            <p:cNvSpPr txBox="1"/>
            <p:nvPr/>
          </p:nvSpPr>
          <p:spPr>
            <a:xfrm>
              <a:off x="446956" y="2949610"/>
              <a:ext cx="3713584" cy="562329"/>
            </a:xfrm>
            <a:prstGeom prst="rect">
              <a:avLst/>
            </a:prstGeom>
            <a:noFill/>
          </p:spPr>
          <p:txBody>
            <a:bodyPr wrap="square" rtlCol="0">
              <a:spAutoFit/>
            </a:bodyPr>
            <a:lstStyle/>
            <a:p>
              <a:r>
                <a:rPr lang="ja-JP" altLang="en-US" sz="1200" dirty="0" err="1" smtClean="0">
                  <a:solidFill>
                    <a:prstClr val="black"/>
                  </a:solidFill>
                  <a:latin typeface="UD デジタル 教科書体 NK-R" panose="02020400000000000000" pitchFamily="18" charset="-128"/>
                  <a:ea typeface="UD デジタル 教科書体 NK-R" panose="02020400000000000000" pitchFamily="18" charset="-128"/>
                </a:rPr>
                <a:t>しょく</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りょうひん　　　　　　　　　　　　　　　　　　　　　　　　　　　しはら</a:t>
              </a:r>
            </a:p>
            <a:p>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食料品</a:t>
              </a:r>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をプリペイドカードで支払う</a:t>
              </a:r>
              <a:endParaRPr lang="ja-JP" altLang="en-US" sz="2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17" name="グループ化 16"/>
          <p:cNvGrpSpPr/>
          <p:nvPr/>
        </p:nvGrpSpPr>
        <p:grpSpPr>
          <a:xfrm>
            <a:off x="253480" y="3941216"/>
            <a:ext cx="4394119" cy="2700102"/>
            <a:chOff x="251520" y="1052736"/>
            <a:chExt cx="4176308" cy="2520280"/>
          </a:xfrm>
        </p:grpSpPr>
        <p:sp>
          <p:nvSpPr>
            <p:cNvPr id="18" name="角丸四角形 17"/>
            <p:cNvSpPr/>
            <p:nvPr/>
          </p:nvSpPr>
          <p:spPr>
            <a:xfrm>
              <a:off x="251520" y="1052736"/>
              <a:ext cx="4104456" cy="252028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0" name="テキスト ボックス 19"/>
            <p:cNvSpPr txBox="1"/>
            <p:nvPr/>
          </p:nvSpPr>
          <p:spPr>
            <a:xfrm>
              <a:off x="734156" y="2889570"/>
              <a:ext cx="3693672" cy="545830"/>
            </a:xfrm>
            <a:prstGeom prst="rect">
              <a:avLst/>
            </a:prstGeom>
            <a:noFill/>
          </p:spPr>
          <p:txBody>
            <a:bodyPr wrap="square" rtlCol="0">
              <a:spAutoFit/>
            </a:bodyPr>
            <a:lstStyle/>
            <a:p>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でんしゃ　　　　</a:t>
              </a:r>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きっぷ</a:t>
              </a:r>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　　　　　の</a:t>
              </a:r>
            </a:p>
            <a:p>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電車に</a:t>
              </a:r>
              <a:r>
                <a:rPr lang="ja-JP" altLang="en-US" sz="2000" dirty="0">
                  <a:solidFill>
                    <a:prstClr val="black"/>
                  </a:solidFill>
                  <a:latin typeface="UD デジタル 教科書体 NK-R" panose="02020400000000000000" pitchFamily="18" charset="-128"/>
                  <a:ea typeface="UD デジタル 教科書体 NK-R" panose="02020400000000000000" pitchFamily="18" charset="-128"/>
                </a:rPr>
                <a:t>切符</a:t>
              </a:r>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で乗る</a:t>
              </a:r>
              <a:endParaRPr lang="ja-JP" altLang="en-US" sz="2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grpSp>
        <p:nvGrpSpPr>
          <p:cNvPr id="22" name="グループ化 21"/>
          <p:cNvGrpSpPr/>
          <p:nvPr/>
        </p:nvGrpSpPr>
        <p:grpSpPr>
          <a:xfrm>
            <a:off x="4716016" y="3941215"/>
            <a:ext cx="4427984" cy="2751757"/>
            <a:chOff x="251520" y="1052736"/>
            <a:chExt cx="4283868" cy="2520280"/>
          </a:xfrm>
        </p:grpSpPr>
        <p:sp>
          <p:nvSpPr>
            <p:cNvPr id="23" name="角丸四角形 22"/>
            <p:cNvSpPr/>
            <p:nvPr/>
          </p:nvSpPr>
          <p:spPr>
            <a:xfrm>
              <a:off x="251520" y="1052736"/>
              <a:ext cx="4104456" cy="252028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4" name="テキスト ボックス 23"/>
            <p:cNvSpPr txBox="1"/>
            <p:nvPr/>
          </p:nvSpPr>
          <p:spPr>
            <a:xfrm>
              <a:off x="430932" y="2665404"/>
              <a:ext cx="4104456" cy="892552"/>
            </a:xfrm>
            <a:prstGeom prst="rect">
              <a:avLst/>
            </a:prstGeom>
            <a:noFill/>
          </p:spPr>
          <p:txBody>
            <a:bodyPr wrap="square" rtlCol="0">
              <a:spAutoFit/>
            </a:bodyPr>
            <a:lstStyle/>
            <a:p>
              <a:r>
                <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rPr>
                <a:t>　</a:t>
              </a:r>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ネットで、くつをクレジットカードで、</a:t>
              </a:r>
            </a:p>
            <a:p>
              <a:r>
                <a:rPr lang="ja-JP" altLang="en-US" sz="1200" dirty="0">
                  <a:solidFill>
                    <a:prstClr val="black"/>
                  </a:solidFill>
                  <a:latin typeface="UD デジタル 教科書体 NK-R" panose="02020400000000000000" pitchFamily="18" charset="-128"/>
                  <a:ea typeface="UD デジタル 教科書体 NK-R" panose="02020400000000000000" pitchFamily="18" charset="-128"/>
                </a:rPr>
                <a:t>しはら</a:t>
              </a:r>
              <a:endParaRPr lang="ja-JP" altLang="en-US" sz="1200" dirty="0" smtClean="0">
                <a:solidFill>
                  <a:prstClr val="black"/>
                </a:solidFill>
                <a:latin typeface="UD デジタル 教科書体 NK-R" panose="02020400000000000000" pitchFamily="18" charset="-128"/>
                <a:ea typeface="UD デジタル 教科書体 NK-R" panose="02020400000000000000" pitchFamily="18" charset="-128"/>
              </a:endParaRPr>
            </a:p>
            <a:p>
              <a:r>
                <a:rPr lang="ja-JP" altLang="en-US" sz="2000" dirty="0" smtClean="0">
                  <a:solidFill>
                    <a:prstClr val="black"/>
                  </a:solidFill>
                  <a:latin typeface="UD デジタル 教科書体 NK-R" panose="02020400000000000000" pitchFamily="18" charset="-128"/>
                  <a:ea typeface="UD デジタル 教科書体 NK-R" panose="02020400000000000000" pitchFamily="18" charset="-128"/>
                </a:rPr>
                <a:t>支払う。</a:t>
              </a:r>
              <a:endParaRPr lang="ja-JP" altLang="en-US" sz="2000" dirty="0">
                <a:solidFill>
                  <a:prstClr val="black"/>
                </a:solidFill>
                <a:latin typeface="UD デジタル 教科書体 NK-R" panose="02020400000000000000" pitchFamily="18" charset="-128"/>
                <a:ea typeface="UD デジタル 教科書体 NK-R" panose="02020400000000000000" pitchFamily="18" charset="-128"/>
              </a:endParaRPr>
            </a:p>
          </p:txBody>
        </p:sp>
      </p:grpSp>
      <p:pic>
        <p:nvPicPr>
          <p:cNvPr id="1029" name="Picture 5" descr="G:\KINGSTON\くらしの一日講座\イラストいろいろ\イラスト\yjimage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3952" y="1389459"/>
            <a:ext cx="1706817" cy="17395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KINGSTON\くらしの一日講座\イラストいろいろ\クレジットカード　イラスト.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892" y="4140267"/>
            <a:ext cx="1548172" cy="15481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消費生活センター　消費者教育\イラストいろいろ\shopping_shiharai_business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388" y="1280317"/>
            <a:ext cx="1759673" cy="17596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KINGSTON\くらしの一日講座\イラストいろいろ\pan_tong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1303887"/>
            <a:ext cx="1731454" cy="17314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KINGSTON\くらしの一日講座\イラストいろいろ\イラスト\「買物 イラスト」.files\yjimage(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9746" y="1339847"/>
            <a:ext cx="1641773" cy="1789112"/>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5055" y="4052342"/>
            <a:ext cx="1613914" cy="1649658"/>
          </a:xfrm>
          <a:prstGeom prst="rect">
            <a:avLst/>
          </a:prstGeom>
        </p:spPr>
      </p:pic>
      <p:pic>
        <p:nvPicPr>
          <p:cNvPr id="8" name="Picture 6" descr="G:\消費生活センター　消費者教育\イラストいろいろ\jidou_kaisatsu_op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775" y="4018789"/>
            <a:ext cx="1649658" cy="16496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G:\消費生活センター　消費者教育\イラストいろいろ\shop_tenin_tokei (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76856" y="595979"/>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KINGSTON\くらしの一日講座\イラストいろいろ\ネットに向かう男の子.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48577" y="4247019"/>
            <a:ext cx="1712027" cy="1459742"/>
          </a:xfrm>
          <a:prstGeom prst="rect">
            <a:avLst/>
          </a:prstGeom>
          <a:noFill/>
          <a:extLst>
            <a:ext uri="{909E8E84-426E-40DD-AFC4-6F175D3DCCD1}">
              <a14:hiddenFill xmlns:a14="http://schemas.microsoft.com/office/drawing/2010/main">
                <a:solidFill>
                  <a:srgbClr val="FFFFFF"/>
                </a:solidFill>
              </a14:hiddenFill>
            </a:ext>
          </a:extLst>
        </p:spPr>
      </p:pic>
      <p:sp>
        <p:nvSpPr>
          <p:cNvPr id="14" name="フッター プレースホルダー 1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136448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1131" y="1714477"/>
            <a:ext cx="2220568" cy="192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4"/>
          <p:cNvSpPr/>
          <p:nvPr/>
        </p:nvSpPr>
        <p:spPr>
          <a:xfrm>
            <a:off x="1978912" y="2789385"/>
            <a:ext cx="2325940" cy="1691671"/>
          </a:xfrm>
          <a:prstGeom prst="rightArrow">
            <a:avLst/>
          </a:prstGeom>
          <a:solidFill>
            <a:srgbClr val="FF0000"/>
          </a:solidFill>
          <a:ln w="9525" cap="flat" cmpd="sng" algn="ctr">
            <a:solidFill>
              <a:srgbClr val="FF0000"/>
            </a:solidFill>
            <a:prstDash val="solid"/>
          </a:ln>
          <a:effectLst>
            <a:outerShdw blurRad="40000" dist="23000" dir="5400000" rotWithShape="0">
              <a:srgbClr val="000000">
                <a:alpha val="35000"/>
              </a:srgbClr>
            </a:outerShdw>
          </a:effectLst>
        </p:spPr>
        <p:txBody>
          <a:bodyPr anchor="ctr"/>
          <a:lstStyle/>
          <a:p>
            <a:pPr algn="ct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もうしこみ</a:t>
            </a:r>
          </a:p>
          <a:p>
            <a:pPr algn="ct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申込</a:t>
            </a:r>
            <a:endParaRPr kumimoji="0" lang="ja-JP" altLang="en-US" sz="2700" kern="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6" name="左矢印 5"/>
          <p:cNvSpPr/>
          <p:nvPr/>
        </p:nvSpPr>
        <p:spPr>
          <a:xfrm>
            <a:off x="4304852" y="2789385"/>
            <a:ext cx="2211364" cy="1691671"/>
          </a:xfrm>
          <a:prstGeom prst="leftArrow">
            <a:avLst>
              <a:gd name="adj1" fmla="val 52631"/>
              <a:gd name="adj2" fmla="val 50000"/>
            </a:avLst>
          </a:prstGeom>
          <a:solidFill>
            <a:srgbClr val="0070C0"/>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p>
            <a:pPr algn="ctr" defTabSz="342900">
              <a:defRPr/>
            </a:pPr>
            <a:r>
              <a:rPr kumimoji="0" lang="ja-JP" altLang="en-US" sz="1600" kern="0" dirty="0" smtClean="0">
                <a:solidFill>
                  <a:prstClr val="white"/>
                </a:solidFill>
                <a:latin typeface="HGP創英角ｺﾞｼｯｸUB" panose="020B0900000000000000" pitchFamily="50" charset="-128"/>
                <a:ea typeface="HGP創英角ｺﾞｼｯｸUB" panose="020B0900000000000000" pitchFamily="50" charset="-128"/>
              </a:rPr>
              <a:t>しょうだく</a:t>
            </a:r>
          </a:p>
          <a:p>
            <a:pPr algn="ctr" defTabSz="342900">
              <a:defRPr/>
            </a:pPr>
            <a:r>
              <a:rPr kumimoji="0" lang="ja-JP" altLang="en-US" sz="2700" kern="0" dirty="0" smtClean="0">
                <a:solidFill>
                  <a:prstClr val="white"/>
                </a:solidFill>
                <a:latin typeface="HGP創英角ｺﾞｼｯｸUB" panose="020B0900000000000000" pitchFamily="50" charset="-128"/>
                <a:ea typeface="HGP創英角ｺﾞｼｯｸUB" panose="020B0900000000000000" pitchFamily="50" charset="-128"/>
              </a:rPr>
              <a:t>承諾</a:t>
            </a:r>
            <a:endParaRPr kumimoji="0" lang="ja-JP" altLang="en-US" sz="1350" kern="0" dirty="0">
              <a:solidFill>
                <a:prstClr val="white"/>
              </a:solidFill>
            </a:endParaRPr>
          </a:p>
        </p:txBody>
      </p:sp>
      <p:pic>
        <p:nvPicPr>
          <p:cNvPr id="7" name="図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6285" y="1525454"/>
            <a:ext cx="827471" cy="82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4377" y="1064803"/>
            <a:ext cx="764044" cy="1111336"/>
          </a:xfrm>
          <a:prstGeom prst="rect">
            <a:avLst/>
          </a:prstGeom>
        </p:spPr>
      </p:pic>
      <p:sp>
        <p:nvSpPr>
          <p:cNvPr id="10" name="円形吹き出し 9"/>
          <p:cNvSpPr/>
          <p:nvPr/>
        </p:nvSpPr>
        <p:spPr>
          <a:xfrm>
            <a:off x="2057459" y="1799073"/>
            <a:ext cx="2946591" cy="869455"/>
          </a:xfrm>
          <a:prstGeom prst="wedgeEllipseCallout">
            <a:avLst>
              <a:gd name="adj1" fmla="val -56704"/>
              <a:gd name="adj2" fmla="val 80715"/>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rgbClr val="FF0000"/>
                </a:solidFill>
                <a:latin typeface="HGS創英角ﾎﾟｯﾌﾟ体" pitchFamily="50" charset="-128"/>
                <a:ea typeface="HGS創英角ﾎﾟｯﾌﾟ体" pitchFamily="50" charset="-128"/>
              </a:rPr>
              <a:t>これください</a:t>
            </a:r>
            <a:endParaRPr lang="ja-JP" altLang="en-US" sz="2400" dirty="0">
              <a:solidFill>
                <a:srgbClr val="FF0000"/>
              </a:solidFill>
              <a:latin typeface="HGS創英角ﾎﾟｯﾌﾟ体" pitchFamily="50" charset="-128"/>
              <a:ea typeface="HGS創英角ﾎﾟｯﾌﾟ体" pitchFamily="50" charset="-128"/>
            </a:endParaRPr>
          </a:p>
        </p:txBody>
      </p:sp>
      <p:sp>
        <p:nvSpPr>
          <p:cNvPr id="12" name="円形吹き出し 11"/>
          <p:cNvSpPr/>
          <p:nvPr/>
        </p:nvSpPr>
        <p:spPr>
          <a:xfrm>
            <a:off x="6516216" y="3823040"/>
            <a:ext cx="2495042" cy="796097"/>
          </a:xfrm>
          <a:prstGeom prst="wedgeEllipseCallout">
            <a:avLst>
              <a:gd name="adj1" fmla="val 23777"/>
              <a:gd name="adj2" fmla="val -87591"/>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rgbClr val="1F497D"/>
                </a:solidFill>
                <a:latin typeface="HGS創英角ﾎﾟｯﾌﾟ体" pitchFamily="50" charset="-128"/>
                <a:ea typeface="HGS創英角ﾎﾟｯﾌﾟ体" pitchFamily="50" charset="-128"/>
              </a:rPr>
              <a:t>わかりました</a:t>
            </a:r>
            <a:endParaRPr lang="ja-JP" altLang="en-US" sz="2000" dirty="0">
              <a:solidFill>
                <a:srgbClr val="1F497D"/>
              </a:solidFill>
              <a:latin typeface="HGS創英角ﾎﾟｯﾌﾟ体" pitchFamily="50" charset="-128"/>
              <a:ea typeface="HGS創英角ﾎﾟｯﾌﾟ体" pitchFamily="50" charset="-128"/>
            </a:endParaRPr>
          </a:p>
        </p:txBody>
      </p:sp>
      <p:pic>
        <p:nvPicPr>
          <p:cNvPr id="9" name="図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979" y="1714479"/>
            <a:ext cx="1614048" cy="3010666"/>
          </a:xfrm>
          <a:prstGeom prst="rect">
            <a:avLst/>
          </a:prstGeom>
        </p:spPr>
      </p:pic>
      <p:sp>
        <p:nvSpPr>
          <p:cNvPr id="14" name="正方形/長方形 13"/>
          <p:cNvSpPr/>
          <p:nvPr/>
        </p:nvSpPr>
        <p:spPr>
          <a:xfrm>
            <a:off x="0" y="0"/>
            <a:ext cx="9144000" cy="936104"/>
          </a:xfrm>
          <a:prstGeom prst="rect">
            <a:avLst/>
          </a:prstGeom>
          <a:solidFill>
            <a:srgbClr val="4BACC6">
              <a:lumMod val="20000"/>
              <a:lumOff val="80000"/>
            </a:srgbClr>
          </a:solidFill>
          <a:ln w="25400" cap="flat" cmpd="sng" algn="ctr">
            <a:noFill/>
            <a:prstDash val="solid"/>
          </a:ln>
          <a:effectLst/>
        </p:spPr>
        <p:txBody>
          <a:bodyPr lIns="91360" tIns="45680" rIns="91360" bIns="45680" rtlCol="0" anchor="ctr"/>
          <a:lstStyle/>
          <a:p>
            <a:pPr marL="0" marR="0" lvl="0" indent="0" defTabSz="913593"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　　　　　　　　　　　　　　　　　　　　　　　　　　　　　　　　　　　　　　　　　　　　　　　しはら　　　　　　　　　　　　　　　　　　　しかた</a:t>
            </a:r>
          </a:p>
          <a:p>
            <a:pPr marL="0" marR="0" lvl="0" indent="0" defTabSz="913593" eaLnBrk="1" fontAlgn="auto" latinLnBrk="0" hangingPunct="1">
              <a:lnSpc>
                <a:spcPct val="100000"/>
              </a:lnSpc>
              <a:spcBef>
                <a:spcPts val="0"/>
              </a:spcBef>
              <a:spcAft>
                <a:spcPts val="0"/>
              </a:spcAft>
              <a:buClrTx/>
              <a:buSzTx/>
              <a:buFontTx/>
              <a:buNone/>
              <a:tabLst/>
              <a:defRPr/>
            </a:pPr>
            <a:r>
              <a:rPr kumimoji="0" lang="en-US" altLang="ja-JP"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1-</a:t>
            </a:r>
            <a:r>
              <a:rPr kumimoji="0" lang="ja-JP" altLang="en-US"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②</a:t>
            </a:r>
            <a:r>
              <a:rPr kumimoji="0" lang="en-US" altLang="ja-JP"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440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rPr>
              <a:t>いろいろな支払いの仕方</a:t>
            </a:r>
            <a:endParaRPr kumimoji="0" lang="en-US" altLang="ja-JP" sz="4400"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grpSp>
        <p:nvGrpSpPr>
          <p:cNvPr id="8" name="グループ化 7"/>
          <p:cNvGrpSpPr/>
          <p:nvPr/>
        </p:nvGrpSpPr>
        <p:grpSpPr>
          <a:xfrm>
            <a:off x="291979" y="4891248"/>
            <a:ext cx="8641992" cy="1705008"/>
            <a:chOff x="291979" y="4891248"/>
            <a:chExt cx="8641992" cy="1705008"/>
          </a:xfrm>
        </p:grpSpPr>
        <p:sp>
          <p:nvSpPr>
            <p:cNvPr id="2" name="円/楕円 1"/>
            <p:cNvSpPr/>
            <p:nvPr/>
          </p:nvSpPr>
          <p:spPr>
            <a:xfrm>
              <a:off x="291979" y="4940072"/>
              <a:ext cx="2016224" cy="1656184"/>
            </a:xfrm>
            <a:prstGeom prst="ellipse">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2436580" y="4902178"/>
              <a:ext cx="2016224" cy="1656184"/>
              <a:chOff x="611560" y="4941168"/>
              <a:chExt cx="2016224" cy="1656184"/>
            </a:xfrm>
          </p:grpSpPr>
          <p:sp>
            <p:nvSpPr>
              <p:cNvPr id="17" name="円/楕円 16"/>
              <p:cNvSpPr/>
              <p:nvPr/>
            </p:nvSpPr>
            <p:spPr>
              <a:xfrm>
                <a:off x="611560" y="4941168"/>
                <a:ext cx="2016224" cy="1656184"/>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descr="G:\KINGSTON\くらしの一日講座\イラストいろいろ\イラスト\yjimage (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9653" y="5363876"/>
                <a:ext cx="1278767" cy="786933"/>
              </a:xfrm>
              <a:prstGeom prst="rect">
                <a:avLst/>
              </a:prstGeom>
              <a:noFill/>
              <a:extLst>
                <a:ext uri="{909E8E84-426E-40DD-AFC4-6F175D3DCCD1}">
                  <a14:hiddenFill xmlns:a14="http://schemas.microsoft.com/office/drawing/2010/main">
                    <a:solidFill>
                      <a:srgbClr val="FFFFFF"/>
                    </a:solidFill>
                  </a14:hiddenFill>
                </a:ext>
              </a:extLst>
            </p:spPr>
          </p:pic>
        </p:grpSp>
        <p:pic>
          <p:nvPicPr>
            <p:cNvPr id="1027" name="Picture 3" descr="G:\KINGSTON\くらしの一日講座\イラストいろいろ\イラスト\yjimage (1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141" y="5252362"/>
              <a:ext cx="1248308" cy="1031603"/>
            </a:xfrm>
            <a:prstGeom prst="rect">
              <a:avLst/>
            </a:prstGeom>
            <a:noFill/>
            <a:extLst>
              <a:ext uri="{909E8E84-426E-40DD-AFC4-6F175D3DCCD1}">
                <a14:hiddenFill xmlns:a14="http://schemas.microsoft.com/office/drawing/2010/main">
                  <a:solidFill>
                    <a:srgbClr val="FFFFFF"/>
                  </a:solidFill>
                </a14:hiddenFill>
              </a:ext>
            </a:extLst>
          </p:spPr>
        </p:pic>
        <p:sp>
          <p:nvSpPr>
            <p:cNvPr id="22" name="円/楕円 21"/>
            <p:cNvSpPr/>
            <p:nvPr/>
          </p:nvSpPr>
          <p:spPr>
            <a:xfrm>
              <a:off x="4694907" y="4940072"/>
              <a:ext cx="2016224" cy="1656184"/>
            </a:xfrm>
            <a:prstGeom prst="ellipse">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descr="G:\KINGSTON\くらしの一日講座\イラストいろいろ\イラスト\yjimage (2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81327" y="5154716"/>
              <a:ext cx="1046857" cy="1129249"/>
            </a:xfrm>
            <a:prstGeom prst="rect">
              <a:avLst/>
            </a:prstGeom>
            <a:noFill/>
            <a:extLst>
              <a:ext uri="{909E8E84-426E-40DD-AFC4-6F175D3DCCD1}">
                <a14:hiddenFill xmlns:a14="http://schemas.microsoft.com/office/drawing/2010/main">
                  <a:solidFill>
                    <a:srgbClr val="FFFFFF"/>
                  </a:solidFill>
                </a14:hiddenFill>
              </a:ext>
            </a:extLst>
          </p:spPr>
        </p:pic>
        <p:sp>
          <p:nvSpPr>
            <p:cNvPr id="25" name="円/楕円 24"/>
            <p:cNvSpPr/>
            <p:nvPr/>
          </p:nvSpPr>
          <p:spPr>
            <a:xfrm>
              <a:off x="6917747" y="4891248"/>
              <a:ext cx="2016224" cy="1656184"/>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descr="G:\KINGSTON\くらしの一日講座\イラストいろいろ\スマホ　バーコード.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82290" y="5114368"/>
              <a:ext cx="687138" cy="116959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フッター プレースホルダー 2"/>
          <p:cNvSpPr>
            <a:spLocks noGrp="1"/>
          </p:cNvSpPr>
          <p:nvPr>
            <p:ph type="ftr" sz="quarter" idx="11"/>
          </p:nvPr>
        </p:nvSpPr>
        <p:spPr/>
        <p:txBody>
          <a:bodyPr/>
          <a:lstStyle/>
          <a:p>
            <a:pPr>
              <a:defRPr/>
            </a:pPr>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en-US">
              <a:solidFill>
                <a:prstClr val="black">
                  <a:tint val="75000"/>
                </a:prstClr>
              </a:solidFill>
            </a:endParaRPr>
          </a:p>
        </p:txBody>
      </p:sp>
    </p:spTree>
    <p:extLst>
      <p:ext uri="{BB962C8B-B14F-4D97-AF65-F5344CB8AC3E}">
        <p14:creationId xmlns:p14="http://schemas.microsoft.com/office/powerpoint/2010/main" val="2161711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
            <a:ext cx="9144000" cy="1124745"/>
          </a:xfrm>
          <a:prstGeom prst="rect">
            <a:avLst/>
          </a:prstGeom>
          <a:solidFill>
            <a:srgbClr val="00B0F0"/>
          </a:solidFill>
          <a:ln w="25400" cap="flat" cmpd="sng" algn="ctr">
            <a:noFill/>
            <a:prstDash val="solid"/>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8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kern="0" dirty="0" smtClean="0">
                <a:solidFill>
                  <a:prstClr val="white"/>
                </a:solidFill>
                <a:latin typeface="UD デジタル 教科書体 NK-R" panose="02020400000000000000" pitchFamily="18" charset="-128"/>
                <a:ea typeface="UD デジタル 教科書体 NK-R" panose="02020400000000000000" pitchFamily="18" charset="-128"/>
              </a:rPr>
              <a:t>かね　　　　　つか　　　　　かた　　　はたら</a:t>
            </a:r>
            <a:endParaRPr kumimoji="0" lang="ja-JP" altLang="en-US" sz="18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　</a:t>
            </a:r>
            <a:r>
              <a:rPr kumimoji="0" lang="en-US" altLang="ja-JP" sz="4000" kern="0" dirty="0">
                <a:solidFill>
                  <a:prstClr val="white"/>
                </a:solidFill>
                <a:latin typeface="UD デジタル 教科書体 NK-R" panose="02020400000000000000" pitchFamily="18" charset="-128"/>
                <a:ea typeface="UD デジタル 教科書体 NK-R" panose="02020400000000000000" pitchFamily="18" charset="-128"/>
              </a:rPr>
              <a:t>2</a:t>
            </a:r>
            <a:r>
              <a:rPr kumimoji="0" lang="en-US" altLang="ja-JP" sz="4000" kern="0" noProof="0" dirty="0" smtClean="0">
                <a:solidFill>
                  <a:prstClr val="white"/>
                </a:solidFill>
                <a:latin typeface="UD デジタル 教科書体 NK-R" panose="02020400000000000000" pitchFamily="18" charset="-128"/>
                <a:ea typeface="UD デジタル 教科書体 NK-R" panose="02020400000000000000" pitchFamily="18" charset="-128"/>
              </a:rPr>
              <a:t>.</a:t>
            </a:r>
            <a:r>
              <a:rPr kumimoji="0" lang="ja-JP" altLang="en-US"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お金の使い方と働き</a:t>
            </a:r>
            <a:endParaRPr kumimoji="0" lang="en-US" altLang="ja-JP"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4" name="グループ化 3"/>
          <p:cNvGrpSpPr/>
          <p:nvPr/>
        </p:nvGrpSpPr>
        <p:grpSpPr>
          <a:xfrm>
            <a:off x="323529" y="1375656"/>
            <a:ext cx="8463406" cy="2917439"/>
            <a:chOff x="323529" y="1484785"/>
            <a:chExt cx="8463406" cy="2385015"/>
          </a:xfrm>
        </p:grpSpPr>
        <p:sp>
          <p:nvSpPr>
            <p:cNvPr id="18" name="角丸四角形 17"/>
            <p:cNvSpPr/>
            <p:nvPr/>
          </p:nvSpPr>
          <p:spPr>
            <a:xfrm>
              <a:off x="323529" y="1484785"/>
              <a:ext cx="2495874" cy="2385015"/>
            </a:xfrm>
            <a:prstGeom prst="roundRect">
              <a:avLst/>
            </a:prstGeom>
            <a:solidFill>
              <a:srgbClr val="C0504D">
                <a:lumMod val="40000"/>
                <a:lumOff val="6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角丸四角形 18"/>
            <p:cNvSpPr/>
            <p:nvPr/>
          </p:nvSpPr>
          <p:spPr>
            <a:xfrm>
              <a:off x="3078789" y="1484785"/>
              <a:ext cx="2636212" cy="2385015"/>
            </a:xfrm>
            <a:prstGeom prst="roundRect">
              <a:avLst/>
            </a:prstGeom>
            <a:solidFill>
              <a:srgbClr val="4F81BD">
                <a:lumMod val="20000"/>
                <a:lumOff val="80000"/>
              </a:srgbClr>
            </a:solidFill>
            <a:ln w="57150"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0" name="角丸四角形 19"/>
            <p:cNvSpPr/>
            <p:nvPr/>
          </p:nvSpPr>
          <p:spPr>
            <a:xfrm>
              <a:off x="6012162" y="1484785"/>
              <a:ext cx="2774773" cy="2385015"/>
            </a:xfrm>
            <a:prstGeom prst="roundRect">
              <a:avLst/>
            </a:prstGeom>
            <a:solidFill>
              <a:srgbClr val="F79646">
                <a:lumMod val="60000"/>
                <a:lumOff val="40000"/>
              </a:srgb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1" name="正方形/長方形 20"/>
            <p:cNvSpPr/>
            <p:nvPr/>
          </p:nvSpPr>
          <p:spPr>
            <a:xfrm>
              <a:off x="428466" y="1622590"/>
              <a:ext cx="2286000" cy="792566"/>
            </a:xfrm>
            <a:prstGeom prst="rect">
              <a:avLst/>
            </a:prstGeom>
          </p:spPr>
          <p:txBody>
            <a:bodyPr>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ja-JP" altLang="en-US" sz="1050" kern="0" dirty="0" smtClean="0">
                  <a:solidFill>
                    <a:srgbClr val="1F497D"/>
                  </a:solidFill>
                  <a:latin typeface="UD デジタル 教科書体 NK-R" panose="02020400000000000000" pitchFamily="18" charset="-128"/>
                  <a:ea typeface="UD デジタル 教科書体 NK-R" panose="02020400000000000000" pitchFamily="18" charset="-128"/>
                </a:rPr>
                <a:t>　　　　　か　　　もの</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kern="0" dirty="0" smtClean="0">
                  <a:solidFill>
                    <a:srgbClr val="1F497D"/>
                  </a:solidFill>
                  <a:latin typeface="UD デジタル 教科書体 NK-R" panose="02020400000000000000" pitchFamily="18" charset="-128"/>
                  <a:ea typeface="UD デジタル 教科書体 NK-R" panose="02020400000000000000" pitchFamily="18" charset="-128"/>
                </a:rPr>
                <a:t>買い物でほしい</a:t>
              </a:r>
            </a:p>
            <a:p>
              <a:pPr marL="0" marR="0" lvl="0" indent="0" defTabSz="457200" eaLnBrk="1" fontAlgn="base" latinLnBrk="0" hangingPunct="1">
                <a:lnSpc>
                  <a:spcPct val="100000"/>
                </a:lnSpc>
                <a:spcBef>
                  <a:spcPct val="0"/>
                </a:spcBef>
                <a:spcAft>
                  <a:spcPct val="0"/>
                </a:spcAft>
                <a:buClrTx/>
                <a:buSzTx/>
                <a:buFontTx/>
                <a:buNone/>
                <a:tabLst/>
                <a:defRPr/>
              </a:pPr>
              <a:r>
                <a:rPr kumimoji="0" lang="ja-JP" altLang="en-US" sz="1050" kern="0" dirty="0" smtClean="0">
                  <a:solidFill>
                    <a:srgbClr val="1F497D"/>
                  </a:solidFill>
                  <a:latin typeface="UD デジタル 教科書体 NK-R" panose="02020400000000000000" pitchFamily="18" charset="-128"/>
                  <a:ea typeface="UD デジタル 教科書体 NK-R" panose="02020400000000000000" pitchFamily="18" charset="-128"/>
                </a:rPr>
                <a:t>　　　　　　　　　　　　　　　　か</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kern="0" dirty="0" smtClean="0">
                  <a:solidFill>
                    <a:srgbClr val="1F497D"/>
                  </a:solidFill>
                  <a:latin typeface="UD デジタル 教科書体 NK-R" panose="02020400000000000000" pitchFamily="18" charset="-128"/>
                  <a:ea typeface="UD デジタル 教科書体 NK-R" panose="02020400000000000000" pitchFamily="18" charset="-128"/>
                </a:rPr>
                <a:t>モノが買える</a:t>
              </a:r>
              <a:endParaRPr kumimoji="0" lang="ja-JP" altLang="en-US"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2" name="正方形/長方形 21"/>
            <p:cNvSpPr/>
            <p:nvPr/>
          </p:nvSpPr>
          <p:spPr>
            <a:xfrm>
              <a:off x="6165772" y="1791502"/>
              <a:ext cx="2286000" cy="434025"/>
            </a:xfrm>
            <a:prstGeom prst="rect">
              <a:avLst/>
            </a:prstGeom>
          </p:spPr>
          <p:txBody>
            <a:bodyPr>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ja-JP" altLang="en-US" sz="105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rPr>
                <a:t>　　　が</a:t>
              </a:r>
              <a:r>
                <a:rPr kumimoji="0" lang="ja-JP" altLang="en-US" sz="1050" b="0" i="0" u="none" strike="noStrike" kern="0" cap="none" spc="0" normalizeH="0" baseline="0" noProof="0" dirty="0" err="1"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rPr>
                <a:t>い</a:t>
              </a:r>
              <a:r>
                <a:rPr kumimoji="0" lang="ja-JP" altLang="en-US" sz="1050"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rPr>
                <a:t>こく　　　　　　かね　りょうがえ</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b="0" i="0" u="none" strike="noStrike" kern="0" cap="none" spc="0" normalizeH="0" baseline="0" noProof="0" dirty="0" smtClean="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rPr>
                <a:t>外国のお金と両替</a:t>
              </a:r>
              <a:endParaRPr kumimoji="0" lang="ja-JP" altLang="en-US"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5" name="正方形/長方形 24"/>
            <p:cNvSpPr/>
            <p:nvPr/>
          </p:nvSpPr>
          <p:spPr>
            <a:xfrm>
              <a:off x="3253895" y="1791502"/>
              <a:ext cx="2286000" cy="434025"/>
            </a:xfrm>
            <a:prstGeom prst="rect">
              <a:avLst/>
            </a:prstGeom>
          </p:spPr>
          <p:txBody>
            <a:bodyPr>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ja-JP" altLang="en-US" sz="1050" kern="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　　ぎんこう　　　　　　かね　　あず</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kern="0" dirty="0" smtClean="0">
                  <a:solidFill>
                    <a:srgbClr val="1F497D">
                      <a:lumMod val="50000"/>
                    </a:srgbClr>
                  </a:solidFill>
                  <a:latin typeface="UD デジタル 教科書体 NK-R" panose="02020400000000000000" pitchFamily="18" charset="-128"/>
                  <a:ea typeface="UD デジタル 教科書体 NK-R" panose="02020400000000000000" pitchFamily="18" charset="-128"/>
                </a:rPr>
                <a:t>銀行にお金を預ける</a:t>
              </a:r>
              <a:endParaRPr kumimoji="0" lang="ja-JP" altLang="en-US" b="0" i="0" u="none" strike="noStrike" kern="0" cap="none" spc="0" normalizeH="0" baseline="0" noProof="0" dirty="0">
                <a:ln>
                  <a:noFill/>
                </a:ln>
                <a:solidFill>
                  <a:srgbClr val="1F497D">
                    <a:lumMod val="50000"/>
                  </a:srgbClr>
                </a:solidFill>
                <a:effectLst/>
                <a:uLnTx/>
                <a:uFillTx/>
                <a:latin typeface="UD デジタル 教科書体 NK-R" panose="02020400000000000000" pitchFamily="18" charset="-128"/>
                <a:ea typeface="UD デジタル 教科書体 NK-R" panose="02020400000000000000" pitchFamily="18" charset="-128"/>
              </a:endParaRPr>
            </a:p>
          </p:txBody>
        </p:sp>
      </p:grpSp>
      <p:grpSp>
        <p:nvGrpSpPr>
          <p:cNvPr id="3" name="グループ化 2"/>
          <p:cNvGrpSpPr/>
          <p:nvPr/>
        </p:nvGrpSpPr>
        <p:grpSpPr>
          <a:xfrm>
            <a:off x="307648" y="5045571"/>
            <a:ext cx="8463406" cy="1662947"/>
            <a:chOff x="307648" y="4323504"/>
            <a:chExt cx="8463406" cy="2385015"/>
          </a:xfrm>
        </p:grpSpPr>
        <p:sp>
          <p:nvSpPr>
            <p:cNvPr id="5" name="角丸四角形 4"/>
            <p:cNvSpPr/>
            <p:nvPr/>
          </p:nvSpPr>
          <p:spPr>
            <a:xfrm>
              <a:off x="307648" y="4323504"/>
              <a:ext cx="2495874" cy="2385015"/>
            </a:xfrm>
            <a:prstGeom prst="roundRect">
              <a:avLst/>
            </a:prstGeom>
            <a:solidFill>
              <a:schemeClr val="accent2">
                <a:lumMod val="60000"/>
                <a:lumOff val="40000"/>
              </a:scheme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6" name="角丸四角形 5"/>
            <p:cNvSpPr/>
            <p:nvPr/>
          </p:nvSpPr>
          <p:spPr>
            <a:xfrm>
              <a:off x="3062908" y="4323504"/>
              <a:ext cx="2636212" cy="2385015"/>
            </a:xfrm>
            <a:prstGeom prst="roundRect">
              <a:avLst/>
            </a:prstGeom>
            <a:solidFill>
              <a:srgbClr val="0070C0"/>
            </a:solidFill>
            <a:ln w="57150"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角丸四角形 6"/>
            <p:cNvSpPr/>
            <p:nvPr/>
          </p:nvSpPr>
          <p:spPr>
            <a:xfrm>
              <a:off x="5996281" y="4323504"/>
              <a:ext cx="2774773" cy="2385015"/>
            </a:xfrm>
            <a:prstGeom prst="round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0" lang="ja-JP" altLang="en-US" sz="2800" b="0" i="0" u="none" strike="noStrike" kern="0" cap="none" spc="0" normalizeH="0" baseline="0" noProof="0" dirty="0">
                <a:ln>
                  <a:noFill/>
                </a:ln>
                <a:solidFill>
                  <a:srgbClr val="1F497D"/>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8" name="正方形/長方形 7"/>
            <p:cNvSpPr/>
            <p:nvPr/>
          </p:nvSpPr>
          <p:spPr>
            <a:xfrm>
              <a:off x="412585" y="4523796"/>
              <a:ext cx="2286000" cy="1898089"/>
            </a:xfrm>
            <a:prstGeom prst="rect">
              <a:avLst/>
            </a:prstGeom>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4000" b="0" i="0" u="none" strike="noStrike" kern="0" cap="none" spc="0" normalizeH="0" baseline="0" noProof="0" dirty="0" smtClean="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rPr>
                <a:t>ものとの交換</a:t>
              </a:r>
              <a:endParaRPr kumimoji="0" lang="ja-JP" altLang="en-US" sz="4000" b="0" i="0" u="none" strike="noStrike" kern="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9" name="正方形/長方形 8"/>
            <p:cNvSpPr/>
            <p:nvPr/>
          </p:nvSpPr>
          <p:spPr>
            <a:xfrm>
              <a:off x="6165772" y="4410282"/>
              <a:ext cx="2286000" cy="1898089"/>
            </a:xfrm>
            <a:prstGeom prst="rect">
              <a:avLst/>
            </a:prstGeom>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4000" kern="0" dirty="0">
                  <a:solidFill>
                    <a:schemeClr val="bg1"/>
                  </a:solidFill>
                  <a:latin typeface="UD デジタル 教科書体 NK-R" panose="02020400000000000000" pitchFamily="18" charset="-128"/>
                  <a:ea typeface="UD デジタル 教科書体 NK-R" panose="02020400000000000000" pitchFamily="18" charset="-128"/>
                </a:rPr>
                <a:t>価値</a:t>
              </a:r>
              <a:r>
                <a:rPr kumimoji="0" lang="ja-JP" altLang="en-US" sz="4000" kern="0" dirty="0" smtClean="0">
                  <a:solidFill>
                    <a:schemeClr val="bg1"/>
                  </a:solidFill>
                  <a:latin typeface="UD デジタル 教科書体 NK-R" panose="02020400000000000000" pitchFamily="18" charset="-128"/>
                  <a:ea typeface="UD デジタル 教科書体 NK-R" panose="02020400000000000000" pitchFamily="18" charset="-128"/>
                </a:rPr>
                <a:t>の</a:t>
              </a:r>
            </a:p>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4000" kern="0" dirty="0" smtClean="0">
                  <a:solidFill>
                    <a:schemeClr val="bg1"/>
                  </a:solidFill>
                  <a:latin typeface="UD デジタル 教科書体 NK-R" panose="02020400000000000000" pitchFamily="18" charset="-128"/>
                  <a:ea typeface="UD デジタル 教科書体 NK-R" panose="02020400000000000000" pitchFamily="18" charset="-128"/>
                </a:rPr>
                <a:t>物差し</a:t>
              </a:r>
              <a:endParaRPr kumimoji="0" lang="ja-JP" altLang="en-US" sz="4000" b="0" i="0" u="none" strike="noStrike" kern="0" cap="none" spc="0" normalizeH="0" baseline="0" noProof="0" dirty="0" smtClean="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1" name="正方形/長方形 10"/>
            <p:cNvSpPr/>
            <p:nvPr/>
          </p:nvSpPr>
          <p:spPr>
            <a:xfrm>
              <a:off x="3230093" y="5008382"/>
              <a:ext cx="2286000" cy="1015257"/>
            </a:xfrm>
            <a:prstGeom prst="rect">
              <a:avLst/>
            </a:prstGeom>
          </p:spPr>
          <p:txBody>
            <a:bodyPr>
              <a:spAutoFit/>
            </a:bodyPr>
            <a:lstStyle/>
            <a:p>
              <a:pPr marL="0" marR="0" lvl="0" indent="0" algn="ctr" defTabSz="457200" eaLnBrk="1" fontAlgn="base" latinLnBrk="0" hangingPunct="1">
                <a:lnSpc>
                  <a:spcPct val="100000"/>
                </a:lnSpc>
                <a:spcBef>
                  <a:spcPct val="0"/>
                </a:spcBef>
                <a:spcAft>
                  <a:spcPct val="0"/>
                </a:spcAft>
                <a:buClrTx/>
                <a:buSzTx/>
                <a:buFontTx/>
                <a:buNone/>
                <a:tabLst/>
                <a:defRPr/>
              </a:pPr>
              <a:r>
                <a:rPr kumimoji="0" lang="ja-JP" altLang="en-US" sz="4000" kern="0" dirty="0" smtClean="0">
                  <a:solidFill>
                    <a:schemeClr val="bg1"/>
                  </a:solidFill>
                  <a:latin typeface="UD デジタル 教科書体 NK-R" panose="02020400000000000000" pitchFamily="18" charset="-128"/>
                  <a:ea typeface="UD デジタル 教科書体 NK-R" panose="02020400000000000000" pitchFamily="18" charset="-128"/>
                </a:rPr>
                <a:t>貯める</a:t>
              </a:r>
              <a:endParaRPr kumimoji="0" lang="ja-JP" altLang="en-US" sz="4000" b="0" i="0" u="none" strike="noStrike" kern="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endParaRPr>
            </a:p>
          </p:txBody>
        </p:sp>
      </p:grpSp>
      <p:grpSp>
        <p:nvGrpSpPr>
          <p:cNvPr id="26" name="グループ化 25"/>
          <p:cNvGrpSpPr/>
          <p:nvPr/>
        </p:nvGrpSpPr>
        <p:grpSpPr>
          <a:xfrm>
            <a:off x="1028704" y="4504571"/>
            <a:ext cx="7084984" cy="541000"/>
            <a:chOff x="979521" y="3717032"/>
            <a:chExt cx="7084984" cy="541000"/>
          </a:xfrm>
        </p:grpSpPr>
        <p:sp>
          <p:nvSpPr>
            <p:cNvPr id="12" name="下矢印 11"/>
            <p:cNvSpPr/>
            <p:nvPr/>
          </p:nvSpPr>
          <p:spPr>
            <a:xfrm>
              <a:off x="979521" y="3717032"/>
              <a:ext cx="1152128" cy="541000"/>
            </a:xfrm>
            <a:prstGeom prst="downArrow">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下矢印 12"/>
            <p:cNvSpPr/>
            <p:nvPr/>
          </p:nvSpPr>
          <p:spPr>
            <a:xfrm>
              <a:off x="6912377" y="3717032"/>
              <a:ext cx="1152128" cy="541000"/>
            </a:xfrm>
            <a:prstGeom prst="downArrow">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4" name="下矢印 13"/>
            <p:cNvSpPr/>
            <p:nvPr/>
          </p:nvSpPr>
          <p:spPr>
            <a:xfrm>
              <a:off x="3949429" y="3717032"/>
              <a:ext cx="1152128" cy="541000"/>
            </a:xfrm>
            <a:prstGeom prst="downArrow">
              <a:avLst/>
            </a:prstGeom>
            <a:solidFill>
              <a:srgbClr val="FF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grpSp>
      <p:pic>
        <p:nvPicPr>
          <p:cNvPr id="1026" name="Picture 2" descr="G:\消費生活センター　消費者教育\イラストいろいろ\shopping_reji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98" y="252943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消費生活センター　消費者教育\イラストいろいろ\money_tsuchou_happy_m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0932" y="2646772"/>
            <a:ext cx="1479821" cy="1479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消費生活センター　消費者教育\イラストいろいろ\ryougae_dollar_y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2836" y="2412093"/>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 name="フッター プレースホルダー 9"/>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848914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453239" y="1497547"/>
            <a:ext cx="2898499" cy="21462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3" name="角丸四角形 12"/>
          <p:cNvSpPr/>
          <p:nvPr/>
        </p:nvSpPr>
        <p:spPr>
          <a:xfrm>
            <a:off x="5465630" y="1472847"/>
            <a:ext cx="3399943" cy="21709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18" name="角丸四角形 17"/>
          <p:cNvSpPr/>
          <p:nvPr/>
        </p:nvSpPr>
        <p:spPr>
          <a:xfrm>
            <a:off x="2453238" y="4182176"/>
            <a:ext cx="2898499" cy="235258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3" name="角丸四角形 22"/>
          <p:cNvSpPr/>
          <p:nvPr/>
        </p:nvSpPr>
        <p:spPr>
          <a:xfrm>
            <a:off x="5465629" y="4203254"/>
            <a:ext cx="3399944" cy="233151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UD デジタル 教科書体 NK-R" panose="02020400000000000000" pitchFamily="18" charset="-128"/>
              <a:ea typeface="UD デジタル 教科書体 NK-R" panose="02020400000000000000" pitchFamily="18" charset="-128"/>
            </a:endParaRPr>
          </a:p>
        </p:txBody>
      </p:sp>
      <p:pic>
        <p:nvPicPr>
          <p:cNvPr id="1029" name="Picture 5" descr="G:\KINGSTON\くらしの一日講座\イラストいろいろ\イラスト\yjimage (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3433" y="1893663"/>
            <a:ext cx="1376253" cy="14026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KINGSTON\くらしの一日講座\イラストいろいろ\クレジットカード　イラスト.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104" y="4372243"/>
            <a:ext cx="1210913" cy="12109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消費生活センター　消費者教育\イラストいろいろ\shopping_shiharai_businesswo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377" y="1777745"/>
            <a:ext cx="1339918" cy="13399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G:\KINGSTON\くらしの一日講座\イラストいろいろ\pan_tong_woma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4202" y="1729940"/>
            <a:ext cx="1681482" cy="16814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G:\KINGSTON\くらしの一日講座\イラストいろいろ\イラスト\「買物 イラスト」.files\yjimage(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7184" y="1756771"/>
            <a:ext cx="1358835" cy="1676390"/>
          </a:xfrm>
          <a:prstGeom prst="rect">
            <a:avLst/>
          </a:prstGeom>
          <a:noFill/>
          <a:extLst>
            <a:ext uri="{909E8E84-426E-40DD-AFC4-6F175D3DCCD1}">
              <a14:hiddenFill xmlns:a14="http://schemas.microsoft.com/office/drawing/2010/main">
                <a:solidFill>
                  <a:srgbClr val="FFFFFF"/>
                </a:solidFill>
              </a14:hiddenFill>
            </a:ext>
          </a:extLst>
        </p:spPr>
      </p:pic>
      <p:pic>
        <p:nvPicPr>
          <p:cNvPr id="26" name="図 2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22109" y="4413267"/>
            <a:ext cx="1158454" cy="1184111"/>
          </a:xfrm>
          <a:prstGeom prst="rect">
            <a:avLst/>
          </a:prstGeom>
        </p:spPr>
      </p:pic>
      <p:pic>
        <p:nvPicPr>
          <p:cNvPr id="8" name="Picture 6" descr="G:\消費生活センター　消費者教育\イラストいろいろ\jidou_kaisatsu_open.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932" y="4203254"/>
            <a:ext cx="1387556" cy="13875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KINGSTON\くらしの一日講座\イラストいろいろ\ネットに向かう男の子.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04297" y="4344844"/>
            <a:ext cx="1461305" cy="1245966"/>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0" y="0"/>
            <a:ext cx="9144000" cy="1124745"/>
          </a:xfrm>
          <a:prstGeom prst="rect">
            <a:avLst/>
          </a:prstGeom>
          <a:solidFill>
            <a:srgbClr val="9F2936">
              <a:lumMod val="60000"/>
              <a:lumOff val="40000"/>
            </a:srgbClr>
          </a:solidFill>
          <a:ln w="25400" cap="flat" cmpd="sng" algn="ctr">
            <a:noFill/>
            <a:prstDash val="solid"/>
          </a:ln>
          <a:effectLst/>
        </p:spPr>
        <p:txBody>
          <a:bodyPr rtlCol="0" anchor="ctr"/>
          <a:lstStyle/>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18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　　　　　　　　　　　　　　　　　　かね　　　　つか　　　　　ばめん　　　　</a:t>
            </a:r>
          </a:p>
          <a:p>
            <a:pPr marL="0" marR="0" lvl="0" indent="0" defTabSz="914400" eaLnBrk="0" fontAlgn="base" latinLnBrk="0" hangingPunct="0">
              <a:lnSpc>
                <a:spcPct val="100000"/>
              </a:lnSpc>
              <a:spcBef>
                <a:spcPct val="0"/>
              </a:spcBef>
              <a:spcAft>
                <a:spcPct val="0"/>
              </a:spcAft>
              <a:buClrTx/>
              <a:buSzTx/>
              <a:buFontTx/>
              <a:buNone/>
              <a:tabLst/>
              <a:defRPr/>
            </a:pPr>
            <a:r>
              <a:rPr kumimoji="0" lang="ja-JP" altLang="en-US"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　</a:t>
            </a:r>
            <a:r>
              <a:rPr kumimoji="0" lang="en-US" altLang="ja-JP" sz="4000" kern="0" dirty="0">
                <a:solidFill>
                  <a:prstClr val="white"/>
                </a:solidFill>
                <a:latin typeface="UD デジタル 教科書体 NK-R" panose="02020400000000000000" pitchFamily="18" charset="-128"/>
                <a:ea typeface="UD デジタル 教科書体 NK-R" panose="02020400000000000000" pitchFamily="18" charset="-128"/>
              </a:rPr>
              <a:t>3</a:t>
            </a:r>
            <a:r>
              <a:rPr kumimoji="0" lang="en-US" altLang="ja-JP"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-①.</a:t>
            </a:r>
            <a:r>
              <a:rPr kumimoji="0" lang="ja-JP" altLang="en-US"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rPr>
              <a:t>お金を使う場面</a:t>
            </a:r>
            <a:endParaRPr kumimoji="0" lang="en-US" altLang="ja-JP" sz="4000" b="0" i="0" u="none" strike="noStrike" kern="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endParaRPr>
          </a:p>
        </p:txBody>
      </p:sp>
      <p:grpSp>
        <p:nvGrpSpPr>
          <p:cNvPr id="33" name="グループ化 32"/>
          <p:cNvGrpSpPr/>
          <p:nvPr/>
        </p:nvGrpSpPr>
        <p:grpSpPr>
          <a:xfrm>
            <a:off x="3134040" y="5681198"/>
            <a:ext cx="1735928" cy="734561"/>
            <a:chOff x="1525794" y="-591012"/>
            <a:chExt cx="1448298" cy="603448"/>
          </a:xfrm>
        </p:grpSpPr>
        <p:sp>
          <p:nvSpPr>
            <p:cNvPr id="34" name="角丸四角形 33"/>
            <p:cNvSpPr/>
            <p:nvPr/>
          </p:nvSpPr>
          <p:spPr>
            <a:xfrm>
              <a:off x="1525794" y="-591012"/>
              <a:ext cx="1238751" cy="60344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726202" y="-538517"/>
              <a:ext cx="1247890" cy="435178"/>
            </a:xfrm>
            <a:prstGeom prst="rect">
              <a:avLst/>
            </a:prstGeom>
            <a:noFill/>
          </p:spPr>
          <p:txBody>
            <a:bodyPr wrap="square" rtlCol="0">
              <a:spAutoFit/>
            </a:bodyPr>
            <a:lstStyle/>
            <a:p>
              <a:r>
                <a:rPr lang="ja-JP" altLang="en-US" sz="1400" dirty="0" err="1" smtClean="0">
                  <a:latin typeface="UD デジタル 教科書体 NK-R" panose="02020400000000000000" pitchFamily="18" charset="-128"/>
                  <a:ea typeface="UD デジタル 教科書体 NK-R" panose="02020400000000000000" pitchFamily="18" charset="-128"/>
                </a:rPr>
                <a:t>けんば</a:t>
              </a:r>
              <a:r>
                <a:rPr lang="ja-JP" altLang="en-US" sz="1400" dirty="0" smtClean="0">
                  <a:latin typeface="UD デジタル 教科書体 NK-R" panose="02020400000000000000" pitchFamily="18" charset="-128"/>
                  <a:ea typeface="UD デジタル 教科書体 NK-R" panose="02020400000000000000" pitchFamily="18" charset="-128"/>
                </a:rPr>
                <a:t>いき</a:t>
              </a:r>
            </a:p>
            <a:p>
              <a:r>
                <a:rPr lang="ja-JP" altLang="en-US" sz="2000" dirty="0" smtClean="0">
                  <a:latin typeface="UD デジタル 教科書体 NK-R" panose="02020400000000000000" pitchFamily="18" charset="-128"/>
                  <a:ea typeface="UD デジタル 教科書体 NK-R" panose="02020400000000000000" pitchFamily="18" charset="-128"/>
                </a:rPr>
                <a:t>券売機</a:t>
              </a:r>
            </a:p>
          </p:txBody>
        </p:sp>
      </p:grpSp>
      <p:grpSp>
        <p:nvGrpSpPr>
          <p:cNvPr id="36" name="グループ化 35"/>
          <p:cNvGrpSpPr/>
          <p:nvPr/>
        </p:nvGrpSpPr>
        <p:grpSpPr>
          <a:xfrm>
            <a:off x="6189801" y="5681198"/>
            <a:ext cx="2333345" cy="734561"/>
            <a:chOff x="1115617" y="-603448"/>
            <a:chExt cx="1946728" cy="603448"/>
          </a:xfrm>
        </p:grpSpPr>
        <p:sp>
          <p:nvSpPr>
            <p:cNvPr id="37" name="角丸四角形 36"/>
            <p:cNvSpPr/>
            <p:nvPr/>
          </p:nvSpPr>
          <p:spPr>
            <a:xfrm>
              <a:off x="1115617" y="-603448"/>
              <a:ext cx="1473868" cy="60344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305097" y="-542134"/>
              <a:ext cx="1757248" cy="435179"/>
            </a:xfrm>
            <a:prstGeom prst="rect">
              <a:avLst/>
            </a:prstGeom>
            <a:noFill/>
          </p:spPr>
          <p:txBody>
            <a:bodyPr wrap="square" rtlCol="0">
              <a:spAutoFit/>
            </a:bodyPr>
            <a:lstStyle/>
            <a:p>
              <a:r>
                <a:rPr lang="ja-JP" altLang="en-US" sz="1400" dirty="0" smtClean="0">
                  <a:latin typeface="UD デジタル 教科書体 NK-R" panose="02020400000000000000" pitchFamily="18" charset="-128"/>
                  <a:ea typeface="UD デジタル 教科書体 NK-R" panose="02020400000000000000" pitchFamily="18" charset="-128"/>
                </a:rPr>
                <a:t>つうしんはんばい</a:t>
              </a:r>
            </a:p>
            <a:p>
              <a:r>
                <a:rPr lang="ja-JP" altLang="en-US" sz="2000" dirty="0" smtClean="0">
                  <a:latin typeface="UD デジタル 教科書体 NK-R" panose="02020400000000000000" pitchFamily="18" charset="-128"/>
                  <a:ea typeface="UD デジタル 教科書体 NK-R" panose="02020400000000000000" pitchFamily="18" charset="-128"/>
                </a:rPr>
                <a:t>通信販売</a:t>
              </a:r>
            </a:p>
          </p:txBody>
        </p:sp>
      </p:grpSp>
      <p:sp>
        <p:nvSpPr>
          <p:cNvPr id="3" name="正方形/長方形 2"/>
          <p:cNvSpPr/>
          <p:nvPr/>
        </p:nvSpPr>
        <p:spPr>
          <a:xfrm>
            <a:off x="1187623" y="1255617"/>
            <a:ext cx="7792432" cy="2605431"/>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p:cNvGrpSpPr/>
          <p:nvPr/>
        </p:nvGrpSpPr>
        <p:grpSpPr>
          <a:xfrm>
            <a:off x="151890" y="2049352"/>
            <a:ext cx="2170973" cy="1199507"/>
            <a:chOff x="1115615" y="-603448"/>
            <a:chExt cx="1680511" cy="551970"/>
          </a:xfrm>
        </p:grpSpPr>
        <p:sp>
          <p:nvSpPr>
            <p:cNvPr id="27" name="角丸四角形 26"/>
            <p:cNvSpPr/>
            <p:nvPr/>
          </p:nvSpPr>
          <p:spPr>
            <a:xfrm>
              <a:off x="1115615" y="-603448"/>
              <a:ext cx="1680511" cy="551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1359957" y="-536492"/>
              <a:ext cx="1436169" cy="368232"/>
            </a:xfrm>
            <a:prstGeom prst="rect">
              <a:avLst/>
            </a:prstGeom>
            <a:noFill/>
          </p:spPr>
          <p:txBody>
            <a:bodyPr wrap="square" rtlCol="0">
              <a:spAutoFit/>
            </a:bodyPr>
            <a:lstStyle/>
            <a:p>
              <a:r>
                <a:rPr lang="ja-JP" altLang="en-US" dirty="0" smtClean="0">
                  <a:solidFill>
                    <a:schemeClr val="bg1"/>
                  </a:solidFill>
                  <a:latin typeface="UD デジタル 教科書体 NK-R" panose="02020400000000000000" pitchFamily="18" charset="-128"/>
                  <a:ea typeface="UD デジタル 教科書体 NK-R" panose="02020400000000000000" pitchFamily="18" charset="-128"/>
                </a:rPr>
                <a:t>てんぽはんばい</a:t>
              </a:r>
            </a:p>
            <a:p>
              <a:r>
                <a:rPr lang="ja-JP" altLang="en-US" sz="2800" dirty="0" smtClean="0">
                  <a:solidFill>
                    <a:schemeClr val="bg1"/>
                  </a:solidFill>
                  <a:latin typeface="UD デジタル 教科書体 NK-R" panose="02020400000000000000" pitchFamily="18" charset="-128"/>
                  <a:ea typeface="UD デジタル 教科書体 NK-R" panose="02020400000000000000" pitchFamily="18" charset="-128"/>
                </a:rPr>
                <a:t>店舗販売</a:t>
              </a:r>
            </a:p>
          </p:txBody>
        </p:sp>
      </p:grpSp>
      <p:sp>
        <p:nvSpPr>
          <p:cNvPr id="30" name="正方形/長方形 29"/>
          <p:cNvSpPr/>
          <p:nvPr/>
        </p:nvSpPr>
        <p:spPr>
          <a:xfrm>
            <a:off x="1187623" y="4035887"/>
            <a:ext cx="7792432" cy="260543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p:cNvGrpSpPr/>
          <p:nvPr/>
        </p:nvGrpSpPr>
        <p:grpSpPr>
          <a:xfrm>
            <a:off x="204969" y="4548279"/>
            <a:ext cx="2376265" cy="1199507"/>
            <a:chOff x="1115615" y="-603448"/>
            <a:chExt cx="1839424" cy="551970"/>
          </a:xfrm>
        </p:grpSpPr>
        <p:sp>
          <p:nvSpPr>
            <p:cNvPr id="39" name="角丸四角形 38"/>
            <p:cNvSpPr/>
            <p:nvPr/>
          </p:nvSpPr>
          <p:spPr>
            <a:xfrm>
              <a:off x="1115615" y="-603448"/>
              <a:ext cx="1639424" cy="55197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1197791" y="-526380"/>
              <a:ext cx="1757248" cy="368232"/>
            </a:xfrm>
            <a:prstGeom prst="rect">
              <a:avLst/>
            </a:prstGeom>
            <a:noFill/>
          </p:spPr>
          <p:txBody>
            <a:bodyPr wrap="square" rtlCol="0">
              <a:spAutoFit/>
            </a:bodyPr>
            <a:lstStyle/>
            <a:p>
              <a:r>
                <a:rPr lang="ja-JP" altLang="en-US" dirty="0" err="1" smtClean="0">
                  <a:solidFill>
                    <a:schemeClr val="bg1"/>
                  </a:solidFill>
                  <a:latin typeface="UD デジタル 教科書体 NK-R" panose="02020400000000000000" pitchFamily="18" charset="-128"/>
                  <a:ea typeface="UD デジタル 教科書体 NK-R" panose="02020400000000000000" pitchFamily="18" charset="-128"/>
                </a:rPr>
                <a:t>むてんぽはんばい</a:t>
              </a:r>
              <a:endParaRPr lang="ja-JP" altLang="en-US" dirty="0" smtClean="0">
                <a:solidFill>
                  <a:schemeClr val="bg1"/>
                </a:solidFill>
                <a:latin typeface="UD デジタル 教科書体 NK-R" panose="02020400000000000000" pitchFamily="18" charset="-128"/>
                <a:ea typeface="UD デジタル 教科書体 NK-R" panose="02020400000000000000" pitchFamily="18" charset="-128"/>
              </a:endParaRPr>
            </a:p>
            <a:p>
              <a:r>
                <a:rPr lang="ja-JP" altLang="en-US" sz="2800" dirty="0" smtClean="0">
                  <a:solidFill>
                    <a:schemeClr val="bg1"/>
                  </a:solidFill>
                  <a:latin typeface="UD デジタル 教科書体 NK-R" panose="02020400000000000000" pitchFamily="18" charset="-128"/>
                  <a:ea typeface="UD デジタル 教科書体 NK-R" panose="02020400000000000000" pitchFamily="18" charset="-128"/>
                </a:rPr>
                <a:t>無店舗販売</a:t>
              </a:r>
            </a:p>
          </p:txBody>
        </p:sp>
      </p:grpSp>
      <p:sp>
        <p:nvSpPr>
          <p:cNvPr id="4" name="フッター プレースホルダー 3"/>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23553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0" y="0"/>
            <a:ext cx="9144000" cy="1124745"/>
          </a:xfrm>
          <a:prstGeom prst="rect">
            <a:avLst/>
          </a:prstGeom>
          <a:solidFill>
            <a:srgbClr val="9F2936">
              <a:lumMod val="60000"/>
              <a:lumOff val="4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rPr>
              <a:t>3</a:t>
            </a: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－②</a:t>
            </a:r>
            <a:r>
              <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rPr>
              <a:t>.</a:t>
            </a: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「キャッシュレス」での決済とは・・・</a:t>
            </a:r>
            <a:endParaRPr kumimoji="0" lang="en-US" altLang="ja-JP" sz="4000" kern="0" dirty="0" smtClean="0">
              <a:solidFill>
                <a:prstClr val="white"/>
              </a:solidFill>
              <a:latin typeface="UD デジタル 教科書体 NK-R" panose="02020400000000000000" pitchFamily="18" charset="-128"/>
              <a:ea typeface="UD デジタル 教科書体 NK-R" panose="02020400000000000000" pitchFamily="18" charset="-128"/>
            </a:endParaRPr>
          </a:p>
        </p:txBody>
      </p:sp>
      <p:pic>
        <p:nvPicPr>
          <p:cNvPr id="1026" name="Picture 2" descr="G:\消費生活センター　消費者教育\イラストいろいろ\pose_douzo_annai_business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574" y="3933056"/>
            <a:ext cx="2441426" cy="2441426"/>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395536" y="1556792"/>
            <a:ext cx="5544616" cy="4464496"/>
          </a:xfrm>
          <a:prstGeom prst="wedgeRoundRectCallout">
            <a:avLst>
              <a:gd name="adj1" fmla="val 71796"/>
              <a:gd name="adj2" fmla="val 18609"/>
              <a:gd name="adj3" fmla="val 1666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27584" y="1916832"/>
            <a:ext cx="4824536" cy="4031873"/>
          </a:xfrm>
          <a:prstGeom prst="rect">
            <a:avLst/>
          </a:prstGeom>
          <a:noFill/>
        </p:spPr>
        <p:txBody>
          <a:bodyPr wrap="square" rtlCol="0">
            <a:spAutoFit/>
          </a:bodyPr>
          <a:lstStyle/>
          <a:p>
            <a:r>
              <a:rPr kumimoji="1" lang="ja-JP" altLang="en-US" sz="3200" dirty="0" smtClean="0"/>
              <a:t>現金に代わる支払い手段</a:t>
            </a:r>
          </a:p>
          <a:p>
            <a:r>
              <a:rPr kumimoji="1" lang="en-US" altLang="ja-JP" sz="2800" dirty="0" smtClean="0"/>
              <a:t>…</a:t>
            </a:r>
            <a:r>
              <a:rPr kumimoji="1" lang="ja-JP" altLang="en-US" sz="2800" dirty="0" smtClean="0"/>
              <a:t>現金を使わず、買い物や</a:t>
            </a:r>
          </a:p>
          <a:p>
            <a:r>
              <a:rPr lang="ja-JP" altLang="en-US" sz="2800" dirty="0"/>
              <a:t>　</a:t>
            </a:r>
            <a:r>
              <a:rPr kumimoji="1" lang="ja-JP" altLang="en-US" sz="2800" dirty="0" smtClean="0"/>
              <a:t>お金のやりとりができること</a:t>
            </a:r>
          </a:p>
          <a:p>
            <a:endParaRPr lang="ja-JP" altLang="en-US" sz="3200" dirty="0"/>
          </a:p>
          <a:p>
            <a:r>
              <a:rPr kumimoji="1" lang="ja-JP" altLang="en-US" sz="3200" dirty="0" smtClean="0"/>
              <a:t>　■クレジットカード</a:t>
            </a:r>
          </a:p>
          <a:p>
            <a:r>
              <a:rPr lang="ja-JP" altLang="en-US" sz="3200" dirty="0"/>
              <a:t>　</a:t>
            </a:r>
            <a:r>
              <a:rPr lang="ja-JP" altLang="en-US" sz="3200" dirty="0" smtClean="0"/>
              <a:t>■デビットカード</a:t>
            </a:r>
          </a:p>
          <a:p>
            <a:r>
              <a:rPr kumimoji="1" lang="ja-JP" altLang="en-US" sz="3200" dirty="0"/>
              <a:t>　</a:t>
            </a:r>
            <a:r>
              <a:rPr kumimoji="1" lang="ja-JP" altLang="en-US" sz="3200" dirty="0" smtClean="0"/>
              <a:t>■電子マネー</a:t>
            </a:r>
            <a:r>
              <a:rPr kumimoji="1" lang="en-US" altLang="ja-JP" sz="3200" dirty="0" smtClean="0"/>
              <a:t>(</a:t>
            </a:r>
            <a:r>
              <a:rPr kumimoji="1" lang="ja-JP" altLang="en-US" sz="3200" dirty="0" smtClean="0"/>
              <a:t>プリペイド</a:t>
            </a:r>
            <a:r>
              <a:rPr kumimoji="1" lang="en-US" altLang="ja-JP" sz="3200" dirty="0" smtClean="0"/>
              <a:t>)</a:t>
            </a:r>
            <a:endParaRPr kumimoji="1" lang="ja-JP" altLang="en-US" sz="3200" dirty="0" smtClean="0"/>
          </a:p>
          <a:p>
            <a:r>
              <a:rPr lang="ja-JP" altLang="en-US" sz="3200" dirty="0"/>
              <a:t>　</a:t>
            </a:r>
            <a:r>
              <a:rPr lang="ja-JP" altLang="en-US" sz="3200" dirty="0" smtClean="0"/>
              <a:t>■スマートフォン決済　等</a:t>
            </a:r>
            <a:endParaRPr kumimoji="1" lang="ja-JP" altLang="en-US" sz="3200" dirty="0"/>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591137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7434" y="1"/>
            <a:ext cx="9144000" cy="908719"/>
          </a:xfrm>
          <a:prstGeom prst="rect">
            <a:avLst/>
          </a:prstGeom>
          <a:solidFill>
            <a:srgbClr val="9F2936">
              <a:lumMod val="60000"/>
              <a:lumOff val="40000"/>
            </a:srgbClr>
          </a:solidFill>
          <a:ln w="25400" cap="flat" cmpd="sng" algn="ctr">
            <a:noFill/>
            <a:prstDash val="solid"/>
          </a:ln>
          <a:effectLst/>
        </p:spPr>
        <p:txBody>
          <a:bodyPr rtlCol="0" anchor="ctr"/>
          <a:lstStyle/>
          <a:p>
            <a:pPr eaLnBrk="0" fontAlgn="base" hangingPunct="0">
              <a:lnSpc>
                <a:spcPts val="3500"/>
              </a:lnSpc>
              <a:spcBef>
                <a:spcPct val="0"/>
              </a:spcBef>
              <a:spcAft>
                <a:spcPct val="0"/>
              </a:spcAft>
              <a:defRPr/>
            </a:pPr>
            <a:r>
              <a:rPr kumimoji="0" lang="ja-JP" altLang="en-US"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ja-JP" altLang="en-US" sz="1400" kern="0" dirty="0" smtClean="0">
                <a:solidFill>
                  <a:prstClr val="white"/>
                </a:solidFill>
                <a:latin typeface="UD デジタル 教科書体 NK-R" panose="02020400000000000000" pitchFamily="18" charset="-128"/>
                <a:ea typeface="UD デジタル 教科書体 NK-R" panose="02020400000000000000" pitchFamily="18" charset="-128"/>
              </a:rPr>
              <a:t>　　　　　　　　　　　　　しはら　　　　　　　　</a:t>
            </a:r>
            <a:r>
              <a:rPr kumimoji="0" lang="ja-JP" altLang="en-US" sz="1400" kern="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ja-JP" altLang="en-US" sz="1400" kern="0" dirty="0" smtClean="0">
                <a:solidFill>
                  <a:prstClr val="white"/>
                </a:solidFill>
                <a:latin typeface="UD デジタル 教科書体 NK-R" panose="02020400000000000000" pitchFamily="18" charset="-128"/>
                <a:ea typeface="UD デジタル 教科書体 NK-R" panose="02020400000000000000" pitchFamily="18" charset="-128"/>
              </a:rPr>
              <a:t>　　　ほうほう</a:t>
            </a:r>
          </a:p>
          <a:p>
            <a:pPr eaLnBrk="0" fontAlgn="base" hangingPunct="0">
              <a:lnSpc>
                <a:spcPts val="3500"/>
              </a:lnSpc>
              <a:spcBef>
                <a:spcPct val="0"/>
              </a:spcBef>
              <a:spcAft>
                <a:spcPct val="0"/>
              </a:spcAft>
              <a:defRPr/>
            </a:pPr>
            <a:r>
              <a:rPr kumimoji="0" lang="ja-JP" altLang="en-US" sz="4000"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rPr>
              <a:t>3-</a:t>
            </a:r>
            <a:r>
              <a:rPr kumimoji="0" lang="ja-JP" altLang="en-US" sz="3200" kern="0" dirty="0" smtClean="0">
                <a:solidFill>
                  <a:prstClr val="white"/>
                </a:solidFill>
                <a:latin typeface="UD デジタル 教科書体 NK-R" panose="02020400000000000000" pitchFamily="18" charset="-128"/>
                <a:ea typeface="UD デジタル 教科書体 NK-R" panose="02020400000000000000" pitchFamily="18" charset="-128"/>
              </a:rPr>
              <a:t>③</a:t>
            </a:r>
            <a:r>
              <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rPr>
              <a:t>.</a:t>
            </a:r>
            <a:r>
              <a:rPr kumimoji="0" lang="ja-JP" altLang="en-US" sz="3200" kern="0" dirty="0" smtClean="0">
                <a:solidFill>
                  <a:prstClr val="white"/>
                </a:solidFill>
                <a:latin typeface="UD デジタル 教科書体 NK-R" panose="02020400000000000000" pitchFamily="18" charset="-128"/>
                <a:ea typeface="UD デジタル 教科書体 NK-R" panose="02020400000000000000" pitchFamily="18" charset="-128"/>
              </a:rPr>
              <a:t>支払いの方法</a:t>
            </a:r>
            <a:endParaRPr kumimoji="0" lang="en-US" altLang="ja-JP" sz="3200" kern="0" dirty="0" smtClean="0">
              <a:solidFill>
                <a:prstClr val="white"/>
              </a:solidFill>
              <a:latin typeface="UD デジタル 教科書体 NK-R" panose="02020400000000000000" pitchFamily="18" charset="-128"/>
              <a:ea typeface="UD デジタル 教科書体 NK-R" panose="02020400000000000000" pitchFamily="18" charset="-128"/>
            </a:endParaRPr>
          </a:p>
        </p:txBody>
      </p:sp>
      <p:graphicFrame>
        <p:nvGraphicFramePr>
          <p:cNvPr id="7" name="表 6"/>
          <p:cNvGraphicFramePr>
            <a:graphicFrameLocks noGrp="1"/>
          </p:cNvGraphicFramePr>
          <p:nvPr>
            <p:extLst>
              <p:ext uri="{D42A27DB-BD31-4B8C-83A1-F6EECF244321}">
                <p14:modId xmlns:p14="http://schemas.microsoft.com/office/powerpoint/2010/main" val="4266238701"/>
              </p:ext>
            </p:extLst>
          </p:nvPr>
        </p:nvGraphicFramePr>
        <p:xfrm>
          <a:off x="116074" y="1052737"/>
          <a:ext cx="8856984" cy="5720131"/>
        </p:xfrm>
        <a:graphic>
          <a:graphicData uri="http://schemas.openxmlformats.org/drawingml/2006/table">
            <a:tbl>
              <a:tblPr firstRow="1" bandRow="1">
                <a:tableStyleId>{5C22544A-7EE6-4342-B048-85BDC9FD1C3A}</a:tableStyleId>
              </a:tblPr>
              <a:tblGrid>
                <a:gridCol w="576063"/>
                <a:gridCol w="2664296"/>
                <a:gridCol w="2808312"/>
                <a:gridCol w="2808313"/>
              </a:tblGrid>
              <a:tr h="532827">
                <a:tc>
                  <a:txBody>
                    <a:bodyPr/>
                    <a:lstStyle/>
                    <a:p>
                      <a:endParaRPr kumimoji="1" lang="ja-JP" altLang="en-US" dirty="0"/>
                    </a:p>
                  </a:txBody>
                  <a:tcPr>
                    <a:solidFill>
                      <a:schemeClr val="bg2"/>
                    </a:solidFill>
                  </a:tcPr>
                </a:tc>
                <a:tc>
                  <a:txBody>
                    <a:bodyPr/>
                    <a:lstStyle/>
                    <a:p>
                      <a:pPr algn="ctr"/>
                      <a:r>
                        <a:rPr kumimoji="1" lang="ja-JP" altLang="en-US" sz="2800" dirty="0" smtClean="0"/>
                        <a:t>前払い</a:t>
                      </a:r>
                      <a:endParaRPr kumimoji="1" lang="ja-JP" altLang="en-US" sz="2800" dirty="0"/>
                    </a:p>
                  </a:txBody>
                  <a:tcPr/>
                </a:tc>
                <a:tc>
                  <a:txBody>
                    <a:bodyPr/>
                    <a:lstStyle/>
                    <a:p>
                      <a:pPr algn="ctr"/>
                      <a:r>
                        <a:rPr kumimoji="1" lang="ja-JP" altLang="en-US" sz="2800" dirty="0" smtClean="0"/>
                        <a:t>即時払い</a:t>
                      </a:r>
                      <a:endParaRPr kumimoji="1" lang="ja-JP" altLang="en-US" sz="2800" dirty="0"/>
                    </a:p>
                  </a:txBody>
                  <a:tcPr/>
                </a:tc>
                <a:tc>
                  <a:txBody>
                    <a:bodyPr/>
                    <a:lstStyle/>
                    <a:p>
                      <a:pPr algn="ctr"/>
                      <a:r>
                        <a:rPr kumimoji="1" lang="ja-JP" altLang="en-US" sz="2800" dirty="0" smtClean="0"/>
                        <a:t>後払い</a:t>
                      </a:r>
                      <a:endParaRPr kumimoji="1" lang="ja-JP" altLang="en-US" sz="2800" dirty="0"/>
                    </a:p>
                  </a:txBody>
                  <a:tcPr/>
                </a:tc>
              </a:tr>
              <a:tr h="3290820">
                <a:tc>
                  <a:txBody>
                    <a:bodyPr/>
                    <a:lstStyle/>
                    <a:p>
                      <a:pPr algn="ctr"/>
                      <a:endParaRPr kumimoji="1" lang="ja-JP" altLang="en-US" sz="2400" dirty="0" smtClean="0"/>
                    </a:p>
                    <a:p>
                      <a:pPr algn="ctr"/>
                      <a:endParaRPr kumimoji="1" lang="ja-JP" altLang="en-US" sz="2400" dirty="0" smtClean="0"/>
                    </a:p>
                    <a:p>
                      <a:pPr algn="ctr"/>
                      <a:endParaRPr kumimoji="1" lang="ja-JP" altLang="en-US" sz="2400" smtClean="0"/>
                    </a:p>
                    <a:p>
                      <a:pPr algn="ctr"/>
                      <a:r>
                        <a:rPr kumimoji="1" lang="ja-JP" altLang="en-US" sz="2400" smtClean="0"/>
                        <a:t>し</a:t>
                      </a:r>
                      <a:endParaRPr kumimoji="1" lang="ja-JP" altLang="en-US" sz="2400" dirty="0" smtClean="0"/>
                    </a:p>
                    <a:p>
                      <a:pPr algn="ctr"/>
                      <a:r>
                        <a:rPr kumimoji="1" lang="ja-JP" altLang="en-US" sz="2400" dirty="0" smtClean="0"/>
                        <a:t>くみ</a:t>
                      </a:r>
                      <a:endParaRPr kumimoji="1" lang="ja-JP" altLang="en-US" sz="2400" dirty="0"/>
                    </a:p>
                  </a:txBody>
                  <a:tcPr>
                    <a:solidFill>
                      <a:schemeClr val="tx2">
                        <a:lumMod val="40000"/>
                        <a:lumOff val="60000"/>
                      </a:schemeClr>
                    </a:solidFill>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カードにくり返し　</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チャード</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入金</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⇒何度でも</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支払いに利用できる</a:t>
                      </a:r>
                    </a:p>
                    <a:p>
                      <a:endParaRPr kumimoji="1" lang="ja-JP" altLang="en-US" dirty="0"/>
                    </a:p>
                  </a:txBody>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銀行などのキャシュカードを買い物で利用できるようにしたもの。</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カードを使用</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⇒即時に代金が口座から</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引き落とされる</a:t>
                      </a:r>
                      <a:endParaRPr kumimoji="1" lang="ja-JP" altLang="en-US" sz="1600" dirty="0"/>
                    </a:p>
                  </a:txBody>
                  <a:tcPr/>
                </a:tc>
                <a:tc>
                  <a:txBody>
                    <a:bodyPr/>
                    <a:lstStyle/>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クレジット会社が一時的に</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商品の代金を立て替え</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⇒消費者はクレジット</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会社に代金を後払いする。</a:t>
                      </a:r>
                    </a:p>
                    <a:p>
                      <a:pPr marL="0" marR="0" lvl="0" indent="0" algn="l" defTabSz="913593"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支払い方法によっては、手数料が発生</a:t>
                      </a:r>
                      <a:r>
                        <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ja-JP" altLang="en-US"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txBody>
                  <a:tcPr/>
                </a:tc>
              </a:tr>
              <a:tr h="883820">
                <a:tc>
                  <a:txBody>
                    <a:bodyPr/>
                    <a:lstStyle/>
                    <a:p>
                      <a:pPr algn="ctr"/>
                      <a:r>
                        <a:rPr kumimoji="1" lang="ja-JP" altLang="en-US" sz="2400" dirty="0" smtClean="0"/>
                        <a:t>方法</a:t>
                      </a:r>
                      <a:endParaRPr kumimoji="1" lang="ja-JP" altLang="en-US" sz="2400" dirty="0"/>
                    </a:p>
                  </a:txBody>
                  <a:tcPr anchor="ctr">
                    <a:solidFill>
                      <a:schemeClr val="tx2">
                        <a:lumMod val="40000"/>
                        <a:lumOff val="60000"/>
                      </a:schemeClr>
                    </a:solidFill>
                  </a:tcP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前もってﾌﾟﾘﾍﾟｲﾄﾞ　</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ｶｰﾄﾞや券を買う</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⇒現金の代わりに使う</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買おうとする商品と</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引き換え</a:t>
                      </a:r>
                    </a:p>
                    <a:p>
                      <a:r>
                        <a:rPr kumimoji="1" lang="ja-JP" altLang="en-US" sz="1600" dirty="0" smtClean="0">
                          <a:latin typeface="UD デジタル 教科書体 NK-R" panose="02020400000000000000" pitchFamily="18" charset="-128"/>
                          <a:ea typeface="UD デジタル 教科書体 NK-R" panose="02020400000000000000" pitchFamily="18" charset="-128"/>
                        </a:rPr>
                        <a:t>　⇒その場で現金を支払う</a:t>
                      </a:r>
                    </a:p>
                  </a:txBody>
                  <a:tcPr anchor="ct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商品を先に手に入れる</a:t>
                      </a:r>
                    </a:p>
                    <a:p>
                      <a:r>
                        <a:rPr kumimoji="1" lang="ja-JP" altLang="en-US" sz="1600" dirty="0" smtClean="0">
                          <a:latin typeface="UD デジタル 教科書体 NK-R" panose="02020400000000000000" pitchFamily="18" charset="-128"/>
                          <a:ea typeface="UD デジタル 教科書体 NK-R" panose="02020400000000000000" pitchFamily="18" charset="-128"/>
                        </a:rPr>
                        <a:t>⇒期日までに一括</a:t>
                      </a:r>
                      <a:endParaRPr kumimoji="1" lang="en-US" altLang="ja-JP" sz="1600" dirty="0" smtClean="0">
                        <a:latin typeface="UD デジタル 教科書体 NK-R" panose="02020400000000000000" pitchFamily="18" charset="-128"/>
                        <a:ea typeface="UD デジタル 教科書体 NK-R" panose="02020400000000000000" pitchFamily="18" charset="-128"/>
                      </a:endParaRPr>
                    </a:p>
                    <a:p>
                      <a:r>
                        <a:rPr kumimoji="1" lang="en-US" altLang="ja-JP" sz="1600" dirty="0" smtClean="0">
                          <a:latin typeface="UD デジタル 教科書体 NK-R" panose="02020400000000000000" pitchFamily="18" charset="-128"/>
                          <a:ea typeface="UD デジタル 教科書体 NK-R" panose="02020400000000000000" pitchFamily="18" charset="-128"/>
                        </a:rPr>
                        <a:t>    </a:t>
                      </a:r>
                      <a:r>
                        <a:rPr kumimoji="1" lang="ja-JP" altLang="en-US" sz="1600" dirty="0" smtClean="0">
                          <a:latin typeface="UD デジタル 教科書体 NK-R" panose="02020400000000000000" pitchFamily="18" charset="-128"/>
                          <a:ea typeface="UD デジタル 教科書体 NK-R" panose="02020400000000000000" pitchFamily="18" charset="-128"/>
                        </a:rPr>
                        <a:t>又は分割で支払う。</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r>
              <a:tr h="981164">
                <a:tc>
                  <a:txBody>
                    <a:bodyPr/>
                    <a:lstStyle/>
                    <a:p>
                      <a:pPr algn="ctr"/>
                      <a:r>
                        <a:rPr kumimoji="1" lang="ja-JP" altLang="en-US" sz="2400" dirty="0" smtClean="0"/>
                        <a:t>種類</a:t>
                      </a:r>
                      <a:endParaRPr kumimoji="1" lang="ja-JP" altLang="en-US" sz="2400" dirty="0"/>
                    </a:p>
                  </a:txBody>
                  <a:tcPr anchor="ctr">
                    <a:solidFill>
                      <a:schemeClr val="tx2">
                        <a:lumMod val="40000"/>
                        <a:lumOff val="60000"/>
                      </a:schemeClr>
                    </a:solidFill>
                  </a:tcP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・図書カード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・テレホンカード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・プリペイド型電子マネー</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・現金</a:t>
                      </a:r>
                    </a:p>
                    <a:p>
                      <a:r>
                        <a:rPr kumimoji="1" lang="ja-JP" altLang="en-US" sz="1600" dirty="0" smtClean="0">
                          <a:latin typeface="UD デジタル 教科書体 NK-R" panose="02020400000000000000" pitchFamily="18" charset="-128"/>
                          <a:ea typeface="UD デジタル 教科書体 NK-R" panose="02020400000000000000" pitchFamily="18" charset="-128"/>
                        </a:rPr>
                        <a:t>・デビットカード</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600" dirty="0" smtClean="0">
                          <a:latin typeface="UD デジタル 教科書体 NK-R" panose="02020400000000000000" pitchFamily="18" charset="-128"/>
                          <a:ea typeface="UD デジタル 教科書体 NK-R" panose="02020400000000000000" pitchFamily="18" charset="-128"/>
                        </a:rPr>
                        <a:t>・クレジットカード</a:t>
                      </a:r>
                    </a:p>
                    <a:p>
                      <a:r>
                        <a:rPr kumimoji="1" lang="ja-JP" altLang="en-US" sz="1600" dirty="0" smtClean="0">
                          <a:latin typeface="UD デジタル 教科書体 NK-R" panose="02020400000000000000" pitchFamily="18" charset="-128"/>
                          <a:ea typeface="UD デジタル 教科書体 NK-R" panose="02020400000000000000" pitchFamily="18" charset="-128"/>
                        </a:rPr>
                        <a:t>・携帯電話の使用料</a:t>
                      </a:r>
                    </a:p>
                    <a:p>
                      <a:r>
                        <a:rPr kumimoji="1" lang="ja-JP" altLang="en-US" sz="1600" dirty="0" smtClean="0">
                          <a:latin typeface="UD デジタル 教科書体 NK-R" panose="02020400000000000000" pitchFamily="18" charset="-128"/>
                          <a:ea typeface="UD デジタル 教科書体 NK-R" panose="02020400000000000000" pitchFamily="18" charset="-128"/>
                        </a:rPr>
                        <a:t>・公共料金の支払いなど</a:t>
                      </a:r>
                      <a:endParaRPr kumimoji="1" lang="ja-JP" altLang="en-US" sz="1600" dirty="0">
                        <a:latin typeface="UD デジタル 教科書体 NK-R" panose="02020400000000000000" pitchFamily="18" charset="-128"/>
                        <a:ea typeface="UD デジタル 教科書体 NK-R" panose="02020400000000000000" pitchFamily="18" charset="-128"/>
                      </a:endParaRPr>
                    </a:p>
                  </a:txBody>
                  <a:tcPr anchor="ctr"/>
                </a:tc>
              </a:tr>
            </a:tbl>
          </a:graphicData>
        </a:graphic>
      </p:graphicFrame>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69892"/>
            <a:ext cx="2448272" cy="168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0166" y="1669892"/>
            <a:ext cx="2501994" cy="168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4427984" y="1772816"/>
            <a:ext cx="936104" cy="369332"/>
          </a:xfrm>
          <a:prstGeom prst="rect">
            <a:avLst/>
          </a:prstGeom>
          <a:noFill/>
        </p:spPr>
        <p:txBody>
          <a:bodyPr wrap="square" rtlCol="0">
            <a:spAutoFit/>
          </a:bodyPr>
          <a:lstStyle/>
          <a:p>
            <a:r>
              <a:rPr kumimoji="1" lang="ja-JP" altLang="en-US" sz="1100" dirty="0" smtClean="0"/>
              <a:t>ﾃﾞﾋﾞｯﾄｶｰﾄ</a:t>
            </a:r>
            <a:r>
              <a:rPr kumimoji="1" lang="ja-JP" altLang="en-US" dirty="0" smtClean="0"/>
              <a:t>ﾞ</a:t>
            </a:r>
            <a:endParaRPr kumimoji="1" lang="ja-JP" altLang="en-US" dirty="0"/>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669893"/>
            <a:ext cx="2555278" cy="168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7109779" y="1772816"/>
            <a:ext cx="936104" cy="369332"/>
          </a:xfrm>
          <a:prstGeom prst="rect">
            <a:avLst/>
          </a:prstGeom>
          <a:noFill/>
        </p:spPr>
        <p:txBody>
          <a:bodyPr wrap="square" rtlCol="0">
            <a:spAutoFit/>
          </a:bodyPr>
          <a:lstStyle/>
          <a:p>
            <a:r>
              <a:rPr kumimoji="1" lang="ja-JP" altLang="en-US" sz="1100" dirty="0" smtClean="0"/>
              <a:t>ｸﾚｼﾞｯﾄｶｰﾄ</a:t>
            </a:r>
            <a:r>
              <a:rPr kumimoji="1" lang="ja-JP" altLang="en-US" dirty="0" smtClean="0"/>
              <a:t>ﾞ</a:t>
            </a:r>
            <a:endParaRPr kumimoji="1" lang="ja-JP" altLang="en-US" dirty="0"/>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1656669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458311023"/>
              </p:ext>
            </p:extLst>
          </p:nvPr>
        </p:nvGraphicFramePr>
        <p:xfrm>
          <a:off x="323528" y="1124745"/>
          <a:ext cx="8496944" cy="5471511"/>
        </p:xfrm>
        <a:graphic>
          <a:graphicData uri="http://schemas.openxmlformats.org/drawingml/2006/table">
            <a:tbl>
              <a:tblPr firstRow="1" bandRow="1">
                <a:tableStyleId>{93296810-A885-4BE3-A3E7-6D5BEEA58F35}</a:tableStyleId>
              </a:tblPr>
              <a:tblGrid>
                <a:gridCol w="432048"/>
                <a:gridCol w="2592288"/>
                <a:gridCol w="2592288"/>
                <a:gridCol w="2880320"/>
              </a:tblGrid>
              <a:tr h="337977">
                <a:tc>
                  <a:txBody>
                    <a:bodyPr/>
                    <a:lstStyle/>
                    <a:p>
                      <a:endParaRPr kumimoji="1" lang="ja-JP" altLang="en-US" dirty="0"/>
                    </a:p>
                  </a:txBody>
                  <a:tcPr/>
                </a:tc>
                <a:tc>
                  <a:txBody>
                    <a:bodyPr/>
                    <a:lstStyle/>
                    <a:p>
                      <a:pPr algn="ctr"/>
                      <a:r>
                        <a:rPr kumimoji="1" lang="en-US" altLang="ja-JP" sz="2000" dirty="0" smtClean="0"/>
                        <a:t>A/</a:t>
                      </a:r>
                      <a:r>
                        <a:rPr kumimoji="1" lang="ja-JP" altLang="en-US" sz="2000" dirty="0" smtClean="0"/>
                        <a:t>ﾌﾟﾘﾍﾟｲﾄﾞ型電子ﾏﾈｰ</a:t>
                      </a:r>
                      <a:endParaRPr kumimoji="1" lang="ja-JP" altLang="en-US" sz="2000" dirty="0"/>
                    </a:p>
                  </a:txBody>
                  <a:tcPr/>
                </a:tc>
                <a:tc>
                  <a:txBody>
                    <a:bodyPr/>
                    <a:lstStyle/>
                    <a:p>
                      <a:pPr algn="ctr"/>
                      <a:r>
                        <a:rPr kumimoji="1" lang="en-US" altLang="ja-JP" sz="2000" dirty="0" smtClean="0"/>
                        <a:t>B/</a:t>
                      </a:r>
                      <a:r>
                        <a:rPr kumimoji="1" lang="ja-JP" altLang="en-US" sz="2000" dirty="0" smtClean="0"/>
                        <a:t>デビットカード</a:t>
                      </a:r>
                      <a:endParaRPr kumimoji="1" lang="ja-JP" altLang="en-US" sz="2000" dirty="0"/>
                    </a:p>
                  </a:txBody>
                  <a:tcPr/>
                </a:tc>
                <a:tc>
                  <a:txBody>
                    <a:bodyPr/>
                    <a:lstStyle/>
                    <a:p>
                      <a:pPr algn="ctr"/>
                      <a:r>
                        <a:rPr kumimoji="1" lang="en-US" altLang="ja-JP" sz="2000" dirty="0" smtClean="0"/>
                        <a:t>C/</a:t>
                      </a:r>
                      <a:r>
                        <a:rPr kumimoji="1" lang="ja-JP" altLang="en-US" sz="2000" dirty="0" smtClean="0"/>
                        <a:t>クレジットカード</a:t>
                      </a:r>
                      <a:endParaRPr kumimoji="1" lang="ja-JP" altLang="en-US" sz="2000" dirty="0"/>
                    </a:p>
                  </a:txBody>
                  <a:tcPr/>
                </a:tc>
              </a:tr>
              <a:tr h="1691991">
                <a:tc>
                  <a:txBody>
                    <a:bodyPr/>
                    <a:lstStyle/>
                    <a:p>
                      <a:pPr algn="ctr"/>
                      <a:endParaRPr kumimoji="1" lang="ja-JP" altLang="en-US" sz="2000" dirty="0" smtClean="0"/>
                    </a:p>
                    <a:p>
                      <a:pPr algn="ctr"/>
                      <a:r>
                        <a:rPr kumimoji="1" lang="ja-JP" altLang="en-US" sz="2000" dirty="0" smtClean="0">
                          <a:latin typeface="UD デジタル 教科書体 NK-R" panose="02020400000000000000" pitchFamily="18" charset="-128"/>
                          <a:ea typeface="UD デジタル 教科書体 NK-R" panose="02020400000000000000" pitchFamily="18" charset="-128"/>
                        </a:rPr>
                        <a:t>イメ</a:t>
                      </a:r>
                      <a:endParaRPr kumimoji="1" lang="en-US" altLang="ja-JP" sz="2000" dirty="0" smtClean="0">
                        <a:latin typeface="UD デジタル 教科書体 NK-R" panose="02020400000000000000" pitchFamily="18" charset="-128"/>
                        <a:ea typeface="UD デジタル 教科書体 NK-R" panose="02020400000000000000" pitchFamily="18" charset="-128"/>
                      </a:endParaRPr>
                    </a:p>
                    <a:p>
                      <a:pPr algn="ctr"/>
                      <a:r>
                        <a:rPr kumimoji="1" lang="en-US" altLang="ja-JP" sz="2000" dirty="0" smtClean="0">
                          <a:latin typeface="UD デジタル 教科書体 NK-R" panose="02020400000000000000" pitchFamily="18" charset="-128"/>
                          <a:ea typeface="UD デジタル 教科書体 NK-R" panose="02020400000000000000" pitchFamily="18" charset="-128"/>
                        </a:rPr>
                        <a:t>|</a:t>
                      </a:r>
                      <a:r>
                        <a:rPr kumimoji="1" lang="ja-JP" altLang="en-US" sz="2000" dirty="0" smtClean="0">
                          <a:latin typeface="UD デジタル 教科書体 NK-R" panose="02020400000000000000" pitchFamily="18" charset="-128"/>
                          <a:ea typeface="UD デジタル 教科書体 NK-R" panose="02020400000000000000" pitchFamily="18" charset="-128"/>
                        </a:rPr>
                        <a:t>ジ</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r>
              <a:tr h="3261278">
                <a:tc>
                  <a:txBody>
                    <a:bodyPr/>
                    <a:lstStyle/>
                    <a:p>
                      <a:pPr algn="ctr"/>
                      <a:r>
                        <a:rPr kumimoji="1" lang="ja-JP" altLang="en-US" sz="2000" dirty="0" smtClean="0">
                          <a:latin typeface="UD デジタル 教科書体 NK-R" panose="02020400000000000000" pitchFamily="18" charset="-128"/>
                          <a:ea typeface="UD デジタル 教科書体 NK-R" panose="02020400000000000000" pitchFamily="18" charset="-128"/>
                        </a:rPr>
                        <a:t>ポイント</a:t>
                      </a:r>
                      <a:endParaRPr kumimoji="1" lang="ja-JP" altLang="en-US" sz="2000" dirty="0">
                        <a:latin typeface="UD デジタル 教科書体 NK-R" panose="02020400000000000000" pitchFamily="18" charset="-128"/>
                        <a:ea typeface="UD デジタル 教科書体 NK-R" panose="02020400000000000000" pitchFamily="18" charset="-128"/>
                      </a:endParaRPr>
                    </a:p>
                  </a:txBody>
                  <a:tcPr anchor="ct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・前払い</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⇒使いすぎない</a:t>
                      </a:r>
                    </a:p>
                    <a:p>
                      <a:endParaRPr kumimoji="1" lang="ja-JP" altLang="en-US" sz="1800" dirty="0" smtClean="0">
                        <a:latin typeface="UD デジタル 教科書体 NK-R" panose="02020400000000000000" pitchFamily="18" charset="-128"/>
                        <a:ea typeface="UD デジタル 教科書体 NK-R" panose="02020400000000000000" pitchFamily="18" charset="-128"/>
                      </a:endParaRPr>
                    </a:p>
                    <a:p>
                      <a:r>
                        <a:rPr kumimoji="1" lang="ja-JP" altLang="en-US" sz="1800" dirty="0" smtClean="0">
                          <a:latin typeface="UD デジタル 教科書体 NK-R" panose="02020400000000000000" pitchFamily="18" charset="-128"/>
                          <a:ea typeface="UD デジタル 教科書体 NK-R" panose="02020400000000000000" pitchFamily="18" charset="-128"/>
                        </a:rPr>
                        <a:t>・使える店などが</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限定される</a:t>
                      </a:r>
                    </a:p>
                    <a:p>
                      <a:endParaRPr kumimoji="1" lang="ja-JP" altLang="en-US" sz="1800" dirty="0" smtClean="0">
                        <a:latin typeface="UD デジタル 教科書体 NK-R" panose="02020400000000000000" pitchFamily="18" charset="-128"/>
                        <a:ea typeface="UD デジタル 教科書体 NK-R" panose="02020400000000000000" pitchFamily="18" charset="-128"/>
                      </a:endParaRPr>
                    </a:p>
                    <a:p>
                      <a:r>
                        <a:rPr kumimoji="1" lang="ja-JP" altLang="en-US" sz="1800" dirty="0" smtClean="0">
                          <a:latin typeface="UD デジタル 教科書体 NK-R" panose="02020400000000000000" pitchFamily="18" charset="-128"/>
                          <a:ea typeface="UD デジタル 教科書体 NK-R" panose="02020400000000000000" pitchFamily="18" charset="-128"/>
                        </a:rPr>
                        <a:t>・誰でも使用可能</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⇒紛失すると他人に</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使われてしまう</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恐れがある</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　・使える店などが</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限定される</a:t>
                      </a:r>
                    </a:p>
                    <a:p>
                      <a:endParaRPr kumimoji="1" lang="ja-JP" altLang="en-US" sz="1800" dirty="0" smtClean="0">
                        <a:latin typeface="UD デジタル 教科書体 NK-R" panose="02020400000000000000" pitchFamily="18" charset="-128"/>
                        <a:ea typeface="UD デジタル 教科書体 NK-R" panose="02020400000000000000" pitchFamily="18" charset="-128"/>
                      </a:endParaRPr>
                    </a:p>
                    <a:p>
                      <a:r>
                        <a:rPr kumimoji="1" lang="ja-JP" altLang="en-US" sz="1800" dirty="0" smtClean="0">
                          <a:latin typeface="UD デジタル 教科書体 NK-R" panose="02020400000000000000" pitchFamily="18" charset="-128"/>
                          <a:ea typeface="UD デジタル 教科書体 NK-R" panose="02020400000000000000" pitchFamily="18" charset="-128"/>
                        </a:rPr>
                        <a:t>・使用口座に</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残高がなければ</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使用できない</a:t>
                      </a:r>
                    </a:p>
                    <a:p>
                      <a:endParaRPr kumimoji="1" lang="ja-JP" altLang="en-US" sz="1800" dirty="0" smtClean="0">
                        <a:latin typeface="UD デジタル 教科書体 NK-R" panose="02020400000000000000" pitchFamily="18" charset="-128"/>
                        <a:ea typeface="UD デジタル 教科書体 NK-R" panose="02020400000000000000" pitchFamily="18" charset="-128"/>
                      </a:endParaRPr>
                    </a:p>
                    <a:p>
                      <a:r>
                        <a:rPr kumimoji="1" lang="ja-JP" altLang="en-US" sz="1800" dirty="0" smtClean="0">
                          <a:latin typeface="UD デジタル 教科書体 NK-R" panose="02020400000000000000" pitchFamily="18" charset="-128"/>
                          <a:ea typeface="UD デジタル 教科書体 NK-R" panose="02020400000000000000" pitchFamily="18" charset="-128"/>
                        </a:rPr>
                        <a:t>・口座名義人のみ</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使用できる</a:t>
                      </a:r>
                    </a:p>
                    <a:p>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tc>
                <a:tc>
                  <a:txBody>
                    <a:bodyPr/>
                    <a:lstStyle/>
                    <a:p>
                      <a:r>
                        <a:rPr kumimoji="1" lang="ja-JP" altLang="en-US" sz="1800" dirty="0" smtClean="0">
                          <a:latin typeface="UD デジタル 教科書体 NK-R" panose="02020400000000000000" pitchFamily="18" charset="-128"/>
                          <a:ea typeface="UD デジタル 教科書体 NK-R" panose="02020400000000000000" pitchFamily="18" charset="-128"/>
                        </a:rPr>
                        <a:t>・限度額まで使用できる</a:t>
                      </a:r>
                    </a:p>
                    <a:p>
                      <a:r>
                        <a:rPr kumimoji="1" lang="ja-JP" altLang="en-US" sz="1800" dirty="0" smtClean="0">
                          <a:latin typeface="UD デジタル 教科書体 NK-R" panose="02020400000000000000" pitchFamily="18" charset="-128"/>
                          <a:ea typeface="UD デジタル 教科書体 NK-R" panose="02020400000000000000" pitchFamily="18" charset="-128"/>
                        </a:rPr>
                        <a:t>⇒支払きれない額のもの</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を購入してしまう場合</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がある</a:t>
                      </a:r>
                      <a:endParaRPr kumimoji="1" lang="en-US" altLang="ja-JP" sz="1800" dirty="0" smtClean="0">
                        <a:latin typeface="UD デジタル 教科書体 NK-R" panose="02020400000000000000" pitchFamily="18" charset="-128"/>
                        <a:ea typeface="UD デジタル 教科書体 NK-R" panose="02020400000000000000" pitchFamily="18" charset="-128"/>
                      </a:endParaRPr>
                    </a:p>
                    <a:p>
                      <a:endParaRPr kumimoji="1" lang="ja-JP" altLang="en-US" sz="1800" dirty="0" smtClean="0">
                        <a:latin typeface="UD デジタル 教科書体 NK-R" panose="02020400000000000000" pitchFamily="18" charset="-128"/>
                        <a:ea typeface="UD デジタル 教科書体 NK-R" panose="02020400000000000000" pitchFamily="18" charset="-128"/>
                      </a:endParaRPr>
                    </a:p>
                    <a:p>
                      <a:r>
                        <a:rPr kumimoji="1" lang="ja-JP" altLang="en-US" sz="1800" dirty="0" smtClean="0">
                          <a:latin typeface="UD デジタル 教科書体 NK-R" panose="02020400000000000000" pitchFamily="18" charset="-128"/>
                          <a:ea typeface="UD デジタル 教科書体 NK-R" panose="02020400000000000000" pitchFamily="18" charset="-128"/>
                        </a:rPr>
                        <a:t>・カードの名義人のみ</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使用できる</a:t>
                      </a:r>
                    </a:p>
                    <a:p>
                      <a:endParaRPr kumimoji="1" lang="en-US" altLang="ja-JP" sz="1800" dirty="0" smtClean="0">
                        <a:latin typeface="UD デジタル 教科書体 NK-R" panose="02020400000000000000" pitchFamily="18" charset="-128"/>
                        <a:ea typeface="UD デジタル 教科書体 NK-R" panose="02020400000000000000" pitchFamily="18" charset="-128"/>
                      </a:endParaRPr>
                    </a:p>
                    <a:p>
                      <a:r>
                        <a:rPr kumimoji="1" lang="ja-JP" altLang="en-US" sz="1800" dirty="0" smtClean="0">
                          <a:latin typeface="UD デジタル 教科書体 NK-R" panose="02020400000000000000" pitchFamily="18" charset="-128"/>
                          <a:ea typeface="UD デジタル 教科書体 NK-R" panose="02020400000000000000" pitchFamily="18" charset="-128"/>
                        </a:rPr>
                        <a:t>・支払能力のない人や</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１８歳未満の人は</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自分のカードを</a:t>
                      </a:r>
                    </a:p>
                    <a:p>
                      <a:r>
                        <a:rPr kumimoji="1" lang="ja-JP" altLang="en-US" sz="1800" dirty="0" smtClean="0">
                          <a:latin typeface="UD デジタル 教科書体 NK-R" panose="02020400000000000000" pitchFamily="18" charset="-128"/>
                          <a:ea typeface="UD デジタル 教科書体 NK-R" panose="02020400000000000000" pitchFamily="18" charset="-128"/>
                        </a:rPr>
                        <a:t>　作ることはできない</a:t>
                      </a:r>
                      <a:endParaRPr kumimoji="1" lang="ja-JP" altLang="en-US" sz="1800" dirty="0">
                        <a:latin typeface="UD デジタル 教科書体 NK-R" panose="02020400000000000000" pitchFamily="18" charset="-128"/>
                        <a:ea typeface="UD デジタル 教科書体 NK-R" panose="02020400000000000000" pitchFamily="18" charset="-128"/>
                      </a:endParaRPr>
                    </a:p>
                  </a:txBody>
                  <a:tcPr/>
                </a:tc>
              </a:tr>
            </a:tbl>
          </a:graphicData>
        </a:graphic>
      </p:graphicFrame>
      <p:pic>
        <p:nvPicPr>
          <p:cNvPr id="2050" name="Picture 2" descr="G:\KINGSTON\くらしの一日講座\イラストいろいろ\イラスト\yjimage (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0602" y="1661340"/>
            <a:ext cx="2020611" cy="13994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G:\消費生活センター　消費者教育\イラストいろいろ\smartphone_prepaid_card_blac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1592366"/>
            <a:ext cx="1300022" cy="157260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KINGSTON\くらしの一日講座\イラストいろいろ\イラスト\yjimage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701873"/>
            <a:ext cx="2088232" cy="1285066"/>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27434" y="0"/>
            <a:ext cx="9144000" cy="908719"/>
          </a:xfrm>
          <a:prstGeom prst="rect">
            <a:avLst/>
          </a:prstGeom>
          <a:solidFill>
            <a:srgbClr val="9F2936">
              <a:lumMod val="60000"/>
              <a:lumOff val="40000"/>
            </a:srgbClr>
          </a:solidFill>
          <a:ln w="25400" cap="flat" cmpd="sng" algn="ctr">
            <a:noFill/>
            <a:prstDash val="solid"/>
          </a:ln>
          <a:effectLst/>
        </p:spPr>
        <p:txBody>
          <a:bodyPr rtlCol="0" anchor="ctr"/>
          <a:lstStyle/>
          <a:p>
            <a:pPr eaLnBrk="0" fontAlgn="base" hangingPunct="0">
              <a:spcBef>
                <a:spcPct val="0"/>
              </a:spcBef>
              <a:spcAft>
                <a:spcPct val="0"/>
              </a:spcAft>
              <a:defRPr/>
            </a:pPr>
            <a:r>
              <a:rPr kumimoji="0" lang="ja-JP" altLang="en-US"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ja-JP" altLang="en-US" sz="1400" kern="0" dirty="0" smtClean="0">
                <a:solidFill>
                  <a:prstClr val="white"/>
                </a:solidFill>
                <a:latin typeface="UD デジタル 教科書体 NK-R" panose="02020400000000000000" pitchFamily="18" charset="-128"/>
                <a:ea typeface="UD デジタル 教科書体 NK-R" panose="02020400000000000000" pitchFamily="18" charset="-128"/>
              </a:rPr>
              <a:t>　　　　　　　　　　　　　</a:t>
            </a:r>
            <a:r>
              <a:rPr kumimoji="0" lang="ja-JP" altLang="en-US" sz="1400" kern="0" dirty="0">
                <a:solidFill>
                  <a:prstClr val="white"/>
                </a:solidFill>
                <a:latin typeface="UD デジタル 教科書体 NK-R" panose="02020400000000000000" pitchFamily="18" charset="-128"/>
                <a:ea typeface="UD デジタル 教科書体 NK-R" panose="02020400000000000000" pitchFamily="18" charset="-128"/>
              </a:rPr>
              <a:t>だいひょうてき　　　　　　　　　　　　　　とくちょう</a:t>
            </a:r>
          </a:p>
          <a:p>
            <a:pPr eaLnBrk="0" fontAlgn="base" hangingPunct="0">
              <a:spcBef>
                <a:spcPct val="0"/>
              </a:spcBef>
              <a:spcAft>
                <a:spcPct val="0"/>
              </a:spcAft>
              <a:defRPr/>
            </a:pPr>
            <a:r>
              <a:rPr kumimoji="0" lang="ja-JP" altLang="en-US" sz="3200" kern="0" dirty="0">
                <a:solidFill>
                  <a:prstClr val="white"/>
                </a:solidFill>
                <a:latin typeface="UD デジタル 教科書体 NK-R" panose="02020400000000000000" pitchFamily="18" charset="-128"/>
                <a:ea typeface="UD デジタル 教科書体 NK-R" panose="02020400000000000000" pitchFamily="18" charset="-128"/>
              </a:rPr>
              <a:t>　</a:t>
            </a:r>
            <a:r>
              <a:rPr kumimoji="0" lang="en-US" altLang="ja-JP" sz="3600" kern="0" dirty="0" smtClean="0">
                <a:solidFill>
                  <a:prstClr val="white"/>
                </a:solidFill>
                <a:latin typeface="UD デジタル 教科書体 NK-R" panose="02020400000000000000" pitchFamily="18" charset="-128"/>
                <a:ea typeface="UD デジタル 教科書体 NK-R" panose="02020400000000000000" pitchFamily="18" charset="-128"/>
              </a:rPr>
              <a:t>3-④.</a:t>
            </a:r>
            <a:r>
              <a:rPr kumimoji="0" lang="ja-JP" altLang="en-US" sz="3600" kern="0" dirty="0" smtClean="0">
                <a:solidFill>
                  <a:prstClr val="white"/>
                </a:solidFill>
                <a:latin typeface="UD デジタル 教科書体 NK-R" panose="02020400000000000000" pitchFamily="18" charset="-128"/>
                <a:ea typeface="UD デジタル 教科書体 NK-R" panose="02020400000000000000" pitchFamily="18" charset="-128"/>
              </a:rPr>
              <a:t>代表的</a:t>
            </a:r>
            <a:r>
              <a:rPr kumimoji="0" lang="ja-JP" altLang="en-US" sz="3600" kern="0" dirty="0">
                <a:solidFill>
                  <a:prstClr val="white"/>
                </a:solidFill>
                <a:latin typeface="UD デジタル 教科書体 NK-R" panose="02020400000000000000" pitchFamily="18" charset="-128"/>
                <a:ea typeface="UD デジタル 教科書体 NK-R" panose="02020400000000000000" pitchFamily="18" charset="-128"/>
              </a:rPr>
              <a:t>なカードの</a:t>
            </a:r>
            <a:r>
              <a:rPr kumimoji="0" lang="ja-JP" altLang="en-US" sz="3600" kern="0" dirty="0" smtClean="0">
                <a:solidFill>
                  <a:prstClr val="white"/>
                </a:solidFill>
                <a:latin typeface="UD デジタル 教科書体 NK-R" panose="02020400000000000000" pitchFamily="18" charset="-128"/>
                <a:ea typeface="UD デジタル 教科書体 NK-R" panose="02020400000000000000" pitchFamily="18" charset="-128"/>
              </a:rPr>
              <a:t>特徴</a:t>
            </a:r>
            <a:endParaRPr kumimoji="0" lang="en-US" altLang="ja-JP" sz="3600" kern="0" dirty="0">
              <a:solidFill>
                <a:prstClr val="white"/>
              </a:solidFill>
              <a:latin typeface="UD デジタル 教科書体 NK-R" panose="02020400000000000000" pitchFamily="18" charset="-128"/>
              <a:ea typeface="UD デジタル 教科書体 NK-R" panose="02020400000000000000" pitchFamily="18" charset="-128"/>
            </a:endParaRPr>
          </a:p>
        </p:txBody>
      </p:sp>
      <p:sp>
        <p:nvSpPr>
          <p:cNvPr id="2" name="フッター プレースホルダー 1"/>
          <p:cNvSpPr>
            <a:spLocks noGrp="1"/>
          </p:cNvSpPr>
          <p:nvPr>
            <p:ph type="ftr" sz="quarter" idx="11"/>
          </p:nvPr>
        </p:nvSpPr>
        <p:spPr/>
        <p:txBody>
          <a:bodyPr/>
          <a:lstStyle/>
          <a:p>
            <a:r>
              <a:rPr lang="en-US" altLang="ja-JP" smtClean="0">
                <a:solidFill>
                  <a:prstClr val="black">
                    <a:tint val="75000"/>
                  </a:prstClr>
                </a:solidFill>
              </a:rPr>
              <a:t>©2020</a:t>
            </a:r>
            <a:r>
              <a:rPr lang="ja-JP" altLang="en-US" smtClean="0">
                <a:solidFill>
                  <a:prstClr val="black">
                    <a:tint val="75000"/>
                  </a:prstClr>
                </a:solidFill>
              </a:rPr>
              <a:t>滋賀県消費生活センター</a:t>
            </a:r>
            <a:endParaRPr lang="ja-JP" altLang="en-US">
              <a:solidFill>
                <a:prstClr val="black">
                  <a:tint val="75000"/>
                </a:prstClr>
              </a:solidFill>
            </a:endParaRPr>
          </a:p>
        </p:txBody>
      </p:sp>
    </p:spTree>
    <p:extLst>
      <p:ext uri="{BB962C8B-B14F-4D97-AF65-F5344CB8AC3E}">
        <p14:creationId xmlns:p14="http://schemas.microsoft.com/office/powerpoint/2010/main" val="3650982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presentation_tp_019">
  <a:themeElements>
    <a:clrScheme name="シック">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tp_019.potx" id="{CCFB11DE-FCB1-407D-A3B3-C850E5C1FB17}" vid="{FD146318-BC62-4DBF-8C69-F407E2EA0554}"/>
    </a:ext>
  </a:extLst>
</a:theme>
</file>

<file path=ppt/theme/theme8.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3107</TotalTime>
  <Words>2096</Words>
  <Application>Microsoft Office PowerPoint</Application>
  <PresentationFormat>画面に合わせる (4:3)</PresentationFormat>
  <Paragraphs>677</Paragraphs>
  <Slides>26</Slides>
  <Notes>26</Notes>
  <HiddenSlides>0</HiddenSlides>
  <MMClips>0</MMClips>
  <ScaleCrop>false</ScaleCrop>
  <HeadingPairs>
    <vt:vector size="6" baseType="variant">
      <vt:variant>
        <vt:lpstr>使用されているフォント</vt:lpstr>
      </vt:variant>
      <vt:variant>
        <vt:i4>12</vt:i4>
      </vt:variant>
      <vt:variant>
        <vt:lpstr>テーマ</vt:lpstr>
      </vt:variant>
      <vt:variant>
        <vt:i4>8</vt:i4>
      </vt:variant>
      <vt:variant>
        <vt:lpstr>スライド タイトル</vt:lpstr>
      </vt:variant>
      <vt:variant>
        <vt:i4>26</vt:i4>
      </vt:variant>
    </vt:vector>
  </HeadingPairs>
  <TitlesOfParts>
    <vt:vector size="46" baseType="lpstr">
      <vt:lpstr>AR P丸ゴシック体M</vt:lpstr>
      <vt:lpstr>HGP創英角ｺﾞｼｯｸUB</vt:lpstr>
      <vt:lpstr>HGP創英角ﾎﾟｯﾌﾟ体</vt:lpstr>
      <vt:lpstr>HGS創英角ﾎﾟｯﾌﾟ体</vt:lpstr>
      <vt:lpstr>ＭＳ Ｐゴシック</vt:lpstr>
      <vt:lpstr>UD デジタル 教科書体 NK-R</vt:lpstr>
      <vt:lpstr>メイリオ</vt:lpstr>
      <vt:lpstr>Arial</vt:lpstr>
      <vt:lpstr>Calibri</vt:lpstr>
      <vt:lpstr>Calibri Light</vt:lpstr>
      <vt:lpstr>Century Gothic</vt:lpstr>
      <vt:lpstr>Wingdings 2</vt:lpstr>
      <vt:lpstr>Stack of books design template</vt:lpstr>
      <vt:lpstr>1_HDOfficeLightV0</vt:lpstr>
      <vt:lpstr>6_Office テーマ</vt:lpstr>
      <vt:lpstr>Office ​​テーマ</vt:lpstr>
      <vt:lpstr>1_Stack of books design template</vt:lpstr>
      <vt:lpstr>2_Office テーマ</vt:lpstr>
      <vt:lpstr>1_presentation_tp_019</vt:lpstr>
      <vt:lpstr>1_Office テーマ</vt:lpstr>
      <vt:lpstr>「キヤッシュレス」ってなに？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杉本　佳織</cp:lastModifiedBy>
  <cp:revision>209</cp:revision>
  <cp:lastPrinted>2020-09-08T05:46:09Z</cp:lastPrinted>
  <dcterms:created xsi:type="dcterms:W3CDTF">2020-05-10T07:20:51Z</dcterms:created>
  <dcterms:modified xsi:type="dcterms:W3CDTF">2020-12-17T08:22:27Z</dcterms:modified>
</cp:coreProperties>
</file>