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92" r:id="rId5"/>
    <p:sldMasterId id="2147483816" r:id="rId6"/>
    <p:sldMasterId id="2147483828" r:id="rId7"/>
  </p:sldMasterIdLst>
  <p:notesMasterIdLst>
    <p:notesMasterId r:id="rId23"/>
  </p:notesMasterIdLst>
  <p:handoutMasterIdLst>
    <p:handoutMasterId r:id="rId24"/>
  </p:handoutMasterIdLst>
  <p:sldIdLst>
    <p:sldId id="315" r:id="rId8"/>
    <p:sldId id="307" r:id="rId9"/>
    <p:sldId id="313" r:id="rId10"/>
    <p:sldId id="265" r:id="rId11"/>
    <p:sldId id="308" r:id="rId12"/>
    <p:sldId id="291" r:id="rId13"/>
    <p:sldId id="311" r:id="rId14"/>
    <p:sldId id="288" r:id="rId15"/>
    <p:sldId id="314" r:id="rId16"/>
    <p:sldId id="301" r:id="rId17"/>
    <p:sldId id="302" r:id="rId18"/>
    <p:sldId id="303" r:id="rId19"/>
    <p:sldId id="304" r:id="rId20"/>
    <p:sldId id="305" r:id="rId21"/>
    <p:sldId id="306" r:id="rId2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9" d="100"/>
          <a:sy n="109" d="100"/>
        </p:scale>
        <p:origin x="624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250" y="93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3D13-A5D3-4F1B-86FD-236C792D1AAD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32A5-4F9F-4159-9FB3-99396BFE87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3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CF7F-823B-47F8-A509-1E475B8EF82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B297-7789-48C2-BB08-FF24EF2C89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では、今日は、</a:t>
            </a:r>
          </a:p>
          <a:p>
            <a:r>
              <a:rPr lang="ja-JP" altLang="en-US" dirty="0" smtClean="0"/>
              <a:t>「契約」について、学びます。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「契約をする」ことから、</a:t>
            </a:r>
          </a:p>
          <a:p>
            <a:r>
              <a:rPr kumimoji="1" lang="ja-JP" altLang="en-US" dirty="0" smtClean="0"/>
              <a:t>「契約をやめる」までを知りましょう。</a:t>
            </a:r>
            <a:endParaRPr kumimoji="1" 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kumimoji="1" lang="en-US" altLang="ja-JP" smtClean="0">
                <a:solidFill>
                  <a:prstClr val="black"/>
                </a:solidFill>
              </a:rPr>
              <a:pPr/>
              <a:t>1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復習クイズです。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147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Q1.</a:t>
            </a:r>
            <a:r>
              <a:rPr kumimoji="1" lang="ja-JP" altLang="en-US" dirty="0" smtClean="0"/>
              <a:t>コンビニで、パンを買いました。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これは、契約でしょうか。</a:t>
            </a:r>
          </a:p>
          <a:p>
            <a:endParaRPr lang="ja-JP" altLang="en-US" dirty="0" smtClean="0"/>
          </a:p>
          <a:p>
            <a:endParaRPr lang="ja-JP" altLang="en-US" dirty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/>
          </a:p>
          <a:p>
            <a:r>
              <a:rPr lang="ja-JP" altLang="en-US" dirty="0" smtClean="0"/>
              <a:t>「パンを下さい」という申込みに</a:t>
            </a:r>
          </a:p>
          <a:p>
            <a:r>
              <a:rPr kumimoji="1" lang="ja-JP" altLang="en-US" dirty="0"/>
              <a:t>「はい</a:t>
            </a:r>
            <a:r>
              <a:rPr kumimoji="1" lang="ja-JP" altLang="en-US" dirty="0" smtClean="0"/>
              <a:t>、わかりました」という承諾で、契約は成立です。</a:t>
            </a:r>
          </a:p>
          <a:p>
            <a:endParaRPr lang="ja-JP" altLang="en-US" dirty="0"/>
          </a:p>
          <a:p>
            <a:r>
              <a:rPr lang="ja-JP" altLang="en-US" dirty="0" smtClean="0"/>
              <a:t>お客さんは、パンを受け取る権利と、代金を支払う義務があります。</a:t>
            </a:r>
          </a:p>
          <a:p>
            <a:r>
              <a:rPr kumimoji="1" lang="ja-JP" altLang="en-US" dirty="0" smtClean="0"/>
              <a:t>お店は、代金を受取る権利と、パンを渡す義務があります。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25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Q2.</a:t>
            </a:r>
            <a:r>
              <a:rPr kumimoji="1" lang="ja-JP" altLang="en-US" dirty="0" smtClean="0"/>
              <a:t>契約</a:t>
            </a:r>
            <a:r>
              <a:rPr lang="ja-JP" altLang="en-US" dirty="0"/>
              <a:t>には</a:t>
            </a:r>
            <a:r>
              <a:rPr lang="ja-JP" altLang="en-US" dirty="0" smtClean="0"/>
              <a:t>、必ず契約書が必要です。サインをしたり、印鑑を押さないと</a:t>
            </a:r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契約にはなりません。</a:t>
            </a:r>
          </a:p>
          <a:p>
            <a:endParaRPr lang="ja-JP" altLang="en-US" dirty="0" smtClean="0"/>
          </a:p>
          <a:p>
            <a:endParaRPr lang="ja-JP" altLang="en-US" dirty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/>
          </a:p>
          <a:p>
            <a:r>
              <a:rPr kumimoji="1" lang="ja-JP" altLang="en-US" dirty="0" smtClean="0"/>
              <a:t>これは間違いです。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契約には、自由の原則があります。</a:t>
            </a:r>
          </a:p>
          <a:p>
            <a:r>
              <a:rPr lang="ja-JP" altLang="en-US" dirty="0" smtClean="0"/>
              <a:t>書面がなくても、合意によって契約は成立します。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81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Q3.</a:t>
            </a:r>
            <a:r>
              <a:rPr lang="ja-JP" altLang="en-US" dirty="0" smtClean="0"/>
              <a:t>昨日お店でパソコンを買いました。しかし、旅行へ行くことになり、旅行代が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必要になったので、パソコンをキャンセルしたいと思います。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できます</a:t>
            </a:r>
            <a:r>
              <a:rPr lang="ja-JP" altLang="en-US" dirty="0"/>
              <a:t>か</a:t>
            </a:r>
            <a:r>
              <a:rPr lang="en-US" altLang="ja-JP" dirty="0" smtClean="0"/>
              <a:t>?</a:t>
            </a:r>
          </a:p>
          <a:p>
            <a:endParaRPr lang="en-US" altLang="ja-JP" dirty="0"/>
          </a:p>
          <a:p>
            <a:endParaRPr lang="ja-JP" altLang="en-US" dirty="0" smtClean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 smtClean="0"/>
          </a:p>
          <a:p>
            <a:r>
              <a:rPr lang="ja-JP" altLang="en-US" dirty="0" smtClean="0"/>
              <a:t>未払いだったとしても、自分の都合だけで、勝手にキャンセルはできません。</a:t>
            </a:r>
          </a:p>
          <a:p>
            <a:r>
              <a:rPr lang="ja-JP" altLang="en-US" dirty="0" smtClean="0"/>
              <a:t>お店が認めてくれた場合は、できます。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65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Q4.3</a:t>
            </a:r>
            <a:r>
              <a:rPr kumimoji="1" lang="ja-JP" altLang="en-US" dirty="0" smtClean="0"/>
              <a:t>日前、お店でお水を買いました。しかし、今日またお店に行ってみると、</a:t>
            </a:r>
          </a:p>
          <a:p>
            <a:r>
              <a:rPr lang="ja-JP" altLang="en-US" dirty="0" smtClean="0"/>
              <a:t>　　セールになって安くなっていました。</a:t>
            </a:r>
            <a:r>
              <a:rPr lang="en-US" altLang="ja-JP" dirty="0" smtClean="0"/>
              <a:t>3</a:t>
            </a:r>
            <a:r>
              <a:rPr lang="ja-JP" altLang="en-US" dirty="0" smtClean="0"/>
              <a:t>日前のものを返して、今日の価格で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買い直したいと思いました。できますか</a:t>
            </a:r>
            <a:r>
              <a:rPr lang="en-US" altLang="ja-JP" dirty="0" smtClean="0"/>
              <a:t>?</a:t>
            </a:r>
          </a:p>
          <a:p>
            <a:endParaRPr kumimoji="1" lang="en-US" altLang="ja-JP" dirty="0" smtClean="0"/>
          </a:p>
          <a:p>
            <a:endParaRPr lang="ja-JP" altLang="en-US" dirty="0" smtClean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/>
          </a:p>
          <a:p>
            <a:r>
              <a:rPr lang="ja-JP" altLang="en-US" dirty="0" smtClean="0"/>
              <a:t>これはできません。</a:t>
            </a:r>
          </a:p>
          <a:p>
            <a:r>
              <a:rPr lang="ja-JP" altLang="en-US" dirty="0"/>
              <a:t>契約</a:t>
            </a:r>
            <a:r>
              <a:rPr lang="ja-JP" altLang="en-US" dirty="0" smtClean="0"/>
              <a:t>は、法的な責任のある約束です。</a:t>
            </a:r>
          </a:p>
          <a:p>
            <a:r>
              <a:rPr lang="ja-JP" altLang="en-US" dirty="0" smtClean="0"/>
              <a:t>自分の都合だけで、一方的にやめることはできません。</a:t>
            </a:r>
          </a:p>
          <a:p>
            <a:endParaRPr lang="ja-JP" altLang="en-US" dirty="0"/>
          </a:p>
          <a:p>
            <a:r>
              <a:rPr lang="ja-JP" altLang="en-US" dirty="0" smtClean="0"/>
              <a:t>お店が認めてくれた場合はできます。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29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Q5.</a:t>
            </a:r>
            <a:r>
              <a:rPr lang="en-US" altLang="ja-JP" dirty="0"/>
              <a:t>2</a:t>
            </a:r>
            <a:r>
              <a:rPr lang="ja-JP" altLang="en-US" dirty="0"/>
              <a:t>日前</a:t>
            </a:r>
            <a:r>
              <a:rPr kumimoji="1" lang="ja-JP" altLang="en-US" dirty="0" smtClean="0"/>
              <a:t>、百貨店でバッグを買いました。開封して、自宅でよく見ると、下の方に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破れ</a:t>
            </a:r>
            <a:r>
              <a:rPr kumimoji="1" lang="ja-JP" altLang="en-US" dirty="0" smtClean="0"/>
              <a:t>がありました。交換できますか</a:t>
            </a:r>
            <a:r>
              <a:rPr kumimoji="1" lang="en-US" altLang="ja-JP" dirty="0" smtClean="0"/>
              <a:t>?</a:t>
            </a:r>
          </a:p>
          <a:p>
            <a:endParaRPr lang="en-US" altLang="ja-JP" dirty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 smtClean="0"/>
          </a:p>
          <a:p>
            <a:r>
              <a:rPr lang="ja-JP" altLang="en-US" dirty="0" smtClean="0"/>
              <a:t>この場合は、できます。</a:t>
            </a:r>
          </a:p>
          <a:p>
            <a:r>
              <a:rPr kumimoji="1" lang="ja-JP" altLang="en-US" dirty="0" smtClean="0"/>
              <a:t>商品に問題があった場合は、交換を求めることが出来ます。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購入した商品は、早めに開封して確認しましょう。</a:t>
            </a: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28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私たちは食事をしたり、スマホで音楽を聞いたり、</a:t>
            </a:r>
          </a:p>
          <a:p>
            <a:r>
              <a:rPr lang="ja-JP" altLang="en-US" dirty="0" smtClean="0"/>
              <a:t>お風呂に入ったり、日々いろんなことをしています。</a:t>
            </a:r>
          </a:p>
          <a:p>
            <a:r>
              <a:rPr kumimoji="1" lang="ja-JP" altLang="en-US" dirty="0"/>
              <a:t>それら</a:t>
            </a:r>
            <a:r>
              <a:rPr kumimoji="1" lang="ja-JP" altLang="en-US" dirty="0" smtClean="0"/>
              <a:t>の生活の為に、材料を買ったり、スマホという</a:t>
            </a:r>
            <a:r>
              <a:rPr lang="ja-JP" altLang="en-US" dirty="0"/>
              <a:t>商品</a:t>
            </a:r>
            <a:r>
              <a:rPr kumimoji="1" lang="ja-JP" altLang="en-US" dirty="0" smtClean="0"/>
              <a:t>を</a:t>
            </a:r>
            <a:r>
              <a:rPr lang="ja-JP" altLang="en-US" dirty="0" smtClean="0"/>
              <a:t>買ったり</a:t>
            </a:r>
          </a:p>
          <a:p>
            <a:r>
              <a:rPr kumimoji="1" lang="ja-JP" altLang="en-US" dirty="0" smtClean="0"/>
              <a:t>電気・ガス・水を消費して生活しています。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そういった買い物等の為には、</a:t>
            </a:r>
            <a:endParaRPr lang="ja-JP" altLang="en-US" dirty="0"/>
          </a:p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モノを買う</a:t>
            </a:r>
            <a:r>
              <a:rPr kumimoji="1" lang="en-US" altLang="ja-JP" dirty="0" smtClean="0"/>
              <a:t>』『</a:t>
            </a:r>
            <a:r>
              <a:rPr kumimoji="1" lang="ja-JP" altLang="en-US" dirty="0" smtClean="0"/>
              <a:t>サービスを申し込む」ということをして、</a:t>
            </a:r>
          </a:p>
          <a:p>
            <a:r>
              <a:rPr lang="ja-JP" altLang="en-US" dirty="0" smtClean="0"/>
              <a:t>利用できるようになっています。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さて、このような私たちの毎日の生活</a:t>
            </a:r>
          </a:p>
          <a:p>
            <a:r>
              <a:rPr lang="ja-JP" altLang="en-US" dirty="0"/>
              <a:t>つまり</a:t>
            </a:r>
            <a:r>
              <a:rPr lang="ja-JP" altLang="en-US" dirty="0" smtClean="0"/>
              <a:t>、</a:t>
            </a:r>
            <a:r>
              <a:rPr lang="en-US" altLang="ja-JP" dirty="0" smtClean="0"/>
              <a:t>『</a:t>
            </a:r>
            <a:r>
              <a:rPr lang="ja-JP" altLang="en-US" dirty="0" smtClean="0"/>
              <a:t>お金を払って、商品を購入し、生活をすること」を消費生活と言います。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そして、</a:t>
            </a:r>
          </a:p>
          <a:p>
            <a:r>
              <a:rPr kumimoji="1" lang="ja-JP" altLang="en-US" dirty="0"/>
              <a:t>そのよう</a:t>
            </a:r>
            <a:r>
              <a:rPr kumimoji="1" lang="ja-JP" altLang="en-US" dirty="0" smtClean="0"/>
              <a:t>に、商品を購入したり、使用する人のことを「消費者」と言います。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私たちは、生きていく中で、ずっと、消費者であり、</a:t>
            </a:r>
          </a:p>
          <a:p>
            <a:r>
              <a:rPr kumimoji="1" lang="ja-JP" altLang="en-US" dirty="0" smtClean="0"/>
              <a:t>消費生活を過ごすことになります。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例えば、</a:t>
            </a:r>
            <a:r>
              <a:rPr lang="en-US" altLang="ja-JP" dirty="0" smtClean="0"/>
              <a:t>『</a:t>
            </a:r>
            <a:r>
              <a:rPr lang="ja-JP" altLang="en-US" dirty="0" smtClean="0"/>
              <a:t>お店で</a:t>
            </a:r>
            <a:r>
              <a:rPr lang="en-US" altLang="ja-JP" dirty="0" smtClean="0"/>
              <a:t>100</a:t>
            </a:r>
            <a:r>
              <a:rPr lang="ja-JP" altLang="en-US" dirty="0" smtClean="0"/>
              <a:t>円のお茶を買う」という場合で考えましょう。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まず、お客さんが、</a:t>
            </a:r>
            <a:r>
              <a:rPr lang="ja-JP" altLang="en-US" dirty="0"/>
              <a:t>「</a:t>
            </a:r>
            <a:r>
              <a:rPr lang="ja-JP" altLang="en-US" dirty="0" smtClean="0"/>
              <a:t>これ</a:t>
            </a:r>
            <a:r>
              <a:rPr lang="en-US" altLang="ja-JP" dirty="0" smtClean="0"/>
              <a:t>(100</a:t>
            </a:r>
            <a:r>
              <a:rPr lang="ja-JP" altLang="en-US" dirty="0" smtClean="0"/>
              <a:t>円のお茶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を下さい」と言います。</a:t>
            </a:r>
          </a:p>
          <a:p>
            <a:r>
              <a:rPr kumimoji="1" lang="ja-JP" altLang="en-US" dirty="0"/>
              <a:t>これは</a:t>
            </a:r>
            <a:r>
              <a:rPr kumimoji="1" lang="ja-JP" altLang="en-US" dirty="0" smtClean="0"/>
              <a:t>、</a:t>
            </a:r>
            <a:r>
              <a:rPr lang="ja-JP" altLang="en-US" dirty="0"/>
              <a:t>「</a:t>
            </a:r>
            <a:r>
              <a:rPr kumimoji="1" lang="ja-JP" altLang="en-US" dirty="0" smtClean="0"/>
              <a:t>申込み」になります。</a:t>
            </a:r>
          </a:p>
          <a:p>
            <a:r>
              <a:rPr lang="ja-JP" altLang="en-US" dirty="0"/>
              <a:t>これ</a:t>
            </a:r>
            <a:r>
              <a:rPr lang="ja-JP" altLang="en-US" dirty="0" smtClean="0"/>
              <a:t>に対して、お店が「わかりました」と言います。</a:t>
            </a:r>
          </a:p>
          <a:p>
            <a:r>
              <a:rPr kumimoji="1" lang="ja-JP" altLang="en-US" dirty="0" smtClean="0"/>
              <a:t>これは「承諾」となります。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この時、</a:t>
            </a:r>
            <a:r>
              <a:rPr lang="ja-JP" altLang="en-US" dirty="0"/>
              <a:t>「</a:t>
            </a:r>
            <a:r>
              <a:rPr kumimoji="1" lang="ja-JP" altLang="en-US" dirty="0" smtClean="0"/>
              <a:t>申込み」に対して、「承諾」された場合、「意思が合致」となります。</a:t>
            </a:r>
          </a:p>
          <a:p>
            <a:r>
              <a:rPr lang="ja-JP" altLang="en-US" dirty="0"/>
              <a:t>そうすると</a:t>
            </a:r>
            <a:r>
              <a:rPr lang="ja-JP" altLang="en-US" dirty="0" smtClean="0"/>
              <a:t>、「契約」が成立します。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この契約は「法的な責任のある約束」となります。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両方の意思が合致して契約は成立しますので、一方的には</a:t>
            </a:r>
            <a:r>
              <a:rPr lang="ja-JP" altLang="en-US" dirty="0" smtClean="0"/>
              <a:t>成立しません。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さて、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法的な責任のある約束」が「契約」と言いましたが、</a:t>
            </a:r>
          </a:p>
          <a:p>
            <a:r>
              <a:rPr lang="ja-JP" altLang="en-US" dirty="0" smtClean="0"/>
              <a:t>「法的な責任」とはどんなことでしょうか。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申込に対し、承諾がされると、お互いに「権利」と「義務」が発生します。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申し込んだ方は、「代金を払う」という義務を果たせば、「商品を受け取る」権利が</a:t>
            </a:r>
          </a:p>
          <a:p>
            <a:r>
              <a:rPr kumimoji="1" lang="ja-JP" altLang="en-US" dirty="0" smtClean="0"/>
              <a:t>あります。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お店の方は、「商品を渡す」という義務を果たせば、「代金を受取る」権利があります。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このように、お互いが、それぞれ「権利」「義務」が生まれます。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さて、契約には、様々な形があります。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書面がなくても、意思の合致があれば、成立します。</a:t>
            </a:r>
          </a:p>
          <a:p>
            <a:r>
              <a:rPr lang="ja-JP" altLang="en-US" dirty="0" smtClean="0"/>
              <a:t>ですから、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口約束</a:t>
            </a:r>
            <a:r>
              <a:rPr lang="en-US" altLang="ja-JP" dirty="0" smtClean="0"/>
              <a:t>』</a:t>
            </a:r>
            <a:r>
              <a:rPr lang="ja-JP" altLang="en-US" dirty="0"/>
              <a:t>でも</a:t>
            </a:r>
            <a:r>
              <a:rPr lang="ja-JP" altLang="en-US" dirty="0" smtClean="0"/>
              <a:t>契約は成立します。</a:t>
            </a:r>
          </a:p>
          <a:p>
            <a:r>
              <a:rPr kumimoji="1" lang="ja-JP" altLang="en-US" dirty="0" smtClean="0"/>
              <a:t>また、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印鑑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がなくても成立します。</a:t>
            </a:r>
          </a:p>
          <a:p>
            <a:endParaRPr lang="ja-JP" altLang="en-US" dirty="0"/>
          </a:p>
          <a:p>
            <a:r>
              <a:rPr lang="ja-JP" altLang="en-US" dirty="0" smtClean="0"/>
              <a:t>しかし、法律で書面が必要とされている契約もあります。</a:t>
            </a:r>
            <a:endParaRPr kumimoji="1" lang="ja-JP" altLang="en-US" dirty="0" smtClean="0"/>
          </a:p>
          <a:p>
            <a:r>
              <a:rPr lang="ja-JP" altLang="en-US" dirty="0" smtClean="0"/>
              <a:t>「保証契約」「訪問販売での契約」「マルチ商法での契約」等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2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さて、契約をしていても、やめることはできます。</a:t>
            </a:r>
          </a:p>
          <a:p>
            <a:r>
              <a:rPr lang="ja-JP" altLang="en-US" dirty="0"/>
              <a:t>どんな時</a:t>
            </a:r>
            <a:r>
              <a:rPr lang="ja-JP" altLang="en-US" dirty="0" smtClean="0"/>
              <a:t>にやめられるのでしょうか。</a:t>
            </a:r>
          </a:p>
          <a:p>
            <a:endParaRPr kumimoji="1" lang="ja-JP" altLang="en-US" dirty="0"/>
          </a:p>
          <a:p>
            <a:endParaRPr lang="ja-JP" altLang="en-US" dirty="0" smtClean="0"/>
          </a:p>
          <a:p>
            <a:r>
              <a:rPr lang="ja-JP" altLang="en-US" dirty="0" smtClean="0"/>
              <a:t>①先ほどの例のように</a:t>
            </a:r>
            <a:r>
              <a:rPr lang="ja-JP" altLang="en-US" dirty="0"/>
              <a:t>、未成年者が親権者の承諾なしで一人で契約した場合は、</a:t>
            </a:r>
          </a:p>
          <a:p>
            <a:r>
              <a:rPr lang="ja-JP" altLang="en-US" dirty="0"/>
              <a:t>　民法の規定で取り消すことが出来ます。</a:t>
            </a:r>
          </a:p>
          <a:p>
            <a:endParaRPr lang="ja-JP" altLang="en-US" dirty="0"/>
          </a:p>
          <a:p>
            <a:r>
              <a:rPr lang="ja-JP" altLang="en-US" dirty="0"/>
              <a:t>②</a:t>
            </a:r>
            <a:r>
              <a:rPr kumimoji="1" lang="ja-JP" altLang="en-US" dirty="0" smtClean="0"/>
              <a:t>あらかじめ</a:t>
            </a:r>
            <a:r>
              <a:rPr lang="ja-JP" altLang="en-US" dirty="0"/>
              <a:t>、</a:t>
            </a:r>
            <a:r>
              <a:rPr kumimoji="1" lang="ja-JP" altLang="en-US" dirty="0" smtClean="0"/>
              <a:t>キャンセル料や取消料・辞められる条件等</a:t>
            </a:r>
          </a:p>
          <a:p>
            <a:r>
              <a:rPr kumimoji="1" lang="ja-JP" altLang="en-US" dirty="0" smtClean="0"/>
              <a:t>「やめる時のルール」を決めてある契約の時は、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お互いの合意によって、やめられます。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③訪問販売のような場合は、法律の制度で、「クーリング・オフ」というものがあり、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これで契約を無条件でやめられます。</a:t>
            </a: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8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2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契約のことをいろいろ見てきましたが。</a:t>
            </a:r>
          </a:p>
          <a:p>
            <a:endParaRPr kumimoji="1" lang="ja-JP" altLang="en-US" dirty="0"/>
          </a:p>
          <a:p>
            <a:r>
              <a:rPr lang="ja-JP" altLang="en-US" dirty="0"/>
              <a:t>契約に</a:t>
            </a:r>
            <a:r>
              <a:rPr lang="ja-JP" altLang="en-US" dirty="0" smtClean="0"/>
              <a:t>は、責任があります。</a:t>
            </a:r>
          </a:p>
          <a:p>
            <a:r>
              <a:rPr kumimoji="1" lang="ja-JP" altLang="en-US" dirty="0"/>
              <a:t>ですから</a:t>
            </a:r>
            <a:r>
              <a:rPr kumimoji="1" lang="ja-JP" altLang="en-US" dirty="0" smtClean="0"/>
              <a:t>、慎重に、よく考えることが必要です。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しかし、壊れて</a:t>
            </a:r>
            <a:r>
              <a:rPr lang="ja-JP" altLang="en-US" dirty="0" smtClean="0"/>
              <a:t>いた等のように、商品に問題があった場合は、</a:t>
            </a:r>
          </a:p>
          <a:p>
            <a:r>
              <a:rPr kumimoji="1" lang="ja-JP" altLang="en-US" dirty="0"/>
              <a:t>お店</a:t>
            </a:r>
            <a:r>
              <a:rPr kumimoji="1" lang="ja-JP" altLang="en-US" dirty="0" smtClean="0"/>
              <a:t>に連絡しましょう。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8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8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2C6EFFB-1B8F-4531-BE72-7379DDBCA6CB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DC1F64-7691-4BB9-87A3-A589A3CC211B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79717-6EC5-445D-8B5A-A28D80C050BE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3D3B-9B1D-4CE4-94F4-1E9798B3CE5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4475" y="685841"/>
            <a:ext cx="1771650" cy="54403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9525" y="685841"/>
            <a:ext cx="5162550" cy="54403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E94B7-1A1C-44C6-AC81-A4A10989D3DD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1D49-A042-4296-B143-040DF069381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 latinLnBrk="0">
              <a:defRPr kumimoji="1" lang="ja-JP"/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22" name="Shap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 latinLnBrk="0">
              <a:buNone/>
              <a:defRPr kumimoji="1" lang="ja-JP"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0287F-6463-4C5F-B31F-83265E528259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Shap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hap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0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4C326-1BE8-4C33-B5A5-5DE1185B6A3C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 latinLnBrk="0">
              <a:lnSpc>
                <a:spcPts val="4500"/>
              </a:lnSpc>
              <a:buNone/>
              <a:defRPr kumimoji="1" lang="ja-JP" sz="4000" b="1" cap="all"/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2578392" y="1100139"/>
            <a:ext cx="6400800" cy="1509712"/>
          </a:xfrm>
        </p:spPr>
        <p:txBody>
          <a:bodyPr anchor="b"/>
          <a:lstStyle>
            <a:lvl1pPr marL="27432" indent="0" latinLnBrk="0">
              <a:lnSpc>
                <a:spcPts val="2300"/>
              </a:lnSpc>
              <a:spcBef>
                <a:spcPts val="0"/>
              </a:spcBef>
              <a:buNone/>
              <a:defRPr kumimoji="1" lang="ja-JP"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E02FA-DBDE-4B06-BC57-64388CC0A74E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1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6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5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8820" y="21107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4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980" y="-54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 latinLnBrk="0">
              <a:defRPr kumimoji="1" lang="ja-JP" sz="2800"/>
            </a:lvl1pPr>
            <a:lvl2pPr>
              <a:defRPr kumimoji="1" lang="ja-JP" sz="2400"/>
            </a:lvl2pPr>
            <a:lvl3pPr>
              <a:defRPr kumimoji="1" lang="ja-JP" sz="2000"/>
            </a:lvl3pPr>
            <a:lvl4pPr>
              <a:defRPr kumimoji="1" lang="ja-JP" sz="1800"/>
            </a:lvl4pPr>
            <a:lvl5pPr>
              <a:defRPr kumimoji="1" lang="ja-JP" sz="18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 latinLnBrk="0">
              <a:defRPr kumimoji="1" lang="ja-JP" sz="2800"/>
            </a:lvl1pPr>
            <a:lvl2pPr>
              <a:defRPr kumimoji="1" lang="ja-JP" sz="2400"/>
            </a:lvl2pPr>
            <a:lvl3pPr>
              <a:defRPr kumimoji="1" lang="ja-JP" sz="2000"/>
            </a:lvl3pPr>
            <a:lvl4pPr>
              <a:defRPr kumimoji="1" lang="ja-JP" sz="1800"/>
            </a:lvl4pPr>
            <a:lvl5pPr>
              <a:defRPr kumimoji="1" lang="ja-JP" sz="18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C2A40-EDF9-4D84-8A85-A7B7050466EE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 latinLnBrk="0">
              <a:defRPr kumimoji="1" lang="ja-JP" sz="4500" b="1" cap="none" baseline="0"/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kumimoji="1" lang="ja-JP" sz="1900" b="0">
                <a:solidFill>
                  <a:schemeClr val="tx1"/>
                </a:solidFill>
              </a:defRPr>
            </a:lvl1pPr>
            <a:lvl2pPr>
              <a:buNone/>
              <a:defRPr kumimoji="1" lang="ja-JP" sz="2000" b="1"/>
            </a:lvl2pPr>
            <a:lvl3pPr>
              <a:buNone/>
              <a:defRPr kumimoji="1" lang="ja-JP" sz="1800" b="1"/>
            </a:lvl3pPr>
            <a:lvl4pPr>
              <a:buNone/>
              <a:defRPr kumimoji="1" lang="ja-JP" sz="1600" b="1"/>
            </a:lvl4pPr>
            <a:lvl5pPr>
              <a:buNone/>
              <a:defRPr kumimoji="1" lang="ja-JP" sz="1600" b="1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kumimoji="1" lang="ja-JP" sz="1900" b="0">
                <a:solidFill>
                  <a:schemeClr val="tx1"/>
                </a:solidFill>
              </a:defRPr>
            </a:lvl1pPr>
            <a:lvl2pPr>
              <a:buNone/>
              <a:defRPr kumimoji="1" lang="ja-JP" sz="2000" b="1"/>
            </a:lvl2pPr>
            <a:lvl3pPr>
              <a:buNone/>
              <a:defRPr kumimoji="1" lang="ja-JP" sz="1800" b="1"/>
            </a:lvl3pPr>
            <a:lvl4pPr>
              <a:buNone/>
              <a:defRPr kumimoji="1" lang="ja-JP" sz="1600" b="1"/>
            </a:lvl4pPr>
            <a:lvl5pPr>
              <a:buNone/>
              <a:defRPr kumimoji="1" lang="ja-JP" sz="1600" b="1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kumimoji="1" lang="ja-JP" sz="2400"/>
            </a:lvl1pPr>
            <a:lvl2pPr>
              <a:lnSpc>
                <a:spcPct val="100000"/>
              </a:lnSpc>
              <a:spcBef>
                <a:spcPts val="700"/>
              </a:spcBef>
              <a:defRPr kumimoji="1" lang="ja-JP" sz="2000"/>
            </a:lvl2pPr>
            <a:lvl3pPr>
              <a:lnSpc>
                <a:spcPct val="100000"/>
              </a:lnSpc>
              <a:spcBef>
                <a:spcPts val="700"/>
              </a:spcBef>
              <a:defRPr kumimoji="1" lang="ja-JP" sz="1800"/>
            </a:lvl3pPr>
            <a:lvl4pPr>
              <a:lnSpc>
                <a:spcPct val="100000"/>
              </a:lnSpc>
              <a:spcBef>
                <a:spcPts val="700"/>
              </a:spcBef>
              <a:defRPr kumimoji="1" lang="ja-JP" sz="1600"/>
            </a:lvl4pPr>
            <a:lvl5pPr>
              <a:lnSpc>
                <a:spcPct val="100000"/>
              </a:lnSpc>
              <a:spcBef>
                <a:spcPts val="700"/>
              </a:spcBef>
              <a:defRPr kumimoji="1" lang="ja-JP" sz="16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kumimoji="1" lang="ja-JP" sz="2400"/>
            </a:lvl1pPr>
            <a:lvl2pPr>
              <a:lnSpc>
                <a:spcPct val="100000"/>
              </a:lnSpc>
              <a:spcBef>
                <a:spcPts val="700"/>
              </a:spcBef>
              <a:defRPr kumimoji="1" lang="ja-JP" sz="2000"/>
            </a:lvl2pPr>
            <a:lvl3pPr>
              <a:lnSpc>
                <a:spcPct val="100000"/>
              </a:lnSpc>
              <a:spcBef>
                <a:spcPts val="700"/>
              </a:spcBef>
              <a:defRPr kumimoji="1" lang="ja-JP" sz="1800"/>
            </a:lvl3pPr>
            <a:lvl4pPr>
              <a:lnSpc>
                <a:spcPct val="100000"/>
              </a:lnSpc>
              <a:spcBef>
                <a:spcPts val="700"/>
              </a:spcBef>
              <a:defRPr kumimoji="1" lang="ja-JP" sz="1600"/>
            </a:lvl4pPr>
            <a:lvl5pPr>
              <a:lnSpc>
                <a:spcPct val="100000"/>
              </a:lnSpc>
              <a:spcBef>
                <a:spcPts val="700"/>
              </a:spcBef>
              <a:defRPr kumimoji="1" lang="ja-JP" sz="16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69EFA7-6E1F-4681-9679-BA213BD3A232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79B55-5ED2-4AEE-9990-00647EEE3F5F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23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CF79FA-AA0A-4052-8A9A-8CE6DD28C9D7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810000" cy="1162051"/>
          </a:xfrm>
          <a:ln>
            <a:noFill/>
          </a:ln>
        </p:spPr>
        <p:txBody>
          <a:bodyPr anchor="b"/>
          <a:lstStyle>
            <a:lvl1pPr algn="l" latinLnBrk="0">
              <a:lnSpc>
                <a:spcPts val="2000"/>
              </a:lnSpc>
              <a:buNone/>
              <a:defRPr kumimoji="1" lang="ja-JP" sz="2200" b="1" cap="all" baseline="0"/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3810000" cy="698500"/>
          </a:xfrm>
        </p:spPr>
        <p:txBody>
          <a:bodyPr/>
          <a:lstStyle>
            <a:lvl1pPr marL="0" latinLnBrk="0">
              <a:lnSpc>
                <a:spcPct val="100000"/>
              </a:lnSpc>
              <a:spcBef>
                <a:spcPts val="0"/>
              </a:spcBef>
              <a:buNone/>
              <a:defRPr kumimoji="1" lang="ja-JP" sz="1400"/>
            </a:lvl1pPr>
            <a:lvl2pPr>
              <a:buNone/>
              <a:defRPr kumimoji="1" lang="ja-JP" sz="1200"/>
            </a:lvl2pPr>
            <a:lvl3pPr>
              <a:buNone/>
              <a:defRPr kumimoji="1" lang="ja-JP" sz="1000"/>
            </a:lvl3pPr>
            <a:lvl4pPr>
              <a:buNone/>
              <a:defRPr kumimoji="1" lang="ja-JP" sz="900"/>
            </a:lvl4pPr>
            <a:lvl5pPr>
              <a:buNone/>
              <a:defRPr kumimoji="1" lang="ja-JP" sz="9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457200" y="2133604"/>
            <a:ext cx="8153400" cy="3992563"/>
          </a:xfrm>
        </p:spPr>
        <p:txBody>
          <a:bodyPr/>
          <a:lstStyle>
            <a:lvl1pPr latinLnBrk="0">
              <a:defRPr kumimoji="1" lang="ja-JP" sz="3200"/>
            </a:lvl1pPr>
            <a:lvl2pPr>
              <a:defRPr kumimoji="1" lang="ja-JP" sz="2800"/>
            </a:lvl2pPr>
            <a:lvl3pPr>
              <a:defRPr kumimoji="1" lang="ja-JP" sz="2400"/>
            </a:lvl3pPr>
            <a:lvl4pPr>
              <a:defRPr kumimoji="1" lang="ja-JP" sz="2000"/>
            </a:lvl4pPr>
            <a:lvl5pPr>
              <a:defRPr kumimoji="1" lang="ja-JP" sz="20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AA9A8-98C8-4A19-BE18-BF82DB75CC99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1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53D38D-C1E5-4C9B-92EA-9D249778B81D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0B3F-6A8B-4C47-B6CA-DDD8723D360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 latinLnBrk="0">
              <a:buNone/>
              <a:defRPr kumimoji="1" lang="ja-JP" sz="2100" b="1">
                <a:effectLst/>
              </a:defRPr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222E7E-C2C2-4E71-93B4-D95B75FC6DDC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CEB966"/>
              </a:buClr>
              <a:buSzPct val="80000"/>
              <a:buFont typeface="Wingdings 2"/>
              <a:buNone/>
            </a:pPr>
            <a:endParaRPr lang="ja-JP" altLang="en-US" sz="3200">
              <a:solidFill>
                <a:prstClr val="black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4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 latinLnBrk="0">
              <a:buNone/>
              <a:defRPr kumimoji="1" lang="ja-JP" sz="3200"/>
            </a:lvl1pPr>
            <a:extLst/>
          </a:lstStyle>
          <a:p>
            <a:pPr marL="0" algn="l"/>
            <a:r>
              <a:rPr kumimoji="1" lang="ja-JP" altLang="en-US" smtClean="0"/>
              <a:t>アイコンをクリックして図を追加</a:t>
            </a:r>
            <a:endParaRPr kumimoji="1" lang="ja-JP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 latinLnBrk="0">
              <a:lnSpc>
                <a:spcPts val="1600"/>
              </a:lnSpc>
              <a:spcBef>
                <a:spcPts val="0"/>
              </a:spcBef>
              <a:buNone/>
              <a:defRPr kumimoji="1" lang="ja-JP" sz="1400">
                <a:solidFill>
                  <a:srgbClr val="777777"/>
                </a:solidFill>
              </a:defRPr>
            </a:lvl1pPr>
            <a:lvl2pPr>
              <a:defRPr kumimoji="1" lang="ja-JP" sz="1200"/>
            </a:lvl2pPr>
            <a:lvl3pPr>
              <a:defRPr kumimoji="1" lang="ja-JP" sz="1000"/>
            </a:lvl3pPr>
            <a:lvl4pPr>
              <a:defRPr kumimoji="1" lang="ja-JP" sz="900"/>
            </a:lvl4pPr>
            <a:lvl5pPr>
              <a:defRPr kumimoji="1" lang="ja-JP" sz="9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917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11CC97-93A6-41F8-A8B3-54014211F432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9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58000" y="27468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1143000" y="27468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2EBDB-70E5-4658-A5C4-C30FD47B09F3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5013-1A38-48CB-9AAA-903E4B8DB87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621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BF19-0152-4942-8714-CB12B92DB23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904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002E-AFB4-4A60-BD97-817DD1CBDBB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7758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7970-A25D-4858-A246-46CBBBE197A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1154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5608-DBAB-42A5-8EF3-6DBB14F146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8728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8307-A86F-4A6C-B80B-AC93BD506D3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8404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E8C4-0EC6-469D-A41D-234057DAAB2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983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BA7D2-50AC-4988-8363-566AF29A5C60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79F43-515E-4380-9F95-E9183684161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710B-D130-49F3-B972-D5F33E8D9F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900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B3D4-E8E4-463F-B216-DB09EEC253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3099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50AE-E627-4B3B-BDF2-C1CA7906CB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4155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5F8D-B40C-4C66-A2A2-D52D36ECFD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7372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DDD2-766C-46FA-9BFB-FDBF2C9986ED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1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3C1-AB5C-4E13-88C6-ACB98C0AA152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1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75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861-0711-4346-B17C-7288EF2CFBC8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45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5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5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9CE0-3B01-4C01-838C-4CD644BBF178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79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3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92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2" y="1681851"/>
            <a:ext cx="388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2" y="2507592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CC99-7E75-49AC-82B5-B473EDD13321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1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46-89B4-4A83-9E0A-705E21D8D439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95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846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271B0C-B9D2-4997-91C3-D79D44EB62D1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E18D5-361D-47FB-84DC-061FBD7A5B2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79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EB07-6CFB-4525-BCDD-B06CB83B9D06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4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42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6977-2109-40EA-91A8-15BA4E0B47A3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3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C11B-92B9-45DE-88D3-0BA21A7A8D40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2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E8F5-5960-4597-95EB-B2CC0F1394A6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09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0404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4FD7-A0F6-457D-B4CB-BDF7300E9FF8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EE22-3E04-4F32-882E-D4ECBC95B99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49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C749-1C43-4A6E-98C9-188449BFA31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8204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E4D3-FDF9-4D5D-AA08-806B947671A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582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F6BF-5193-4E0C-AECB-EEAAED68D0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5464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8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8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165C-DE20-4FA8-9883-E5C57998CA5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77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BF2C9-3A66-470C-9E88-EE5877823298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BA6E-BCAC-495A-A85B-8879C0C21B5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6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DF64-BD31-4914-83C6-23DB42B186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593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A6C7-0443-4B3E-862F-99784026455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876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A0B3-2004-413A-9097-100A53127B9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786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0466-6C4E-4555-850D-537BF17B705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95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1009-409B-4740-9E18-095FCB628F3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897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4021-1A00-46CF-AFDF-EA03EE04C55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1747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AD68-EC36-4586-AB4A-8457508BF18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7643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7965-BF76-4EA5-A7B6-9DE08C4963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1892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877C-1C80-45CD-9AF5-E83739A83D0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33893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E0C1-C7AE-4CC3-A90A-7B291B10182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7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D67F5-904C-4BE5-A264-95CCDEF6F34B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266B-3AC5-41DF-A274-25891425CB65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2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DF5D-268B-44B1-B860-8C2ACC4017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405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4811-B9A0-4575-BCF2-90F138B5DA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057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E18E-9B57-4349-9D70-AC29F26FCC8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6962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DB5D-893A-4046-A5E4-51C4A69AB43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6473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BAB6-88D7-419B-B304-BDC4C7501E2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4593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2AD8-43E5-4089-AF76-6C6A97A8AE7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4843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7EEF-2E98-4A45-84C4-3355F88C124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9725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8BD9-BBE4-477E-9488-34074BCCCF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9429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F418-323B-454A-A828-3151104F0F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9566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63CD-6410-40D5-B89C-7BA036B7B1F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6444208" y="651338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49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17445-D50E-4FBA-8C41-FE12E0B6F1E3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1A76-9EEF-4FA8-A753-FFB9B702F8D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8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6D98-51E9-45F6-A115-F4B53B63E21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3109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33F2-F57A-47A4-B6EF-E3C7A1BD0F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8570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88B8-ACFA-458C-A356-6D5AA04D64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4625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A415-B147-435F-94B8-500E5583D61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5229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9B70-EDB5-4BA1-8AC5-0F35B7F6E3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520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365A-CB41-4020-BE3D-20C79124813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134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51FB-0434-43F9-8EC8-C4FA0A79D8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2222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408B-13E6-47EF-8B23-FDAC707A9A1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157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81745-3C23-4FD2-9139-42F811008C89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985-C70A-4139-8FF8-FB7B1329C419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50FD4-1C7C-4278-8341-21372AC994CA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7F47-6343-4824-AFE0-D393045058F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1"/>
            <a:ext cx="7086600" cy="7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6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82C5A3-81E5-4932-A615-5CB3AD9A2E3B}" type="datetime1">
              <a:rPr kumimoji="0" lang="ja-JP" altLang="en-US" smtClean="0">
                <a:solidFill>
                  <a:srgbClr val="000000"/>
                </a:solidFill>
              </a:rPr>
              <a:t>2020/12/17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©2020</a:t>
            </a:r>
            <a:r>
              <a:rPr kumimoji="0" lang="ja-JP" altLang="en-US" smtClean="0">
                <a:solidFill>
                  <a:srgbClr val="000000"/>
                </a:solidFill>
              </a:rPr>
              <a:t>滋賀県消費生活センター</a:t>
            </a: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FC6DA-BF7E-4044-ACA7-D2E27D890EC4}" type="slidenum">
              <a:rPr kumimoji="0"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20" y="21107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4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84" y="-54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1" lang="ja-JP"/>
              <a:t>マスタ タイトルの書式設定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kumimoji="1" lang="ja-JP"/>
              <a:t>マスタ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  <a:p>
            <a:pPr lvl="5"/>
            <a:r>
              <a:rPr kumimoji="1" lang="ja-JP"/>
              <a:t>第 6 レベル</a:t>
            </a:r>
          </a:p>
          <a:p>
            <a:pPr lvl="6"/>
            <a:r>
              <a:rPr kumimoji="1" lang="ja-JP"/>
              <a:t>第 7 レベル</a:t>
            </a:r>
          </a:p>
          <a:p>
            <a:pPr lvl="7"/>
            <a:r>
              <a:rPr kumimoji="1" lang="ja-JP"/>
              <a:t>第 8 レベル</a:t>
            </a:r>
          </a:p>
          <a:p>
            <a:pPr lvl="8"/>
            <a:r>
              <a:rPr kumimoji="1" lang="ja-JP"/>
              <a:t>第 9 レベル</a:t>
            </a:r>
          </a:p>
        </p:txBody>
      </p:sp>
      <p:sp>
        <p:nvSpPr>
          <p:cNvPr id="24" name="Rectangle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latinLnBrk="0">
              <a:defRPr kumimoji="1" lang="ja-JP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0FDC7A-79CA-4353-A858-D59FBCA5D491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"/>
          </p:nvPr>
        </p:nvSpPr>
        <p:spPr>
          <a:xfrm>
            <a:off x="6760464" y="6343649"/>
            <a:ext cx="2895600" cy="476251"/>
          </a:xfrm>
          <a:prstGeom prst="rect">
            <a:avLst/>
          </a:prstGeom>
        </p:spPr>
        <p:txBody>
          <a:bodyPr anchor="b"/>
          <a:lstStyle>
            <a:lvl1pPr latinLnBrk="0">
              <a:defRPr kumimoji="1" lang="ja-JP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latinLnBrk="0">
              <a:defRPr kumimoji="1" lang="ja-JP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9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1" lang="ja-JP"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lang="ja-JP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D6AB6DC-7570-4D66-A631-29321673AB3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492875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9A5ABB-97BC-4E0B-B269-374A2B23BF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8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550762-974A-4F67-8963-45E08EB8C334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8184" y="653264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8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456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336B6-DF21-44E5-8774-CA2AF2FA35B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492875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456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9184F-66D6-4807-9040-199DA789CA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4208" y="6479960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640CA-C373-4317-8FA6-FA5F7F6975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300192" y="285751"/>
            <a:ext cx="259228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6699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8CAFF">
                    <a:lumMod val="10000"/>
                  </a:srgbClr>
                </a:solidFill>
                <a:effectLst/>
                <a:uLnTx/>
                <a:uFillTx/>
                <a:latin typeface="Lucida Sans Unicode"/>
                <a:ea typeface="ＭＳ Ｐゴシック"/>
                <a:cs typeface="+mn-cs"/>
              </a:rPr>
              <a:t>滋賀県消費生活センター　消費者教育①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B8CAFF">
                  <a:lumMod val="10000"/>
                </a:srgbClr>
              </a:solidFill>
              <a:effectLst/>
              <a:uLnTx/>
              <a:uFillTx/>
              <a:latin typeface="Lucida Sans Unicode"/>
              <a:ea typeface="ＭＳ Ｐゴシック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75872" y="1052736"/>
            <a:ext cx="79928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けいやく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「契約」って</a:t>
            </a:r>
            <a:b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　　どんなこと？</a:t>
            </a:r>
            <a:b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</a:t>
            </a:r>
            <a:b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>　　　　　　けいやく　　　　　　　　　</a:t>
            </a:r>
            <a:r>
              <a:rPr lang="ja-JP" altLang="en-US" sz="1600" kern="0" dirty="0">
                <a:solidFill>
                  <a:srgbClr val="333333"/>
                </a:solidFill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1600" kern="0" dirty="0" smtClean="0">
                <a:solidFill>
                  <a:srgbClr val="333333"/>
                </a:solidFill>
                <a:latin typeface="AR P丸ゴシック体M" pitchFamily="50" charset="-128"/>
                <a:ea typeface="AR P丸ゴシック体M" pitchFamily="50" charset="-128"/>
              </a:rPr>
              <a:t>　　　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>けいやく　　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/>
            </a:r>
            <a:b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</a:b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>　　　</a:t>
            </a: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>～「</a:t>
            </a:r>
            <a:r>
              <a:rPr lang="ja-JP" altLang="en-US" sz="2800" b="1" kern="0" dirty="0" smtClean="0">
                <a:solidFill>
                  <a:srgbClr val="333333"/>
                </a:solidFill>
                <a:latin typeface="AR P丸ゴシック体M" pitchFamily="50" charset="-128"/>
                <a:ea typeface="AR P丸ゴシック体M" pitchFamily="50" charset="-128"/>
              </a:rPr>
              <a:t>契約をする」から「契約をやめる」　まで～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 P丸ゴシック体M" pitchFamily="50" charset="-128"/>
              <a:ea typeface="AR P丸ゴシック体M" pitchFamily="50" charset="-128"/>
              <a:cs typeface="+mj-cs"/>
            </a:endParaRPr>
          </a:p>
        </p:txBody>
      </p:sp>
      <p:pic>
        <p:nvPicPr>
          <p:cNvPr id="8" name="Picture 2" descr="G:\キャッフィー\caffy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77" y="4149121"/>
            <a:ext cx="1766396" cy="24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1331640" y="285751"/>
            <a:ext cx="1296144" cy="5291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要約版</a:t>
            </a:r>
            <a:endParaRPr kumimoji="1" lang="ja-JP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lang="ja-JP"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街のフレーム素材のイラスト（横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8092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59632" y="908720"/>
            <a:ext cx="69127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けい　　　　　　やく </a:t>
            </a:r>
          </a:p>
          <a:p>
            <a:r>
              <a:rPr lang="ja-JP" altLang="en-US" sz="60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「　契　約　」</a:t>
            </a:r>
            <a:endParaRPr lang="en-US" altLang="ja-JP" sz="6000" dirty="0" smtClean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800" dirty="0" smtClean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60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クイズにチャレンジ</a:t>
            </a:r>
            <a:r>
              <a:rPr lang="en-US" altLang="ja-JP" sz="60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endParaRPr lang="ja-JP" altLang="en-US" sz="600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685591" cy="19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F:\消費生活センター　消費者教育\イラストいろいろ\number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27" y="1749425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3563888" y="776407"/>
            <a:ext cx="5901769" cy="19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コンビニでパン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買いました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これは契約ですか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lang="en-US" altLang="ja-JP" sz="32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0" name="Picture 2" descr="G:\消費生活センター　消費者教育\イラストいろいろ\shopping_reji_m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80" y="3849587"/>
            <a:ext cx="2523615" cy="25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1.bp.blogspot.com/-GxVJ30JdhJw/XVKgLOn4P8I/AAAAAAABUH4/bnmmdSbR1yAU4S7aVKU3vlGIHUD7j7u5gCLcBGAs/s1600/pan_bread_se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599880"/>
            <a:ext cx="1830947" cy="18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3419872" y="753963"/>
            <a:ext cx="6009273" cy="19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契約には、必ず契約書が必要です。</a:t>
            </a:r>
            <a:endParaRPr lang="en-US" altLang="ja-JP" sz="2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契約書にサインしたり</a:t>
            </a:r>
            <a:r>
              <a:rPr lang="ja-JP" altLang="en-US" sz="2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2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印鑑</a:t>
            </a:r>
            <a:r>
              <a:rPr lang="ja-JP" altLang="en-US" sz="2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を押さないと</a:t>
            </a:r>
            <a:endParaRPr lang="en-US" altLang="ja-JP" sz="2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契約になりません</a:t>
            </a:r>
            <a:r>
              <a:rPr lang="ja-JP" altLang="en-US" sz="2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146" name="Picture 2" descr="F:\消費生活センター　消費者教育\イラストいろいろ\number_2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36" y="1710540"/>
            <a:ext cx="1104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契約書のイラスト（印鑑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79" y="3905423"/>
            <a:ext cx="2838943" cy="24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3134727" y="776407"/>
            <a:ext cx="6009273" cy="2089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昨日</a:t>
            </a:r>
            <a:r>
              <a: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お店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でパソコンを買いました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。お金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はまだ払っていません。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旅行代が必要になったので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パソコン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キャンセルします。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できますか？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170" name="Picture 2" descr="F:\消費生活センター　消費者教育\イラストいろいろ\number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34" y="172326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トランクを持って旅行をしている女性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29" y="3692361"/>
            <a:ext cx="1947695" cy="28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ノートパソコン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39" y="4146286"/>
            <a:ext cx="1858024" cy="19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3275856" y="751370"/>
            <a:ext cx="6009273" cy="2089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日前、お店で水を買いました。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しかし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、今日には、セールに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なっていました。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一回返品して、安い方で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買い直したいです。できます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194" name="Picture 2" descr="F:\消費生活センター　消費者教育\イラストいろいろ\number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27" y="1736812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4.bp.blogspot.com/-R6XFB59rFy0/UUhH63l9q-I/AAAAAAAAO5c/xa-LPMTzgpE/s1600/bousai_wa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273">
            <a:off x="3329479" y="4151974"/>
            <a:ext cx="946650" cy="21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4.bp.blogspot.com/-T7jgBK6XLNY/U-8FuIhMw6I/AAAAAAAAkxA/2KrnLVeF1xM/s800/pop_sa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11" y="3642269"/>
            <a:ext cx="2754604" cy="18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2775333" y="757864"/>
            <a:ext cx="6009273" cy="2089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873624"/>
              </a:buClr>
              <a:buFont typeface="Wingdings" pitchFamily="2" charset="2"/>
              <a:buNone/>
            </a:pPr>
            <a:r>
              <a:rPr lang="en-US" altLang="ja-JP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日前</a:t>
            </a: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、百貨店で</a:t>
            </a:r>
          </a:p>
          <a:p>
            <a:pPr indent="0">
              <a:buClr>
                <a:srgbClr val="873624"/>
              </a:buClr>
              <a:buFont typeface="Wingdings" pitchFamily="2" charset="2"/>
              <a:buNone/>
            </a:pPr>
            <a:r>
              <a:rPr lang="ja-JP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バッグ</a:t>
            </a: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を買いました</a:t>
            </a:r>
            <a:r>
              <a:rPr lang="en-US" altLang="ja-JP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｡</a:t>
            </a: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開封すると</a:t>
            </a:r>
          </a:p>
          <a:p>
            <a:pPr indent="0">
              <a:buClr>
                <a:srgbClr val="873624"/>
              </a:buClr>
              <a:buFont typeface="Wingdings" pitchFamily="2" charset="2"/>
              <a:buNone/>
            </a:pP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下の方に</a:t>
            </a:r>
            <a:r>
              <a:rPr lang="ja-JP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破れ</a:t>
            </a: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がありました。</a:t>
            </a:r>
          </a:p>
          <a:p>
            <a:pPr indent="0">
              <a:buClr>
                <a:srgbClr val="873624"/>
              </a:buClr>
              <a:buFont typeface="Wingdings" pitchFamily="2" charset="2"/>
              <a:buNone/>
            </a:pP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交換できますか</a:t>
            </a:r>
            <a:r>
              <a:rPr lang="en-US" altLang="ja-JP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?</a:t>
            </a:r>
          </a:p>
          <a:p>
            <a:pPr indent="0">
              <a:buClr>
                <a:srgbClr val="873624"/>
              </a:buClr>
              <a:buFont typeface="Wingdings" pitchFamily="2" charset="2"/>
              <a:buNone/>
            </a:pPr>
            <a:endParaRPr lang="en-US" altLang="ja-JP" sz="33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218" name="Picture 2" descr="F:\消費生活センター　消費者教育\イラストいろいろ\number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41" y="1676788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トートバッグ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58" y="3088990"/>
            <a:ext cx="3125112" cy="31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爆発 1 3"/>
          <p:cNvSpPr/>
          <p:nvPr/>
        </p:nvSpPr>
        <p:spPr>
          <a:xfrm>
            <a:off x="5148064" y="5841179"/>
            <a:ext cx="432048" cy="3729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750069" y="5585975"/>
            <a:ext cx="1228038" cy="85881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じめ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に・・・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16548" y="2062792"/>
            <a:ext cx="3797180" cy="44377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251520" y="1183978"/>
            <a:ext cx="8712968" cy="588838"/>
          </a:xfrm>
          <a:prstGeom prst="roundRect">
            <a:avLst>
              <a:gd name="adj" fmla="val 497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12475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日々生きていくために、いろんなことをしています。</a:t>
            </a:r>
            <a:endParaRPr kumimoji="1"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951284" y="2087636"/>
            <a:ext cx="3797180" cy="44377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 descr="G:\消費生活センター　消費者教育\イラストいろいろ\shopping_reji_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25" y="3810287"/>
            <a:ext cx="1768243" cy="2001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  <p:pic>
        <p:nvPicPr>
          <p:cNvPr id="1028" name="Picture 4" descr="G:\KINGSTON\くらしの一日講座\イラストいろいろ\お風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48" y="476392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KINGSTON\くらしの一日講座\イラストいろいろ\食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8" y="238202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消費生活センター　消費者教育\イラストいろいろ\soudan_setsumei_business_ol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24" y="4478751"/>
            <a:ext cx="1709423" cy="170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5180524" y="2072903"/>
            <a:ext cx="3783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　　　か</a:t>
            </a:r>
          </a:p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を買ったり、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       の</a:t>
            </a:r>
          </a:p>
          <a:p>
            <a:endParaRPr lang="ja-JP" altLang="en-US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もうしこ　　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        りよう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申込みをして利用します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｡</a:t>
            </a:r>
            <a:endParaRPr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315138" y="2348880"/>
            <a:ext cx="157455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材料を買う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316906" y="2961428"/>
            <a:ext cx="157455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道具</a:t>
            </a:r>
            <a:r>
              <a:rPr lang="ja-JP" altLang="en-US" sz="2000" dirty="0" smtClean="0">
                <a:solidFill>
                  <a:schemeClr val="tx1"/>
                </a:solidFill>
              </a:rPr>
              <a:t>を買う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2338921" y="3579847"/>
            <a:ext cx="1574554" cy="7266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電気・ガス・水等を</a:t>
            </a:r>
            <a:r>
              <a:rPr lang="ja-JP" altLang="en-US" sz="2000" dirty="0">
                <a:solidFill>
                  <a:schemeClr val="tx1"/>
                </a:solidFill>
              </a:rPr>
              <a:t>消費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033" name="Picture 9" descr="G:\KINGSTON\くらしの一日講座\イラストいろいろ\smartphone_ap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8" y="443711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4065506" y="2564904"/>
            <a:ext cx="1012987" cy="350608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そ</a:t>
            </a:r>
          </a:p>
          <a:p>
            <a:pPr algn="ctr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の</a:t>
            </a:r>
          </a:p>
          <a:p>
            <a:pPr algn="ctr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た</a:t>
            </a:r>
          </a:p>
          <a:p>
            <a:pPr algn="ctr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め</a:t>
            </a:r>
          </a:p>
          <a:p>
            <a:pPr algn="ctr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に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61597" y="2348880"/>
            <a:ext cx="399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07126" y="2347404"/>
            <a:ext cx="865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おぼえておきましょう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!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70464" y="1106305"/>
            <a:ext cx="4032448" cy="5563055"/>
            <a:chOff x="558632" y="1106305"/>
            <a:chExt cx="4032448" cy="5563055"/>
          </a:xfrm>
        </p:grpSpPr>
        <p:sp>
          <p:nvSpPr>
            <p:cNvPr id="3" name="角丸四角形 2"/>
            <p:cNvSpPr/>
            <p:nvPr/>
          </p:nvSpPr>
          <p:spPr>
            <a:xfrm>
              <a:off x="558632" y="1106305"/>
              <a:ext cx="4032448" cy="55630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810660" y="1300101"/>
              <a:ext cx="3528392" cy="835276"/>
            </a:xfrm>
            <a:prstGeom prst="roundRect">
              <a:avLst>
                <a:gd name="adj" fmla="val 4976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080546" y="1456129"/>
              <a:ext cx="306034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prstClr val="black"/>
                  </a:solidFill>
                </a:rPr>
                <a:t>　</a:t>
              </a:r>
            </a:p>
          </p:txBody>
        </p:sp>
        <p:pic>
          <p:nvPicPr>
            <p:cNvPr id="23" name="Picture 2" descr="G:\消費生活センター　消費者教育\イラストいろいろ\shopping_reji_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048" y="2467118"/>
              <a:ext cx="2523615" cy="252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930159" y="4895863"/>
              <a:ext cx="3278031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かね　　  はら　　     　　しょうひん</a:t>
              </a:r>
            </a:p>
            <a:p>
              <a:r>
                <a:rPr lang="ja-JP" altLang="en-US" sz="24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お金を払って、商品を</a:t>
              </a:r>
            </a:p>
            <a:p>
              <a:endParaRPr lang="ja-JP" altLang="en-US" sz="1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12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こうにゅう　      せいかつ</a:t>
              </a:r>
              <a:endPara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24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購入し、生活すること</a:t>
              </a:r>
              <a:endPara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4860032" y="1142178"/>
            <a:ext cx="4032448" cy="5563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112060" y="1335974"/>
            <a:ext cx="3528392" cy="835276"/>
          </a:xfrm>
          <a:prstGeom prst="roundRect">
            <a:avLst>
              <a:gd name="adj" fmla="val 497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49250" y="1456129"/>
            <a:ext cx="28671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prstClr val="black"/>
                </a:solidFill>
              </a:rPr>
              <a:t>　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31559" y="4931736"/>
            <a:ext cx="327803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 しょうひん      こうにゅう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4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商品を  購入し、</a:t>
            </a:r>
          </a:p>
          <a:p>
            <a:endParaRPr lang="ja-JP" altLang="en-US" sz="11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しよう　     　　ひと</a:t>
            </a:r>
            <a:endParaRPr lang="ja-JP" altLang="en-US" sz="12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使用する人のこと</a:t>
            </a:r>
            <a:endParaRPr lang="ja-JP" altLang="en-US" sz="24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G:\KINGSTON\くらしの一日講座\イラストいろいろ\イラスト\「買物 イラスト」.files\yjimage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90" y="2445785"/>
            <a:ext cx="2287332" cy="24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31" y="1714477"/>
            <a:ext cx="2220568" cy="19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矢印 4"/>
          <p:cNvSpPr/>
          <p:nvPr/>
        </p:nvSpPr>
        <p:spPr>
          <a:xfrm>
            <a:off x="1978912" y="2789385"/>
            <a:ext cx="2325940" cy="16916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endParaRPr kumimoji="0" lang="ja-JP" altLang="en-US" sz="1600" kern="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左矢印 5"/>
          <p:cNvSpPr/>
          <p:nvPr/>
        </p:nvSpPr>
        <p:spPr>
          <a:xfrm>
            <a:off x="4304852" y="2789385"/>
            <a:ext cx="2211364" cy="1691671"/>
          </a:xfrm>
          <a:prstGeom prst="leftArrow">
            <a:avLst>
              <a:gd name="adj1" fmla="val 52631"/>
              <a:gd name="adj2" fmla="val 50000"/>
            </a:avLst>
          </a:prstGeom>
          <a:solidFill>
            <a:srgbClr val="0070C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endParaRPr kumimoji="0" lang="ja-JP" altLang="en-US" sz="1600" kern="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85" y="1525454"/>
            <a:ext cx="827471" cy="8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77" y="1064803"/>
            <a:ext cx="764044" cy="1111336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2057459" y="1799073"/>
            <a:ext cx="2946591" cy="869455"/>
          </a:xfrm>
          <a:prstGeom prst="wedgeEllipseCallout">
            <a:avLst>
              <a:gd name="adj1" fmla="val -56704"/>
              <a:gd name="adj2" fmla="val 807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これください</a:t>
            </a:r>
            <a:endParaRPr lang="ja-JP" altLang="en-US" sz="24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6516216" y="3823040"/>
            <a:ext cx="2495042" cy="796097"/>
          </a:xfrm>
          <a:prstGeom prst="wedgeEllipseCallout">
            <a:avLst>
              <a:gd name="adj1" fmla="val 23777"/>
              <a:gd name="adj2" fmla="val -8759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わかりました</a:t>
            </a:r>
            <a:endParaRPr lang="ja-JP" altLang="en-US" sz="2000" dirty="0">
              <a:solidFill>
                <a:schemeClr val="tx2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9" y="1714479"/>
            <a:ext cx="1614048" cy="3010666"/>
          </a:xfrm>
          <a:prstGeom prst="rect">
            <a:avLst/>
          </a:prstGeom>
        </p:spPr>
      </p:pic>
      <p:sp>
        <p:nvSpPr>
          <p:cNvPr id="19" name="横巻き 18"/>
          <p:cNvSpPr/>
          <p:nvPr/>
        </p:nvSpPr>
        <p:spPr>
          <a:xfrm>
            <a:off x="971600" y="4725145"/>
            <a:ext cx="7001389" cy="194421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 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ほうてき　　　       せきにん　 　        　　　　　　やくそく</a:t>
            </a:r>
          </a:p>
          <a:p>
            <a:pPr algn="ctr"/>
            <a:r>
              <a:rPr kumimoji="1" lang="ja-JP" altLang="en-US" sz="3600" dirty="0" smtClean="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法的な責任のある約束</a:t>
            </a: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一方的には成立はしません</a:t>
            </a:r>
            <a:r>
              <a:rPr lang="en-US" altLang="ja-JP" sz="28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!  </a:t>
            </a:r>
            <a:endParaRPr kumimoji="1" lang="ja-JP" altLang="en-US" sz="28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352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けいやく</a:t>
            </a:r>
            <a:endParaRPr lang="en-US" altLang="ja-JP" sz="20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44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ｰ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契約ってどんなこと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？</a:t>
            </a:r>
            <a:endParaRPr lang="en-US" altLang="ja-JP" sz="4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75490" y="3373610"/>
            <a:ext cx="12523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67913" y="3373610"/>
            <a:ext cx="12523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30" y="2803105"/>
            <a:ext cx="2220568" cy="22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矢印 4"/>
          <p:cNvSpPr/>
          <p:nvPr/>
        </p:nvSpPr>
        <p:spPr>
          <a:xfrm>
            <a:off x="1978911" y="1583756"/>
            <a:ext cx="2325940" cy="16916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342900">
              <a:defRPr/>
            </a:pPr>
            <a:r>
              <a:rPr kumimoji="0" lang="ja-JP" altLang="en-US" sz="16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だいきん　　はら</a:t>
            </a:r>
          </a:p>
          <a:p>
            <a:pPr defTabSz="342900">
              <a:defRPr/>
            </a:pPr>
            <a:r>
              <a:rPr kumimoji="0" lang="ja-JP" altLang="en-US" sz="27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代金を払う</a:t>
            </a:r>
            <a:endParaRPr kumimoji="0" lang="ja-JP" altLang="en-US" sz="2700" kern="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左矢印 5"/>
          <p:cNvSpPr/>
          <p:nvPr/>
        </p:nvSpPr>
        <p:spPr>
          <a:xfrm>
            <a:off x="4287194" y="1565469"/>
            <a:ext cx="2406279" cy="1691671"/>
          </a:xfrm>
          <a:prstGeom prst="leftArrow">
            <a:avLst>
              <a:gd name="adj1" fmla="val 52631"/>
              <a:gd name="adj2" fmla="val 50000"/>
            </a:avLst>
          </a:prstGeom>
          <a:solidFill>
            <a:srgbClr val="0070C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342900">
              <a:defRPr/>
            </a:pPr>
            <a:r>
              <a:rPr kumimoji="0" lang="ja-JP" altLang="en-US" sz="16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しょうひん　わた</a:t>
            </a:r>
          </a:p>
          <a:p>
            <a:pPr defTabSz="342900">
              <a:defRPr/>
            </a:pPr>
            <a:r>
              <a:rPr kumimoji="0" lang="ja-JP" altLang="en-US" sz="27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商品を渡す</a:t>
            </a:r>
            <a:endParaRPr kumimoji="0" lang="ja-JP" altLang="en-US" sz="1350" kern="0" dirty="0">
              <a:solidFill>
                <a:prstClr val="white"/>
              </a:solidFill>
            </a:endParaRPr>
          </a:p>
        </p:txBody>
      </p:sp>
      <p:pic>
        <p:nvPicPr>
          <p:cNvPr id="7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2" y="1341691"/>
            <a:ext cx="478782" cy="4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42455"/>
            <a:ext cx="764044" cy="111133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5" y="2166986"/>
            <a:ext cx="1614048" cy="3169738"/>
          </a:xfrm>
          <a:prstGeom prst="rect">
            <a:avLst/>
          </a:prstGeom>
        </p:spPr>
      </p:pic>
      <p:sp>
        <p:nvSpPr>
          <p:cNvPr id="19" name="円/楕円 18"/>
          <p:cNvSpPr/>
          <p:nvPr/>
        </p:nvSpPr>
        <p:spPr>
          <a:xfrm>
            <a:off x="3413536" y="3462329"/>
            <a:ext cx="1950552" cy="9721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1F497D"/>
                </a:solidFill>
                <a:latin typeface="HGSｺﾞｼｯｸE" pitchFamily="50" charset="-128"/>
                <a:ea typeface="HGSｺﾞｼｯｸE" pitchFamily="50" charset="-128"/>
              </a:rPr>
              <a:t>せきにん</a:t>
            </a:r>
          </a:p>
          <a:p>
            <a:pPr algn="ctr"/>
            <a:r>
              <a:rPr lang="ja-JP" altLang="en-US" sz="3200" dirty="0" smtClean="0">
                <a:solidFill>
                  <a:srgbClr val="1F497D"/>
                </a:solidFill>
                <a:latin typeface="HGSｺﾞｼｯｸE" pitchFamily="50" charset="-128"/>
                <a:ea typeface="HGSｺﾞｼｯｸE" pitchFamily="50" charset="-128"/>
              </a:rPr>
              <a:t>責任</a:t>
            </a:r>
            <a:endParaRPr lang="ja-JP" altLang="en-US" sz="3200" dirty="0">
              <a:solidFill>
                <a:srgbClr val="1F497D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352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ほうてき　　　 せきに</a:t>
            </a:r>
            <a:r>
              <a:rPr lang="ja-JP" altLang="en-US" sz="20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ん</a:t>
            </a:r>
            <a:endParaRPr lang="en-US" altLang="ja-JP" sz="20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3-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法的な責任ってどんなこと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？</a:t>
            </a:r>
            <a:endParaRPr lang="en-US" altLang="ja-JP" sz="4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355976" y="4422571"/>
            <a:ext cx="2325940" cy="1886749"/>
          </a:xfrm>
          <a:prstGeom prst="rightArrow">
            <a:avLst>
              <a:gd name="adj1" fmla="val 50000"/>
              <a:gd name="adj2" fmla="val 4909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342900">
              <a:defRPr/>
            </a:pPr>
            <a:endParaRPr kumimoji="0" lang="ja-JP" altLang="en-US" sz="1600" kern="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左矢印 14"/>
          <p:cNvSpPr/>
          <p:nvPr/>
        </p:nvSpPr>
        <p:spPr>
          <a:xfrm>
            <a:off x="1978911" y="4434467"/>
            <a:ext cx="2406279" cy="1845632"/>
          </a:xfrm>
          <a:prstGeom prst="leftArrow">
            <a:avLst>
              <a:gd name="adj1" fmla="val 52631"/>
              <a:gd name="adj2" fmla="val 50000"/>
            </a:avLst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342900">
              <a:defRPr/>
            </a:pPr>
            <a:endParaRPr kumimoji="0" lang="ja-JP" altLang="en-US" sz="1600" kern="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5160" y="5003340"/>
            <a:ext cx="219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defRPr/>
            </a:pPr>
            <a:r>
              <a:rPr kumimoji="0" lang="ja-JP" altLang="en-US" sz="1600" kern="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しょうひん　うけと</a:t>
            </a:r>
          </a:p>
          <a:p>
            <a:pPr lvl="0" defTabSz="342900">
              <a:defRPr/>
            </a:pPr>
            <a:r>
              <a:rPr kumimoji="0" lang="ja-JP" altLang="en-US" sz="2400" kern="0" dirty="0">
                <a:solidFill>
                  <a:prstClr val="white"/>
                </a:solidFill>
                <a:latin typeface="HGSｺﾞｼｯｸE" pitchFamily="50" charset="-128"/>
                <a:ea typeface="HGSｺﾞｼｯｸE" pitchFamily="50" charset="-128"/>
              </a:rPr>
              <a:t>商品を受取る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41154" y="497067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defRPr/>
            </a:pPr>
            <a:r>
              <a:rPr kumimoji="0" lang="ja-JP" altLang="en-US" sz="1600" kern="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だいきん　うけと</a:t>
            </a:r>
          </a:p>
          <a:p>
            <a:pPr lvl="0" defTabSz="342900">
              <a:defRPr/>
            </a:pPr>
            <a:r>
              <a:rPr kumimoji="0" lang="ja-JP" altLang="en-US" sz="2400" kern="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代金を受取る</a:t>
            </a:r>
          </a:p>
        </p:txBody>
      </p:sp>
      <p:pic>
        <p:nvPicPr>
          <p:cNvPr id="17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14" y="5428909"/>
            <a:ext cx="602393" cy="60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1" y="5431872"/>
            <a:ext cx="764044" cy="1111336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548405" y="1216780"/>
            <a:ext cx="1439420" cy="5560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593282" y="1216780"/>
            <a:ext cx="1426990" cy="6036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240953" y="5856258"/>
            <a:ext cx="1325033" cy="6869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7565986" y="10710643"/>
            <a:ext cx="1008913" cy="5560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2"/>
                </a:solidFill>
              </a:rPr>
              <a:t>けんり</a:t>
            </a:r>
            <a:endParaRPr kumimoji="1" lang="ja-JP" altLang="en-US" sz="12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権利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1548404" y="5933226"/>
            <a:ext cx="1151388" cy="6541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70583" y="1301599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80912" y="1325399"/>
            <a:ext cx="801003" cy="345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64058" y="6095433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43429" y="603130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　　けいやく　　　　　　　　　　　　　　　　　かたち　　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4.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契約のいろいろな形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1520" y="1183979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16016" y="1120402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51520" y="4041311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8628" y="1272731"/>
            <a:ext cx="3731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けいやく　　　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</a:t>
            </a:r>
            <a:r>
              <a:rPr lang="en-US" altLang="ja-JP" sz="3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</a:t>
            </a: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lang="ja-JP" altLang="en-US" sz="3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なくても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せいりつ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成立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004048" y="1321746"/>
            <a:ext cx="3600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やくそく　　　けいやく</a:t>
            </a:r>
            <a:endParaRPr lang="en-US" altLang="ja-JP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約束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でも契約</a:t>
            </a:r>
            <a:endParaRPr lang="en-US" altLang="ja-JP" sz="3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4065258"/>
            <a:ext cx="3960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いんかん　</a:t>
            </a:r>
          </a:p>
          <a:p>
            <a:pPr lvl="0"/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印鑑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がなくても</a:t>
            </a:r>
          </a:p>
          <a:p>
            <a:pPr lvl="0"/>
            <a:r>
              <a:rPr lang="ja-JP" altLang="en-US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せいり</a:t>
            </a:r>
            <a:r>
              <a:rPr lang="ja-JP" altLang="en-US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</a:t>
            </a:r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成立</a:t>
            </a:r>
            <a:endParaRPr lang="en-US" altLang="ja-JP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27" name="Picture 2" descr="H:\くらしの一日講座\イラストいろいろ\契約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4" y="5151276"/>
            <a:ext cx="1973283" cy="128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乗算記号 14"/>
          <p:cNvSpPr/>
          <p:nvPr/>
        </p:nvSpPr>
        <p:spPr>
          <a:xfrm>
            <a:off x="690428" y="4982251"/>
            <a:ext cx="1584176" cy="1462783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G:\消費生活センター　消費者教育\イラストいろいろ\yubikiri_cou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35290"/>
            <a:ext cx="1528407" cy="15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KINGSTON\くらしの一日講座\イラストいろいろ\契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95" y="2111781"/>
            <a:ext cx="1476806" cy="14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4700701" y="4041311"/>
            <a:ext cx="4104456" cy="2583764"/>
            <a:chOff x="4700701" y="4041311"/>
            <a:chExt cx="4104456" cy="2583764"/>
          </a:xfrm>
        </p:grpSpPr>
        <p:sp>
          <p:nvSpPr>
            <p:cNvPr id="18" name="角丸四角形 17"/>
            <p:cNvSpPr/>
            <p:nvPr/>
          </p:nvSpPr>
          <p:spPr>
            <a:xfrm>
              <a:off x="4700701" y="4041311"/>
              <a:ext cx="4104456" cy="25837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72709" y="4065258"/>
              <a:ext cx="39604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ばめん</a:t>
              </a:r>
            </a:p>
            <a:p>
              <a:r>
                <a:rPr lang="ja-JP" altLang="en-US" sz="2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場面によっては、</a:t>
              </a:r>
            </a:p>
            <a:p>
              <a:r>
                <a:rPr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しょめん　ひつよう</a:t>
              </a:r>
            </a:p>
            <a:p>
              <a:r>
                <a:rPr lang="ja-JP" altLang="en-US" sz="2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書面が必要となる</a:t>
              </a:r>
            </a:p>
            <a:p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こと</a:t>
              </a:r>
              <a:r>
                <a:rPr lang="ja-JP" altLang="en-US" sz="2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もあります。</a:t>
              </a:r>
              <a:endPara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052" name="Picture 4" descr="G:\消費生活センター　消費者教育\イラストいろいろ\hanashiai_woma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313" y="4090219"/>
              <a:ext cx="1061057" cy="1061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グループ化 4"/>
            <p:cNvGrpSpPr/>
            <p:nvPr/>
          </p:nvGrpSpPr>
          <p:grpSpPr>
            <a:xfrm>
              <a:off x="4772709" y="5805264"/>
              <a:ext cx="1095435" cy="734455"/>
              <a:chOff x="4772709" y="5845812"/>
              <a:chExt cx="1095435" cy="734455"/>
            </a:xfrm>
          </p:grpSpPr>
          <p:sp>
            <p:nvSpPr>
              <p:cNvPr id="2" name="円/楕円 1"/>
              <p:cNvSpPr/>
              <p:nvPr/>
            </p:nvSpPr>
            <p:spPr>
              <a:xfrm>
                <a:off x="4772709" y="5877272"/>
                <a:ext cx="1095435" cy="70299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5004048" y="5845812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HGPｺﾞｼｯｸE" pitchFamily="50" charset="-128"/>
                    <a:ea typeface="HGPｺﾞｼｯｸE" pitchFamily="50" charset="-128"/>
                  </a:rPr>
                  <a:t>保証契約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6020544" y="5805264"/>
              <a:ext cx="1095435" cy="734455"/>
              <a:chOff x="4772709" y="5845812"/>
              <a:chExt cx="1095435" cy="734455"/>
            </a:xfrm>
          </p:grpSpPr>
          <p:sp>
            <p:nvSpPr>
              <p:cNvPr id="22" name="円/楕円 21"/>
              <p:cNvSpPr/>
              <p:nvPr/>
            </p:nvSpPr>
            <p:spPr>
              <a:xfrm>
                <a:off x="4772709" y="5877272"/>
                <a:ext cx="1095435" cy="70299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004048" y="5845812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訪問販売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7396551" y="5797397"/>
              <a:ext cx="1095435" cy="734455"/>
              <a:chOff x="4772709" y="5845812"/>
              <a:chExt cx="1095435" cy="734455"/>
            </a:xfrm>
          </p:grpSpPr>
          <p:sp>
            <p:nvSpPr>
              <p:cNvPr id="25" name="円/楕円 24"/>
              <p:cNvSpPr/>
              <p:nvPr/>
            </p:nvSpPr>
            <p:spPr>
              <a:xfrm>
                <a:off x="4772709" y="5877272"/>
                <a:ext cx="1095435" cy="70299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004048" y="5845812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ﾏﾙﾁ商法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</p:grpSp>
      <p:sp>
        <p:nvSpPr>
          <p:cNvPr id="10" name="正方形/長方形 9"/>
          <p:cNvSpPr/>
          <p:nvPr/>
        </p:nvSpPr>
        <p:spPr>
          <a:xfrm>
            <a:off x="1511660" y="1662475"/>
            <a:ext cx="1224136" cy="540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004048" y="1703331"/>
            <a:ext cx="810343" cy="540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Wl0WsdCB24/VmFj01CfhiI/AAAAAAAA1Z4/Tjd8pmzlLqU/s800/shopping_rej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953" y="4568851"/>
            <a:ext cx="3476589" cy="32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0" y="2689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5-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どんなときに、やめられるの？</a:t>
            </a:r>
            <a:endParaRPr lang="en-US" altLang="ja-JP" sz="4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23528" y="1124744"/>
            <a:ext cx="2790654" cy="5511767"/>
            <a:chOff x="5996281" y="1196752"/>
            <a:chExt cx="2790654" cy="5511767"/>
          </a:xfrm>
        </p:grpSpPr>
        <p:sp>
          <p:nvSpPr>
            <p:cNvPr id="13" name="角丸四角形 12"/>
            <p:cNvSpPr/>
            <p:nvPr/>
          </p:nvSpPr>
          <p:spPr>
            <a:xfrm>
              <a:off x="6012162" y="1196752"/>
              <a:ext cx="2774773" cy="238501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81653" y="1283531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未成年者が一人</a:t>
              </a:r>
              <a:r>
                <a:rPr kumimoji="0" lang="ja-JP" altLang="en-US" sz="2000" kern="0" dirty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で</a:t>
              </a:r>
              <a:r>
                <a:rPr kumimoji="0" lang="ja-JP" altLang="en-US" sz="2000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契約</a:t>
              </a:r>
              <a:endParaRPr kumimoji="0" lang="ja-JP" altLang="en-US" sz="2000" kern="0" dirty="0">
                <a:solidFill>
                  <a:srgbClr val="1F497D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10244" name="Picture 4" descr="会社での相談のイラスト（笑顔・女性x男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605" y="1815543"/>
              <a:ext cx="1559672" cy="1641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角丸四角形 28"/>
            <p:cNvSpPr/>
            <p:nvPr/>
          </p:nvSpPr>
          <p:spPr>
            <a:xfrm>
              <a:off x="5996281" y="4323504"/>
              <a:ext cx="2774773" cy="238501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165772" y="4410283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未成年者契約の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取消</a:t>
              </a:r>
              <a:endParaRPr kumimoji="0" lang="ja-JP" altLang="en-US" sz="2000" kern="0" dirty="0">
                <a:solidFill>
                  <a:srgbClr val="1F497D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6" name="下矢印 35"/>
            <p:cNvSpPr/>
            <p:nvPr/>
          </p:nvSpPr>
          <p:spPr>
            <a:xfrm>
              <a:off x="6912377" y="3717032"/>
              <a:ext cx="1152128" cy="54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2" descr="G:\KINGSTON\くらしの一日講座\イラストいろいろ\未成年者契約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129" y="4963525"/>
              <a:ext cx="2057403" cy="1674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グループ化 5"/>
          <p:cNvGrpSpPr/>
          <p:nvPr/>
        </p:nvGrpSpPr>
        <p:grpSpPr>
          <a:xfrm>
            <a:off x="3347864" y="1124744"/>
            <a:ext cx="5407353" cy="5511767"/>
            <a:chOff x="307648" y="1196752"/>
            <a:chExt cx="5407353" cy="5511767"/>
          </a:xfrm>
        </p:grpSpPr>
        <p:sp>
          <p:nvSpPr>
            <p:cNvPr id="7" name="角丸四角形 6"/>
            <p:cNvSpPr/>
            <p:nvPr/>
          </p:nvSpPr>
          <p:spPr>
            <a:xfrm>
              <a:off x="323529" y="1196752"/>
              <a:ext cx="2495874" cy="2385015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3078789" y="1196752"/>
              <a:ext cx="2636212" cy="23850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prstClr val="white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28466" y="1334557"/>
              <a:ext cx="228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あらかじめ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やめる時のルールを決めてある契約</a:t>
              </a:r>
              <a:endParaRPr kumimoji="0" lang="ja-JP" altLang="en-US" kern="0" dirty="0">
                <a:solidFill>
                  <a:srgbClr val="1F497D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1031" name="Picture 7" descr="G:\KINGSTON\くらしの一日講座\イラストいろいろ\friends_hagemashi_girl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21" y="2257887"/>
              <a:ext cx="1625434" cy="142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3253895" y="1283531"/>
              <a:ext cx="228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dirty="0">
                  <a:solidFill>
                    <a:srgbClr val="1F497D">
                      <a:lumMod val="50000"/>
                    </a:srgbClr>
                  </a:solidFill>
                  <a:latin typeface="HG丸ｺﾞｼｯｸM-PRO" pitchFamily="50" charset="-128"/>
                  <a:ea typeface="HG丸ｺﾞｼｯｸM-PRO" pitchFamily="50" charset="-128"/>
                </a:rPr>
                <a:t>訪問</a:t>
              </a:r>
              <a:r>
                <a:rPr kumimoji="0" lang="ja-JP" altLang="en-US" sz="2000" kern="0" dirty="0" smtClean="0">
                  <a:solidFill>
                    <a:srgbClr val="1F497D">
                      <a:lumMod val="50000"/>
                    </a:srgbClr>
                  </a:solidFill>
                  <a:latin typeface="HG丸ｺﾞｼｯｸM-PRO" pitchFamily="50" charset="-128"/>
                  <a:ea typeface="HG丸ｺﾞｼｯｸM-PRO" pitchFamily="50" charset="-128"/>
                </a:rPr>
                <a:t>販売で契約</a:t>
              </a:r>
              <a:endParaRPr kumimoji="0" lang="ja-JP" altLang="en-US" sz="2000" kern="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307648" y="4323504"/>
              <a:ext cx="2495874" cy="2385015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3062908" y="4323504"/>
              <a:ext cx="2636212" cy="23850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prstClr val="white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12585" y="4523795"/>
              <a:ext cx="228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やめる</a:t>
              </a:r>
              <a:r>
                <a:rPr kumimoji="0" lang="ja-JP" altLang="en-US" sz="2000" kern="0" dirty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ことに合意</a:t>
              </a:r>
            </a:p>
          </p:txBody>
        </p:sp>
        <p:pic>
          <p:nvPicPr>
            <p:cNvPr id="32" name="Picture 4" descr="G:\消費生活センター　消費者教育\イラストいろいろ\cooling_off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454" y="5041132"/>
              <a:ext cx="1588843" cy="1588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正方形/長方形 34"/>
            <p:cNvSpPr/>
            <p:nvPr/>
          </p:nvSpPr>
          <p:spPr>
            <a:xfrm>
              <a:off x="3253895" y="4440804"/>
              <a:ext cx="2286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kern="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0" name="下矢印 9"/>
            <p:cNvSpPr/>
            <p:nvPr/>
          </p:nvSpPr>
          <p:spPr>
            <a:xfrm>
              <a:off x="979521" y="3717032"/>
              <a:ext cx="1152128" cy="54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下矢印 47"/>
            <p:cNvSpPr/>
            <p:nvPr/>
          </p:nvSpPr>
          <p:spPr>
            <a:xfrm>
              <a:off x="3949429" y="3717032"/>
              <a:ext cx="1152128" cy="54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74" name="Picture 2" descr="G:\消費生活センター　消費者教育\イラストいろいろ\sagi_syoukaki_houmonhanbai_oshiur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645" y="1683641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G:\KINGSTON\くらしの一日講座\イラストいろいろ\相談窓口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962" y="4923905"/>
              <a:ext cx="1671790" cy="1754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Wl0WsdCB24/VmFj01CfhiI/AAAAAAAA1Z4/Tjd8pmzlLqU/s800/shopping_rej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13" y="3685804"/>
            <a:ext cx="3476589" cy="32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2" y="4993278"/>
            <a:ext cx="411661" cy="42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4.bp.blogspot.com/-R6XFB59rFy0/UUhH63l9q-I/AAAAAAAAO5c/xa-LPMTzgpE/s1600/bousai_wa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273">
            <a:off x="7370240" y="5067394"/>
            <a:ext cx="429867" cy="9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KINGSTON\くらしの一日講座\イラストいろいろ\ouen_wom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8025"/>
            <a:ext cx="1872208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2771800" y="1368026"/>
            <a:ext cx="6048672" cy="2493023"/>
          </a:xfrm>
          <a:prstGeom prst="wedgeEllipseCallout">
            <a:avLst>
              <a:gd name="adj1" fmla="val -60855"/>
              <a:gd name="adj2" fmla="val 74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b="1" dirty="0" smtClean="0">
                <a:solidFill>
                  <a:prstClr val="black"/>
                </a:solidFill>
                <a:latin typeface="ＭＳ Ｐゴシック"/>
              </a:rPr>
              <a:t>けいやく　　　　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solidFill>
                  <a:srgbClr val="1F497D"/>
                </a:solidFill>
                <a:latin typeface="ＭＳ Ｐゴシック"/>
              </a:rPr>
              <a:t>契約は　</a:t>
            </a:r>
            <a:r>
              <a:rPr lang="en-US" altLang="ja-JP" sz="4400" dirty="0">
                <a:solidFill>
                  <a:srgbClr val="1F497D"/>
                </a:solidFill>
                <a:latin typeface="ＭＳ Ｐゴシック"/>
              </a:rPr>
              <a:t> </a:t>
            </a:r>
            <a:r>
              <a:rPr lang="en-US" altLang="ja-JP" sz="4400" dirty="0" smtClean="0">
                <a:solidFill>
                  <a:srgbClr val="1F497D"/>
                </a:solidFill>
                <a:latin typeface="ＭＳ Ｐゴシック"/>
              </a:rPr>
              <a:t>    </a:t>
            </a:r>
            <a:r>
              <a:rPr lang="ja-JP" altLang="en-US" sz="4400" dirty="0" smtClean="0">
                <a:solidFill>
                  <a:srgbClr val="1F497D"/>
                </a:solidFill>
                <a:latin typeface="ＭＳ Ｐゴシック"/>
              </a:rPr>
              <a:t>に！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FF0000"/>
                </a:solidFill>
                <a:latin typeface="ＭＳ Ｐゴシック"/>
              </a:rPr>
              <a:t>　　　　　　　　　　　</a:t>
            </a:r>
            <a:r>
              <a:rPr lang="ja-JP" altLang="en-US" b="1" dirty="0" smtClean="0">
                <a:solidFill>
                  <a:srgbClr val="FF0000"/>
                </a:solidFill>
                <a:latin typeface="ＭＳ Ｐゴシック"/>
              </a:rPr>
              <a:t>かんが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solidFill>
                  <a:srgbClr val="FF0000"/>
                </a:solidFill>
                <a:latin typeface="ＭＳ Ｐゴシック"/>
              </a:rPr>
              <a:t>よく考えて</a:t>
            </a:r>
            <a:r>
              <a:rPr lang="ja-JP" altLang="en-US" sz="4400" dirty="0">
                <a:solidFill>
                  <a:srgbClr val="FF0000"/>
                </a:solidFill>
                <a:latin typeface="ＭＳ Ｐゴシック"/>
              </a:rPr>
              <a:t>♪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95190" y="4044450"/>
            <a:ext cx="4752528" cy="252027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72462" y="4335093"/>
            <a:ext cx="4597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Arial" pitchFamily="34" charset="0"/>
              </a:rPr>
              <a:t>★こわれていた</a:t>
            </a:r>
            <a:r>
              <a:rPr lang="ja-JP" altLang="en-US" sz="2800" dirty="0">
                <a:solidFill>
                  <a:prstClr val="black"/>
                </a:solidFill>
                <a:latin typeface="Arial" pitchFamily="34" charset="0"/>
              </a:rPr>
              <a:t>り</a:t>
            </a:r>
            <a:endParaRPr lang="ja-JP" altLang="en-US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defRPr/>
            </a:pPr>
            <a:r>
              <a:rPr lang="ja-JP" altLang="en-US" sz="1200" dirty="0" smtClean="0">
                <a:solidFill>
                  <a:prstClr val="black"/>
                </a:solidFill>
                <a:latin typeface="Arial" pitchFamily="34" charset="0"/>
              </a:rPr>
              <a:t>　　　しょうひん　　　　もんだい　　　　　　　　　　　　　　　　ばあい</a:t>
            </a:r>
          </a:p>
          <a:p>
            <a:pPr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Arial" pitchFamily="34" charset="0"/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  <a:latin typeface="Arial" pitchFamily="34" charset="0"/>
              </a:rPr>
              <a:t>商品に問題があった</a:t>
            </a:r>
            <a:r>
              <a:rPr lang="ja-JP" altLang="en-US" sz="2800" dirty="0">
                <a:solidFill>
                  <a:prstClr val="black"/>
                </a:solidFill>
                <a:latin typeface="Arial" pitchFamily="34" charset="0"/>
              </a:rPr>
              <a:t>場合は</a:t>
            </a:r>
          </a:p>
          <a:p>
            <a:pPr>
              <a:defRPr/>
            </a:pPr>
            <a:r>
              <a:rPr lang="ja-JP" altLang="en-US" sz="1200" dirty="0" smtClean="0">
                <a:solidFill>
                  <a:prstClr val="black"/>
                </a:solidFill>
                <a:latin typeface="Arial" pitchFamily="34" charset="0"/>
              </a:rPr>
              <a:t>　　　　　　　　　　　　　　　</a:t>
            </a:r>
            <a:r>
              <a:rPr lang="ja-JP" altLang="en-US" sz="1200" dirty="0" smtClean="0">
                <a:solidFill>
                  <a:srgbClr val="FF0000"/>
                </a:solidFill>
                <a:latin typeface="Arial" pitchFamily="34" charset="0"/>
              </a:rPr>
              <a:t>　みせ　　　　　　　　　　れんらく</a:t>
            </a:r>
            <a:endParaRPr lang="ja-JP" altLang="en-US" sz="12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Arial" pitchFamily="34" charset="0"/>
              </a:rPr>
              <a:t>　　　　</a:t>
            </a:r>
            <a:r>
              <a:rPr lang="ja-JP" altLang="en-US" sz="3600" dirty="0" smtClean="0">
                <a:solidFill>
                  <a:srgbClr val="FF0000"/>
                </a:solidFill>
                <a:latin typeface="Arial" pitchFamily="34" charset="0"/>
              </a:rPr>
              <a:t>⇒お店に連絡！</a:t>
            </a:r>
            <a:endParaRPr lang="en-US" altLang="ja-JP" sz="3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213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　　　　　　　　けいやく　　　　　　　　　　　　とき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ふりかえり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契約をする時には・・・　</a:t>
            </a:r>
            <a:endParaRPr lang="en-US" altLang="ja-JP" sz="4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508104" y="1786445"/>
            <a:ext cx="1162322" cy="836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552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StackofBooksDesignTemplate_TP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ofBooksDesignTemplate_TP01159440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ckofBooksDesignTemplate_TP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commStra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ユーザー定義 2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1069</Words>
  <Application>Microsoft Office PowerPoint</Application>
  <PresentationFormat>画面に合わせる (4:3)</PresentationFormat>
  <Paragraphs>277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15</vt:i4>
      </vt:variant>
    </vt:vector>
  </HeadingPairs>
  <TitlesOfParts>
    <vt:vector size="40" baseType="lpstr">
      <vt:lpstr>AR P丸ゴシック体M</vt:lpstr>
      <vt:lpstr>HGPｺﾞｼｯｸE</vt:lpstr>
      <vt:lpstr>HGP創英角ｺﾞｼｯｸUB</vt:lpstr>
      <vt:lpstr>HGP創英角ﾎﾟｯﾌﾟ体</vt:lpstr>
      <vt:lpstr>HGSｺﾞｼｯｸE</vt:lpstr>
      <vt:lpstr>HGS創英角ﾎﾟｯﾌﾟ体</vt:lpstr>
      <vt:lpstr>HG丸ｺﾞｼｯｸM-PRO</vt:lpstr>
      <vt:lpstr>HG創英角ｺﾞｼｯｸUB</vt:lpstr>
      <vt:lpstr>ＭＳ Ｐゴシック</vt:lpstr>
      <vt:lpstr>メイリオ</vt:lpstr>
      <vt:lpstr>Arial</vt:lpstr>
      <vt:lpstr>Calibri</vt:lpstr>
      <vt:lpstr>Calibri Light</vt:lpstr>
      <vt:lpstr>Century Gothic</vt:lpstr>
      <vt:lpstr>Lucida Sans Unicode</vt:lpstr>
      <vt:lpstr>Verdana</vt:lpstr>
      <vt:lpstr>Wingdings</vt:lpstr>
      <vt:lpstr>Wingdings 2</vt:lpstr>
      <vt:lpstr>Stack of books design template</vt:lpstr>
      <vt:lpstr>RecommStrat</vt:lpstr>
      <vt:lpstr>1_Office テーマ</vt:lpstr>
      <vt:lpstr>1_HDOfficeLightV0</vt:lpstr>
      <vt:lpstr>7_Office テーマ</vt:lpstr>
      <vt:lpstr>6_Office テーマ</vt:lpstr>
      <vt:lpstr>8_Office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TOKUDAHATSUMI</dc:creator>
  <cp:lastModifiedBy>杉本　佳織</cp:lastModifiedBy>
  <cp:revision>106</cp:revision>
  <cp:lastPrinted>2020-06-30T05:16:32Z</cp:lastPrinted>
  <dcterms:created xsi:type="dcterms:W3CDTF">2020-05-10T07:20:51Z</dcterms:created>
  <dcterms:modified xsi:type="dcterms:W3CDTF">2020-12-17T08:52:02Z</dcterms:modified>
</cp:coreProperties>
</file>