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  <p:sldMasterId id="2147483732" r:id="rId4"/>
    <p:sldMasterId id="2147483792" r:id="rId5"/>
    <p:sldMasterId id="2147483816" r:id="rId6"/>
    <p:sldMasterId id="2147483828" r:id="rId7"/>
  </p:sldMasterIdLst>
  <p:notesMasterIdLst>
    <p:notesMasterId r:id="rId26"/>
  </p:notesMasterIdLst>
  <p:handoutMasterIdLst>
    <p:handoutMasterId r:id="rId27"/>
  </p:handoutMasterIdLst>
  <p:sldIdLst>
    <p:sldId id="259" r:id="rId8"/>
    <p:sldId id="307" r:id="rId9"/>
    <p:sldId id="313" r:id="rId10"/>
    <p:sldId id="265" r:id="rId11"/>
    <p:sldId id="308" r:id="rId12"/>
    <p:sldId id="291" r:id="rId13"/>
    <p:sldId id="311" r:id="rId14"/>
    <p:sldId id="288" r:id="rId15"/>
    <p:sldId id="315" r:id="rId16"/>
    <p:sldId id="316" r:id="rId17"/>
    <p:sldId id="317" r:id="rId18"/>
    <p:sldId id="314" r:id="rId19"/>
    <p:sldId id="301" r:id="rId20"/>
    <p:sldId id="302" r:id="rId21"/>
    <p:sldId id="303" r:id="rId22"/>
    <p:sldId id="304" r:id="rId23"/>
    <p:sldId id="305" r:id="rId24"/>
    <p:sldId id="306" r:id="rId2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9" d="100"/>
          <a:sy n="109" d="100"/>
        </p:scale>
        <p:origin x="800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250" y="93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3D13-A5D3-4F1B-86FD-236C792D1AAD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C32A5-4F9F-4159-9FB3-99396BFE87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3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CF7F-823B-47F8-A509-1E475B8EF82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B297-7789-48C2-BB08-FF24EF2C89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28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では、今日は、</a:t>
            </a:r>
          </a:p>
          <a:p>
            <a:r>
              <a:rPr lang="ja-JP" altLang="en-US" dirty="0" smtClean="0"/>
              <a:t>「契約」について、学びます。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「契約をする」ことから、</a:t>
            </a:r>
          </a:p>
          <a:p>
            <a:r>
              <a:rPr kumimoji="1" lang="ja-JP" altLang="en-US" dirty="0" smtClean="0"/>
              <a:t>「契約をやめる」までを知りましょう。</a:t>
            </a:r>
            <a:endParaRPr kumimoji="1" 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kumimoji="1" lang="en-US" altLang="ja-JP" smtClean="0">
                <a:solidFill>
                  <a:prstClr val="black"/>
                </a:solidFill>
              </a:rPr>
              <a:pPr/>
              <a:t>1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2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復習クイズです。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147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Q1.</a:t>
            </a:r>
            <a:r>
              <a:rPr kumimoji="1" lang="ja-JP" altLang="en-US" dirty="0" smtClean="0"/>
              <a:t>コンビニで、パンを買いました。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これは、契約でしょうか。</a:t>
            </a:r>
          </a:p>
          <a:p>
            <a:endParaRPr lang="ja-JP" altLang="en-US" dirty="0" smtClean="0"/>
          </a:p>
          <a:p>
            <a:endParaRPr lang="ja-JP" altLang="en-US" dirty="0"/>
          </a:p>
          <a:p>
            <a:r>
              <a:rPr lang="en-US" altLang="ja-JP" dirty="0" smtClean="0"/>
              <a:t>[</a:t>
            </a:r>
            <a:r>
              <a:rPr lang="ja-JP" altLang="en-US" dirty="0" smtClean="0"/>
              <a:t>答え</a:t>
            </a:r>
            <a:r>
              <a:rPr lang="en-US" altLang="ja-JP" dirty="0" smtClean="0"/>
              <a:t>]</a:t>
            </a:r>
            <a:endParaRPr lang="ja-JP" altLang="en-US" dirty="0"/>
          </a:p>
          <a:p>
            <a:r>
              <a:rPr lang="ja-JP" altLang="en-US" dirty="0" smtClean="0"/>
              <a:t>「パンを下さい」という申込みに</a:t>
            </a:r>
          </a:p>
          <a:p>
            <a:r>
              <a:rPr kumimoji="1" lang="ja-JP" altLang="en-US" dirty="0"/>
              <a:t>「はい</a:t>
            </a:r>
            <a:r>
              <a:rPr kumimoji="1" lang="ja-JP" altLang="en-US" dirty="0" smtClean="0"/>
              <a:t>、わかりました」という承諾で、契約は成立です。</a:t>
            </a:r>
          </a:p>
          <a:p>
            <a:endParaRPr lang="ja-JP" altLang="en-US" dirty="0"/>
          </a:p>
          <a:p>
            <a:r>
              <a:rPr lang="ja-JP" altLang="en-US" dirty="0" smtClean="0"/>
              <a:t>お客さんは、パンを受け取る権利と、代金を支払う義務があります。</a:t>
            </a:r>
          </a:p>
          <a:p>
            <a:r>
              <a:rPr kumimoji="1" lang="ja-JP" altLang="en-US" dirty="0" smtClean="0"/>
              <a:t>お店は、代金を受取る権利と、パンを渡す義務があります。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25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Q2.</a:t>
            </a:r>
            <a:r>
              <a:rPr kumimoji="1" lang="ja-JP" altLang="en-US" dirty="0" smtClean="0"/>
              <a:t>契約</a:t>
            </a:r>
            <a:r>
              <a:rPr lang="ja-JP" altLang="en-US" dirty="0"/>
              <a:t>には</a:t>
            </a:r>
            <a:r>
              <a:rPr lang="ja-JP" altLang="en-US" dirty="0" smtClean="0"/>
              <a:t>、必ず契約書が必要です。サインをしたり、印鑑を押さないと</a:t>
            </a:r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契約にはなりません。</a:t>
            </a:r>
          </a:p>
          <a:p>
            <a:endParaRPr lang="ja-JP" altLang="en-US" dirty="0" smtClean="0"/>
          </a:p>
          <a:p>
            <a:endParaRPr lang="ja-JP" altLang="en-US" dirty="0"/>
          </a:p>
          <a:p>
            <a:r>
              <a:rPr lang="en-US" altLang="ja-JP" dirty="0" smtClean="0"/>
              <a:t>[</a:t>
            </a:r>
            <a:r>
              <a:rPr lang="ja-JP" altLang="en-US" dirty="0" smtClean="0"/>
              <a:t>答え</a:t>
            </a:r>
            <a:r>
              <a:rPr lang="en-US" altLang="ja-JP" dirty="0" smtClean="0"/>
              <a:t>]</a:t>
            </a:r>
            <a:endParaRPr lang="ja-JP" altLang="en-US" dirty="0"/>
          </a:p>
          <a:p>
            <a:r>
              <a:rPr kumimoji="1" lang="ja-JP" altLang="en-US" dirty="0" smtClean="0"/>
              <a:t>これは間違いです。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契約には、自由の原則があります。</a:t>
            </a:r>
          </a:p>
          <a:p>
            <a:r>
              <a:rPr lang="ja-JP" altLang="en-US" dirty="0" smtClean="0"/>
              <a:t>書面がなくても、合意によって契約は成立します。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813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Q3.</a:t>
            </a:r>
            <a:r>
              <a:rPr lang="ja-JP" altLang="en-US" dirty="0" smtClean="0"/>
              <a:t>昨日お店でパソコンを買いました。しかし、旅行へ行くことになり、旅行代が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必要になったので、パソコンをキャンセルしたいと思います。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できます</a:t>
            </a:r>
            <a:r>
              <a:rPr lang="ja-JP" altLang="en-US" dirty="0"/>
              <a:t>か</a:t>
            </a:r>
            <a:r>
              <a:rPr lang="en-US" altLang="ja-JP" dirty="0" smtClean="0"/>
              <a:t>?</a:t>
            </a:r>
          </a:p>
          <a:p>
            <a:endParaRPr lang="en-US" altLang="ja-JP" dirty="0"/>
          </a:p>
          <a:p>
            <a:endParaRPr lang="ja-JP" altLang="en-US" dirty="0" smtClean="0"/>
          </a:p>
          <a:p>
            <a:r>
              <a:rPr lang="en-US" altLang="ja-JP" dirty="0" smtClean="0"/>
              <a:t>[</a:t>
            </a:r>
            <a:r>
              <a:rPr lang="ja-JP" altLang="en-US" dirty="0" smtClean="0"/>
              <a:t>答え</a:t>
            </a:r>
            <a:r>
              <a:rPr lang="en-US" altLang="ja-JP" dirty="0" smtClean="0"/>
              <a:t>]</a:t>
            </a:r>
            <a:endParaRPr lang="ja-JP" altLang="en-US" dirty="0" smtClean="0"/>
          </a:p>
          <a:p>
            <a:r>
              <a:rPr lang="ja-JP" altLang="en-US" dirty="0" smtClean="0"/>
              <a:t>未払いだったとしても、自分の都合だけで、勝手にキャンセルはできません。</a:t>
            </a:r>
          </a:p>
          <a:p>
            <a:r>
              <a:rPr lang="ja-JP" altLang="en-US" dirty="0" smtClean="0"/>
              <a:t>お店が認めてくれた場合は、できます。</a:t>
            </a:r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65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Q4.3</a:t>
            </a:r>
            <a:r>
              <a:rPr kumimoji="1" lang="ja-JP" altLang="en-US" dirty="0" smtClean="0"/>
              <a:t>日前、お店でお水を買いました。しかし、今日またお店に行ってみると、</a:t>
            </a:r>
          </a:p>
          <a:p>
            <a:r>
              <a:rPr lang="ja-JP" altLang="en-US" dirty="0" smtClean="0"/>
              <a:t>　　セールになって安くなっていました。</a:t>
            </a:r>
            <a:r>
              <a:rPr lang="en-US" altLang="ja-JP" dirty="0" smtClean="0"/>
              <a:t>3</a:t>
            </a:r>
            <a:r>
              <a:rPr lang="ja-JP" altLang="en-US" dirty="0" smtClean="0"/>
              <a:t>日前のものを返して、今日の価格で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買い直したいと思いました。できますか</a:t>
            </a:r>
            <a:r>
              <a:rPr lang="en-US" altLang="ja-JP" dirty="0" smtClean="0"/>
              <a:t>?</a:t>
            </a:r>
          </a:p>
          <a:p>
            <a:endParaRPr kumimoji="1" lang="en-US" altLang="ja-JP" dirty="0" smtClean="0"/>
          </a:p>
          <a:p>
            <a:endParaRPr lang="ja-JP" altLang="en-US" dirty="0" smtClean="0"/>
          </a:p>
          <a:p>
            <a:r>
              <a:rPr lang="en-US" altLang="ja-JP" dirty="0" smtClean="0"/>
              <a:t>[</a:t>
            </a:r>
            <a:r>
              <a:rPr lang="ja-JP" altLang="en-US" dirty="0" smtClean="0"/>
              <a:t>答え</a:t>
            </a:r>
            <a:r>
              <a:rPr lang="en-US" altLang="ja-JP" dirty="0" smtClean="0"/>
              <a:t>]</a:t>
            </a:r>
            <a:endParaRPr lang="ja-JP" altLang="en-US" dirty="0"/>
          </a:p>
          <a:p>
            <a:r>
              <a:rPr lang="ja-JP" altLang="en-US" dirty="0" smtClean="0"/>
              <a:t>これはできません。</a:t>
            </a:r>
          </a:p>
          <a:p>
            <a:r>
              <a:rPr lang="ja-JP" altLang="en-US" dirty="0"/>
              <a:t>契約</a:t>
            </a:r>
            <a:r>
              <a:rPr lang="ja-JP" altLang="en-US" dirty="0" smtClean="0"/>
              <a:t>は、法的な責任のある約束です。</a:t>
            </a:r>
          </a:p>
          <a:p>
            <a:r>
              <a:rPr lang="ja-JP" altLang="en-US" dirty="0" smtClean="0"/>
              <a:t>自分の都合だけで、一方的にやめることはできません。</a:t>
            </a:r>
          </a:p>
          <a:p>
            <a:endParaRPr lang="ja-JP" altLang="en-US" dirty="0"/>
          </a:p>
          <a:p>
            <a:r>
              <a:rPr lang="ja-JP" altLang="en-US" dirty="0" smtClean="0"/>
              <a:t>お店が認めてくれた場合はできます。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295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Q5.</a:t>
            </a:r>
            <a:r>
              <a:rPr lang="en-US" altLang="ja-JP" dirty="0"/>
              <a:t>2</a:t>
            </a:r>
            <a:r>
              <a:rPr lang="ja-JP" altLang="en-US" dirty="0"/>
              <a:t>日前</a:t>
            </a:r>
            <a:r>
              <a:rPr kumimoji="1" lang="ja-JP" altLang="en-US" dirty="0" smtClean="0"/>
              <a:t>、百貨店でバッグを買いました。開封して、自宅でよく見ると、下の方に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破れ</a:t>
            </a:r>
            <a:r>
              <a:rPr kumimoji="1" lang="ja-JP" altLang="en-US" dirty="0" smtClean="0"/>
              <a:t>がありました。交換できますか</a:t>
            </a:r>
            <a:r>
              <a:rPr kumimoji="1" lang="en-US" altLang="ja-JP" dirty="0" smtClean="0"/>
              <a:t>?</a:t>
            </a:r>
          </a:p>
          <a:p>
            <a:endParaRPr lang="en-US" altLang="ja-JP" dirty="0"/>
          </a:p>
          <a:p>
            <a:r>
              <a:rPr lang="en-US" altLang="ja-JP" dirty="0" smtClean="0"/>
              <a:t>[</a:t>
            </a:r>
            <a:r>
              <a:rPr lang="ja-JP" altLang="en-US" dirty="0" smtClean="0"/>
              <a:t>答え</a:t>
            </a:r>
            <a:r>
              <a:rPr lang="en-US" altLang="ja-JP" dirty="0" smtClean="0"/>
              <a:t>]</a:t>
            </a:r>
            <a:endParaRPr lang="ja-JP" altLang="en-US" dirty="0" smtClean="0"/>
          </a:p>
          <a:p>
            <a:r>
              <a:rPr lang="ja-JP" altLang="en-US" dirty="0" smtClean="0"/>
              <a:t>この場合は、できます。</a:t>
            </a:r>
          </a:p>
          <a:p>
            <a:r>
              <a:rPr kumimoji="1" lang="ja-JP" altLang="en-US" dirty="0" smtClean="0"/>
              <a:t>商品に問題があった場合は、交換を求めることが出来ます。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購入した商品は、早めに開封して確認しましょう。</a:t>
            </a:r>
          </a:p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28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私たちは食事をしたり、スマホで音楽を聞いたり、</a:t>
            </a:r>
          </a:p>
          <a:p>
            <a:r>
              <a:rPr lang="ja-JP" altLang="en-US" dirty="0" smtClean="0"/>
              <a:t>お風呂に入ったり、日々いろんなことをしています。</a:t>
            </a:r>
          </a:p>
          <a:p>
            <a:r>
              <a:rPr kumimoji="1" lang="ja-JP" altLang="en-US" dirty="0"/>
              <a:t>それら</a:t>
            </a:r>
            <a:r>
              <a:rPr kumimoji="1" lang="ja-JP" altLang="en-US" dirty="0" smtClean="0"/>
              <a:t>の生活の為に、材料を買ったり、スマホという</a:t>
            </a:r>
            <a:r>
              <a:rPr lang="ja-JP" altLang="en-US" dirty="0"/>
              <a:t>商品</a:t>
            </a:r>
            <a:r>
              <a:rPr kumimoji="1" lang="ja-JP" altLang="en-US" dirty="0" smtClean="0"/>
              <a:t>を</a:t>
            </a:r>
            <a:r>
              <a:rPr lang="ja-JP" altLang="en-US" dirty="0" smtClean="0"/>
              <a:t>買ったり</a:t>
            </a:r>
          </a:p>
          <a:p>
            <a:r>
              <a:rPr kumimoji="1" lang="ja-JP" altLang="en-US" dirty="0" smtClean="0"/>
              <a:t>電気・ガス・水を消費して生活しています。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そういった買い物等の為には、</a:t>
            </a:r>
            <a:endParaRPr lang="ja-JP" altLang="en-US" dirty="0"/>
          </a:p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モノを買う</a:t>
            </a:r>
            <a:r>
              <a:rPr kumimoji="1" lang="en-US" altLang="ja-JP" dirty="0" smtClean="0"/>
              <a:t>』『</a:t>
            </a:r>
            <a:r>
              <a:rPr kumimoji="1" lang="ja-JP" altLang="en-US" dirty="0" smtClean="0"/>
              <a:t>サービスを申し込む」ということをして、</a:t>
            </a:r>
          </a:p>
          <a:p>
            <a:r>
              <a:rPr lang="ja-JP" altLang="en-US" dirty="0" smtClean="0"/>
              <a:t>利用できるようになっています。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さて、このような私たちの毎日の生活</a:t>
            </a:r>
          </a:p>
          <a:p>
            <a:r>
              <a:rPr lang="ja-JP" altLang="en-US" dirty="0"/>
              <a:t>つまり</a:t>
            </a:r>
            <a:r>
              <a:rPr lang="ja-JP" altLang="en-US" dirty="0" smtClean="0"/>
              <a:t>、</a:t>
            </a:r>
            <a:r>
              <a:rPr lang="en-US" altLang="ja-JP" dirty="0" smtClean="0"/>
              <a:t>『</a:t>
            </a:r>
            <a:r>
              <a:rPr lang="ja-JP" altLang="en-US" dirty="0" smtClean="0"/>
              <a:t>お金を払って、商品を購入し、生活をすること」を消費生活と言います。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そして、</a:t>
            </a:r>
          </a:p>
          <a:p>
            <a:r>
              <a:rPr kumimoji="1" lang="ja-JP" altLang="en-US" dirty="0"/>
              <a:t>そのよう</a:t>
            </a:r>
            <a:r>
              <a:rPr kumimoji="1" lang="ja-JP" altLang="en-US" dirty="0" smtClean="0"/>
              <a:t>に、商品を購入したり、使用する人のことを「消費者」と言います。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私たちは、生きていく中で、ずっと、消費者であり、</a:t>
            </a:r>
          </a:p>
          <a:p>
            <a:r>
              <a:rPr kumimoji="1" lang="ja-JP" altLang="en-US" dirty="0" smtClean="0"/>
              <a:t>消費生活を過ごすことになります。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例えば、</a:t>
            </a:r>
            <a:r>
              <a:rPr lang="en-US" altLang="ja-JP" dirty="0" smtClean="0"/>
              <a:t>『</a:t>
            </a:r>
            <a:r>
              <a:rPr lang="ja-JP" altLang="en-US" dirty="0" smtClean="0"/>
              <a:t>お店で</a:t>
            </a:r>
            <a:r>
              <a:rPr lang="en-US" altLang="ja-JP" dirty="0" smtClean="0"/>
              <a:t>100</a:t>
            </a:r>
            <a:r>
              <a:rPr lang="ja-JP" altLang="en-US" dirty="0" smtClean="0"/>
              <a:t>円のお茶を買う」という場合で考えましょう。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まず、お客さんが、</a:t>
            </a:r>
            <a:r>
              <a:rPr lang="ja-JP" altLang="en-US" dirty="0"/>
              <a:t>「</a:t>
            </a:r>
            <a:r>
              <a:rPr lang="ja-JP" altLang="en-US" dirty="0" smtClean="0"/>
              <a:t>これ</a:t>
            </a:r>
            <a:r>
              <a:rPr lang="en-US" altLang="ja-JP" dirty="0" smtClean="0"/>
              <a:t>(100</a:t>
            </a:r>
            <a:r>
              <a:rPr lang="ja-JP" altLang="en-US" dirty="0" smtClean="0"/>
              <a:t>円のお茶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を下さい」と言います。</a:t>
            </a:r>
          </a:p>
          <a:p>
            <a:r>
              <a:rPr kumimoji="1" lang="ja-JP" altLang="en-US" dirty="0"/>
              <a:t>これは</a:t>
            </a:r>
            <a:r>
              <a:rPr kumimoji="1" lang="ja-JP" altLang="en-US" dirty="0" smtClean="0"/>
              <a:t>、</a:t>
            </a:r>
            <a:r>
              <a:rPr lang="ja-JP" altLang="en-US" dirty="0"/>
              <a:t>「</a:t>
            </a:r>
            <a:r>
              <a:rPr kumimoji="1" lang="ja-JP" altLang="en-US" dirty="0" smtClean="0"/>
              <a:t>申込み」になります。</a:t>
            </a:r>
          </a:p>
          <a:p>
            <a:r>
              <a:rPr lang="ja-JP" altLang="en-US" dirty="0"/>
              <a:t>これ</a:t>
            </a:r>
            <a:r>
              <a:rPr lang="ja-JP" altLang="en-US" dirty="0" smtClean="0"/>
              <a:t>に対して、お店が「わかりました」と言います。</a:t>
            </a:r>
          </a:p>
          <a:p>
            <a:r>
              <a:rPr kumimoji="1" lang="ja-JP" altLang="en-US" dirty="0" smtClean="0"/>
              <a:t>これは「承諾」となります。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この時、</a:t>
            </a:r>
            <a:r>
              <a:rPr lang="ja-JP" altLang="en-US" dirty="0"/>
              <a:t>「</a:t>
            </a:r>
            <a:r>
              <a:rPr kumimoji="1" lang="ja-JP" altLang="en-US" dirty="0" smtClean="0"/>
              <a:t>申込み」に対して、「承諾」された場合、「意思が合致」となります。</a:t>
            </a:r>
          </a:p>
          <a:p>
            <a:r>
              <a:rPr lang="ja-JP" altLang="en-US" dirty="0"/>
              <a:t>そうすると</a:t>
            </a:r>
            <a:r>
              <a:rPr lang="ja-JP" altLang="en-US" dirty="0" smtClean="0"/>
              <a:t>、「契約」が成立します。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この契約は「法的な責任のある約束」となります。</a:t>
            </a:r>
          </a:p>
          <a:p>
            <a:endParaRPr kumimoji="1" lang="ja-JP" altLang="en-US" dirty="0" smtClean="0"/>
          </a:p>
          <a:p>
            <a:r>
              <a:rPr kumimoji="1" lang="ja-JP" altLang="en-US" dirty="0" smtClean="0"/>
              <a:t>両方の意思が合致して契約は成立しますので、一方的には</a:t>
            </a:r>
            <a:r>
              <a:rPr lang="ja-JP" altLang="en-US" dirty="0" smtClean="0"/>
              <a:t>成立しません。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F080-33D6-460C-AE4C-C8DDE1F44DAF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40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さて、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法的な責任のある約束」が「契約」と言いましたが、</a:t>
            </a:r>
          </a:p>
          <a:p>
            <a:r>
              <a:rPr lang="ja-JP" altLang="en-US" dirty="0" smtClean="0"/>
              <a:t>「法的な責任」とはどんなことでしょうか。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申込に対し、承諾がされると、お互いに「権利」と「義務」が発生します。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申し込んだ方は、「代金を払う」という義務を果たせば、「商品を受け取る」権利が</a:t>
            </a:r>
          </a:p>
          <a:p>
            <a:r>
              <a:rPr kumimoji="1" lang="ja-JP" altLang="en-US" dirty="0" smtClean="0"/>
              <a:t>あります。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お店の方は、「商品を渡す」という義務を果たせば、「代金を受取る」権利があります。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このように、お互いが、それぞれ「権利」「義務」が生まれます。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F080-33D6-460C-AE4C-C8DDE1F44DAF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4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さて、契約には、様々な形があります。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書面がなくても、意思の合致があれば、成立します。</a:t>
            </a:r>
          </a:p>
          <a:p>
            <a:r>
              <a:rPr lang="ja-JP" altLang="en-US" dirty="0" smtClean="0"/>
              <a:t>ですから、</a:t>
            </a:r>
            <a:r>
              <a:rPr lang="en-US" altLang="ja-JP" dirty="0" smtClean="0"/>
              <a:t>『</a:t>
            </a:r>
            <a:r>
              <a:rPr lang="ja-JP" altLang="en-US" dirty="0" smtClean="0"/>
              <a:t>口約束</a:t>
            </a:r>
            <a:r>
              <a:rPr lang="en-US" altLang="ja-JP" dirty="0" smtClean="0"/>
              <a:t>』</a:t>
            </a:r>
            <a:r>
              <a:rPr lang="ja-JP" altLang="en-US" dirty="0"/>
              <a:t>でも</a:t>
            </a:r>
            <a:r>
              <a:rPr lang="ja-JP" altLang="en-US" dirty="0" smtClean="0"/>
              <a:t>契約は成立します。</a:t>
            </a:r>
          </a:p>
          <a:p>
            <a:r>
              <a:rPr kumimoji="1" lang="ja-JP" altLang="en-US" dirty="0" smtClean="0"/>
              <a:t>また、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印鑑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がなくても成立します。</a:t>
            </a:r>
          </a:p>
          <a:p>
            <a:endParaRPr lang="ja-JP" altLang="en-US" dirty="0"/>
          </a:p>
          <a:p>
            <a:r>
              <a:rPr lang="ja-JP" altLang="en-US" dirty="0" smtClean="0"/>
              <a:t>しかし、法律で書面が必要とされている契約もあります。</a:t>
            </a:r>
            <a:endParaRPr kumimoji="1" lang="ja-JP" altLang="en-US" dirty="0" smtClean="0"/>
          </a:p>
          <a:p>
            <a:r>
              <a:rPr lang="ja-JP" altLang="en-US" dirty="0" smtClean="0"/>
              <a:t>「保証契約」「訪問販売での契約」「マルチ商法での契約」等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75225" cy="3732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さて、契約をしていても、やめることはできます。</a:t>
            </a:r>
          </a:p>
          <a:p>
            <a:r>
              <a:rPr lang="ja-JP" altLang="en-US" dirty="0"/>
              <a:t>どんな時</a:t>
            </a:r>
            <a:r>
              <a:rPr lang="ja-JP" altLang="en-US" dirty="0" smtClean="0"/>
              <a:t>にやめられるのでしょうか。</a:t>
            </a:r>
          </a:p>
          <a:p>
            <a:endParaRPr kumimoji="1" lang="ja-JP" altLang="en-US" dirty="0"/>
          </a:p>
          <a:p>
            <a:endParaRPr lang="ja-JP" altLang="en-US" dirty="0" smtClean="0"/>
          </a:p>
          <a:p>
            <a:r>
              <a:rPr lang="ja-JP" altLang="en-US" dirty="0" smtClean="0"/>
              <a:t>①先ほどの例のように</a:t>
            </a:r>
            <a:r>
              <a:rPr lang="ja-JP" altLang="en-US" dirty="0"/>
              <a:t>、未成年者が親権者の承諾なしで一人で契約した場合は、</a:t>
            </a:r>
          </a:p>
          <a:p>
            <a:r>
              <a:rPr lang="ja-JP" altLang="en-US" dirty="0"/>
              <a:t>　民法の規定で取り消すことが出来ます。</a:t>
            </a:r>
          </a:p>
          <a:p>
            <a:endParaRPr lang="ja-JP" altLang="en-US" dirty="0"/>
          </a:p>
          <a:p>
            <a:r>
              <a:rPr lang="ja-JP" altLang="en-US" dirty="0"/>
              <a:t>②</a:t>
            </a:r>
            <a:r>
              <a:rPr kumimoji="1" lang="ja-JP" altLang="en-US" dirty="0" smtClean="0"/>
              <a:t>あらかじめ</a:t>
            </a:r>
            <a:r>
              <a:rPr lang="ja-JP" altLang="en-US" dirty="0"/>
              <a:t>、</a:t>
            </a:r>
            <a:r>
              <a:rPr kumimoji="1" lang="ja-JP" altLang="en-US" dirty="0" smtClean="0"/>
              <a:t>キャンセル料や取消料・辞められる条件等</a:t>
            </a:r>
          </a:p>
          <a:p>
            <a:r>
              <a:rPr kumimoji="1" lang="ja-JP" altLang="en-US" dirty="0" smtClean="0"/>
              <a:t>「やめる時のルール」を決めてある契約の時は、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</a:p>
          <a:p>
            <a:r>
              <a:rPr lang="ja-JP" altLang="en-US" dirty="0"/>
              <a:t>　</a:t>
            </a:r>
            <a:r>
              <a:rPr kumimoji="1" lang="ja-JP" altLang="en-US" dirty="0" smtClean="0"/>
              <a:t>お互いの合意によって、やめられます。</a:t>
            </a:r>
          </a:p>
          <a:p>
            <a:endParaRPr lang="ja-JP" altLang="en-US" dirty="0" smtClean="0"/>
          </a:p>
          <a:p>
            <a:r>
              <a:rPr lang="ja-JP" altLang="en-US" dirty="0" smtClean="0"/>
              <a:t>③訪問販売のような場合は、法律の制度で、「クーリング・オフ」というものがあり、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これで契約を無条件でやめられます。</a:t>
            </a:r>
          </a:p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F080-33D6-460C-AE4C-C8DDE1F44DAF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8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75225" cy="3732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契約のことをいろいろ見てきましたが。</a:t>
            </a:r>
          </a:p>
          <a:p>
            <a:endParaRPr kumimoji="1" lang="ja-JP" altLang="en-US" dirty="0"/>
          </a:p>
          <a:p>
            <a:r>
              <a:rPr lang="ja-JP" altLang="en-US" dirty="0"/>
              <a:t>契約に</a:t>
            </a:r>
            <a:r>
              <a:rPr lang="ja-JP" altLang="en-US" dirty="0" smtClean="0"/>
              <a:t>は、責任があります。</a:t>
            </a:r>
          </a:p>
          <a:p>
            <a:r>
              <a:rPr kumimoji="1" lang="ja-JP" altLang="en-US" dirty="0"/>
              <a:t>ですから</a:t>
            </a:r>
            <a:r>
              <a:rPr kumimoji="1" lang="ja-JP" altLang="en-US" dirty="0" smtClean="0"/>
              <a:t>、慎重に、よく考えることが必要です。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しかし、壊れて</a:t>
            </a:r>
            <a:r>
              <a:rPr lang="ja-JP" altLang="en-US" dirty="0" smtClean="0"/>
              <a:t>いた等のように、商品に問題があった場合は、</a:t>
            </a:r>
          </a:p>
          <a:p>
            <a:r>
              <a:rPr kumimoji="1" lang="ja-JP" altLang="en-US" dirty="0"/>
              <a:t>お店</a:t>
            </a:r>
            <a:r>
              <a:rPr kumimoji="1" lang="ja-JP" altLang="en-US" dirty="0" smtClean="0"/>
              <a:t>に連絡しましょう。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1F080-33D6-460C-AE4C-C8DDE1F44DAF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85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B297-7789-48C2-BB08-FF24EF2C890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8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39C14C2-788F-4DC7-8FAC-7D2CABAE2F4B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DC1F64-7691-4BB9-87A3-A589A3CC211B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0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F6BF2-B248-4984-A4AC-C5216547A624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43D3B-9B1D-4CE4-94F4-1E9798B3CE5A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94475" y="685841"/>
            <a:ext cx="1771650" cy="54403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9525" y="685841"/>
            <a:ext cx="5162550" cy="54403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686B5-AEEC-491F-8B34-A73210636556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1D49-A042-4296-B143-040DF0693812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07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 latinLnBrk="0">
              <a:defRPr kumimoji="1" lang="ja-JP"/>
            </a:lvl1pPr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22" name="Shap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 latinLnBrk="0">
              <a:buNone/>
              <a:defRPr kumimoji="1" lang="ja-JP"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4B26FD-D098-4274-BDAD-A102B7E8D435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Shap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hap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altLang="ja-JP" sz="2800">
                <a:solidFill>
                  <a:srgbClr val="69676D"/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0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DF3E6-7BB7-4994-B6E7-489290F3E2AE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6876256" y="6362698"/>
            <a:ext cx="2895600" cy="476251"/>
          </a:xfrm>
        </p:spPr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altLang="ja-JP" sz="2800">
                <a:solidFill>
                  <a:srgbClr val="69676D"/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 latinLnBrk="0">
              <a:lnSpc>
                <a:spcPts val="4500"/>
              </a:lnSpc>
              <a:buNone/>
              <a:defRPr kumimoji="1" lang="ja-JP" sz="4000" b="1" cap="all"/>
            </a:lvl1pPr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2578392" y="1100139"/>
            <a:ext cx="6400800" cy="1509712"/>
          </a:xfrm>
        </p:spPr>
        <p:txBody>
          <a:bodyPr anchor="b"/>
          <a:lstStyle>
            <a:lvl1pPr marL="27432" indent="0" latinLnBrk="0">
              <a:lnSpc>
                <a:spcPts val="2300"/>
              </a:lnSpc>
              <a:spcBef>
                <a:spcPts val="0"/>
              </a:spcBef>
              <a:buNone/>
              <a:defRPr kumimoji="1" lang="ja-JP"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3E6C2-C003-4003-BAC9-6F44449C4100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altLang="ja-JP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1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64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5" y="-815921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68820" y="21107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4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980" y="-54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 latinLnBrk="0">
              <a:defRPr kumimoji="1" lang="ja-JP" sz="2800"/>
            </a:lvl1pPr>
            <a:lvl2pPr>
              <a:defRPr kumimoji="1" lang="ja-JP" sz="2400"/>
            </a:lvl2pPr>
            <a:lvl3pPr>
              <a:defRPr kumimoji="1" lang="ja-JP" sz="2000"/>
            </a:lvl3pPr>
            <a:lvl4pPr>
              <a:defRPr kumimoji="1" lang="ja-JP" sz="1800"/>
            </a:lvl4pPr>
            <a:lvl5pPr>
              <a:defRPr kumimoji="1" lang="ja-JP" sz="1800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 latinLnBrk="0">
              <a:defRPr kumimoji="1" lang="ja-JP" sz="2800"/>
            </a:lvl1pPr>
            <a:lvl2pPr>
              <a:defRPr kumimoji="1" lang="ja-JP" sz="2400"/>
            </a:lvl2pPr>
            <a:lvl3pPr>
              <a:defRPr kumimoji="1" lang="ja-JP" sz="2000"/>
            </a:lvl3pPr>
            <a:lvl4pPr>
              <a:defRPr kumimoji="1" lang="ja-JP" sz="1800"/>
            </a:lvl4pPr>
            <a:lvl5pPr>
              <a:defRPr kumimoji="1" lang="ja-JP" sz="1800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F18BD-3D62-4301-8CF9-927454DD60A2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altLang="ja-JP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 latinLnBrk="0">
              <a:defRPr kumimoji="1" lang="ja-JP" sz="4500" b="1" cap="none" baseline="0"/>
            </a:lvl1pPr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kumimoji="1" lang="ja-JP" sz="1900" b="0">
                <a:solidFill>
                  <a:schemeClr val="tx1"/>
                </a:solidFill>
              </a:defRPr>
            </a:lvl1pPr>
            <a:lvl2pPr>
              <a:buNone/>
              <a:defRPr kumimoji="1" lang="ja-JP" sz="2000" b="1"/>
            </a:lvl2pPr>
            <a:lvl3pPr>
              <a:buNone/>
              <a:defRPr kumimoji="1" lang="ja-JP" sz="1800" b="1"/>
            </a:lvl3pPr>
            <a:lvl4pPr>
              <a:buNone/>
              <a:defRPr kumimoji="1" lang="ja-JP" sz="1600" b="1"/>
            </a:lvl4pPr>
            <a:lvl5pPr>
              <a:buNone/>
              <a:defRPr kumimoji="1" lang="ja-JP" sz="1600" b="1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kumimoji="1" lang="ja-JP" sz="1900" b="0">
                <a:solidFill>
                  <a:schemeClr val="tx1"/>
                </a:solidFill>
              </a:defRPr>
            </a:lvl1pPr>
            <a:lvl2pPr>
              <a:buNone/>
              <a:defRPr kumimoji="1" lang="ja-JP" sz="2000" b="1"/>
            </a:lvl2pPr>
            <a:lvl3pPr>
              <a:buNone/>
              <a:defRPr kumimoji="1" lang="ja-JP" sz="1800" b="1"/>
            </a:lvl3pPr>
            <a:lvl4pPr>
              <a:buNone/>
              <a:defRPr kumimoji="1" lang="ja-JP" sz="1600" b="1"/>
            </a:lvl4pPr>
            <a:lvl5pPr>
              <a:buNone/>
              <a:defRPr kumimoji="1" lang="ja-JP" sz="1600" b="1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kumimoji="1" lang="ja-JP" sz="2400"/>
            </a:lvl1pPr>
            <a:lvl2pPr>
              <a:lnSpc>
                <a:spcPct val="100000"/>
              </a:lnSpc>
              <a:spcBef>
                <a:spcPts val="700"/>
              </a:spcBef>
              <a:defRPr kumimoji="1" lang="ja-JP" sz="2000"/>
            </a:lvl2pPr>
            <a:lvl3pPr>
              <a:lnSpc>
                <a:spcPct val="100000"/>
              </a:lnSpc>
              <a:spcBef>
                <a:spcPts val="700"/>
              </a:spcBef>
              <a:defRPr kumimoji="1" lang="ja-JP" sz="1800"/>
            </a:lvl3pPr>
            <a:lvl4pPr>
              <a:lnSpc>
                <a:spcPct val="100000"/>
              </a:lnSpc>
              <a:spcBef>
                <a:spcPts val="700"/>
              </a:spcBef>
              <a:defRPr kumimoji="1" lang="ja-JP" sz="1600"/>
            </a:lvl4pPr>
            <a:lvl5pPr>
              <a:lnSpc>
                <a:spcPct val="100000"/>
              </a:lnSpc>
              <a:spcBef>
                <a:spcPts val="700"/>
              </a:spcBef>
              <a:defRPr kumimoji="1" lang="ja-JP" sz="1600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kumimoji="1" lang="ja-JP" sz="2400"/>
            </a:lvl1pPr>
            <a:lvl2pPr>
              <a:lnSpc>
                <a:spcPct val="100000"/>
              </a:lnSpc>
              <a:spcBef>
                <a:spcPts val="700"/>
              </a:spcBef>
              <a:defRPr kumimoji="1" lang="ja-JP" sz="2000"/>
            </a:lvl2pPr>
            <a:lvl3pPr>
              <a:lnSpc>
                <a:spcPct val="100000"/>
              </a:lnSpc>
              <a:spcBef>
                <a:spcPts val="700"/>
              </a:spcBef>
              <a:defRPr kumimoji="1" lang="ja-JP" sz="1800"/>
            </a:lvl3pPr>
            <a:lvl4pPr>
              <a:lnSpc>
                <a:spcPct val="100000"/>
              </a:lnSpc>
              <a:spcBef>
                <a:spcPts val="700"/>
              </a:spcBef>
              <a:defRPr kumimoji="1" lang="ja-JP" sz="1600"/>
            </a:lvl4pPr>
            <a:lvl5pPr>
              <a:lnSpc>
                <a:spcPct val="100000"/>
              </a:lnSpc>
              <a:spcBef>
                <a:spcPts val="700"/>
              </a:spcBef>
              <a:defRPr kumimoji="1" lang="ja-JP" sz="1600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9649B4-86CB-4BA3-BD30-619A2A8674E6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altLang="ja-JP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3920E-8A9C-43E1-BB2D-F72DFB4E4591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altLang="ja-JP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23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8F9EB-38FD-43BE-9A29-D2DF9D758FC1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altLang="ja-JP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5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810000" cy="1162051"/>
          </a:xfrm>
          <a:ln>
            <a:noFill/>
          </a:ln>
        </p:spPr>
        <p:txBody>
          <a:bodyPr anchor="b"/>
          <a:lstStyle>
            <a:lvl1pPr algn="l" latinLnBrk="0">
              <a:lnSpc>
                <a:spcPts val="2000"/>
              </a:lnSpc>
              <a:buNone/>
              <a:defRPr kumimoji="1" lang="ja-JP" sz="2200" b="1" cap="all" baseline="0"/>
            </a:lvl1pPr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457200" y="1435101"/>
            <a:ext cx="3810000" cy="698500"/>
          </a:xfrm>
        </p:spPr>
        <p:txBody>
          <a:bodyPr/>
          <a:lstStyle>
            <a:lvl1pPr marL="0" latinLnBrk="0">
              <a:lnSpc>
                <a:spcPct val="100000"/>
              </a:lnSpc>
              <a:spcBef>
                <a:spcPts val="0"/>
              </a:spcBef>
              <a:buNone/>
              <a:defRPr kumimoji="1" lang="ja-JP" sz="1400"/>
            </a:lvl1pPr>
            <a:lvl2pPr>
              <a:buNone/>
              <a:defRPr kumimoji="1" lang="ja-JP" sz="1200"/>
            </a:lvl2pPr>
            <a:lvl3pPr>
              <a:buNone/>
              <a:defRPr kumimoji="1" lang="ja-JP" sz="1000"/>
            </a:lvl3pPr>
            <a:lvl4pPr>
              <a:buNone/>
              <a:defRPr kumimoji="1" lang="ja-JP" sz="900"/>
            </a:lvl4pPr>
            <a:lvl5pPr>
              <a:buNone/>
              <a:defRPr kumimoji="1" lang="ja-JP" sz="900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1"/>
          </p:nvPr>
        </p:nvSpPr>
        <p:spPr>
          <a:xfrm>
            <a:off x="457200" y="2133604"/>
            <a:ext cx="8153400" cy="3992563"/>
          </a:xfrm>
        </p:spPr>
        <p:txBody>
          <a:bodyPr/>
          <a:lstStyle>
            <a:lvl1pPr latinLnBrk="0">
              <a:defRPr kumimoji="1" lang="ja-JP" sz="3200"/>
            </a:lvl1pPr>
            <a:lvl2pPr>
              <a:defRPr kumimoji="1" lang="ja-JP" sz="2800"/>
            </a:lvl2pPr>
            <a:lvl3pPr>
              <a:defRPr kumimoji="1" lang="ja-JP" sz="2400"/>
            </a:lvl3pPr>
            <a:lvl4pPr>
              <a:defRPr kumimoji="1" lang="ja-JP" sz="2000"/>
            </a:lvl4pPr>
            <a:lvl5pPr>
              <a:defRPr kumimoji="1" lang="ja-JP" sz="2000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5F806-A2BD-4351-B5C4-309536E8525C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1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F2BCF-5150-45C1-B0A0-D70D55CCC4C4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B0B3F-6A8B-4C47-B6CA-DDD8723D3602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86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 latinLnBrk="0">
              <a:buNone/>
              <a:defRPr kumimoji="1" lang="ja-JP" sz="2100" b="1">
                <a:effectLst/>
              </a:defRPr>
            </a:lvl1pPr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B2C4FA-81C5-4EEE-BC4D-B166F0550751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6442B7-F7A6-44F5-A940-BF91B5A1AE3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CEB966"/>
              </a:buClr>
              <a:buSzPct val="80000"/>
              <a:buFont typeface="Wingdings 2"/>
              <a:buNone/>
            </a:pPr>
            <a:endParaRPr lang="ja-JP" altLang="en-US" sz="3200">
              <a:solidFill>
                <a:prstClr val="black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4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 latinLnBrk="0">
              <a:buNone/>
              <a:defRPr kumimoji="1" lang="ja-JP" sz="3200"/>
            </a:lvl1pPr>
            <a:extLst/>
          </a:lstStyle>
          <a:p>
            <a:pPr marL="0" algn="l"/>
            <a:r>
              <a:rPr kumimoji="1" lang="ja-JP" altLang="en-US" smtClean="0"/>
              <a:t>アイコンをクリックして図を追加</a:t>
            </a:r>
            <a:endParaRPr kumimoji="1" lang="ja-JP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2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 latinLnBrk="0">
              <a:lnSpc>
                <a:spcPts val="1600"/>
              </a:lnSpc>
              <a:spcBef>
                <a:spcPts val="0"/>
              </a:spcBef>
              <a:buNone/>
              <a:defRPr kumimoji="1" lang="ja-JP" sz="1400">
                <a:solidFill>
                  <a:srgbClr val="777777"/>
                </a:solidFill>
              </a:defRPr>
            </a:lvl1pPr>
            <a:lvl2pPr>
              <a:defRPr kumimoji="1" lang="ja-JP" sz="1200"/>
            </a:lvl2pPr>
            <a:lvl3pPr>
              <a:defRPr kumimoji="1" lang="ja-JP" sz="1000"/>
            </a:lvl3pPr>
            <a:lvl4pPr>
              <a:defRPr kumimoji="1" lang="ja-JP" sz="900"/>
            </a:lvl4pPr>
            <a:lvl5pPr>
              <a:defRPr kumimoji="1" lang="ja-JP" sz="900"/>
            </a:lvl5pPr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2917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73208-E415-4C3A-AE53-31468AA0F296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altLang="ja-JP" sz="2800">
                <a:solidFill>
                  <a:srgbClr val="69676D"/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92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858000" y="27468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1143000" y="27468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FF7D8-B528-44BC-8525-7DA4DEE33D63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7EF4D-DD50-400C-9F04-EB20CB99416E}" type="slidenum">
              <a:rPr lang="en-US" altLang="ja-JP" sz="2800">
                <a:solidFill>
                  <a:srgbClr val="69676D"/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5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76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F4A1-04C7-4671-B8AB-693DB16D1D2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6216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F3FC-6D88-45C9-AC20-2A91DE28EFF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904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5454-5371-4A96-8C0E-A06C418B635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7758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2AC6-6536-4E6E-AA3A-98519DA3B33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1154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01D7-58DC-4B99-956B-597EA0E56F4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8728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6763-FA99-46B7-BC78-956DC6F4A31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8404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2A02-C3EA-4FAE-AFDE-35FB58CB418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983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2F854-3BE4-492A-A941-5315E9BB586B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79F43-515E-4380-9F95-E9183684161F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1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7930-CBC4-4131-9663-F26BB83EA58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7900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378C-36A5-40B1-85FB-8396BCADB05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3099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F689-4A24-4DA8-8BE3-780F6E1FEFF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4155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B2D27-ED49-4F73-A67C-77D9D637A46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7372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1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95D1-1FBB-4014-86E4-307273E7EF31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31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8FF5-4980-49E8-BB73-F7A904C6AD79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13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75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563B-0100-4C80-8C71-5736BD7865C6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45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5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5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54BB-D1F7-4970-9DF4-D9E9914CAAEC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79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3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92"/>
            <a:ext cx="386715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72" y="1681851"/>
            <a:ext cx="38862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72" y="2507592"/>
            <a:ext cx="38862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E796-446B-48EE-8D93-DDF0FAE457AF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1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09FA-F99C-4C20-B23D-1C5D9E37937E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9525" y="1600206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984625" y="1600206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CB662-14D3-4A96-A405-41BD4C6C33FE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E18D5-361D-47FB-84DC-061FBD7A5B2F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79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C79B-EE02-49B1-BDEF-2CE293FCC49B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4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42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6109-E490-4B08-BC27-D7C4E11C60CF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33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0752-1D59-4BD0-B000-AFBDA41CBD50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72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EFAE-5B98-4B8C-BB83-2E0F09CFA1A2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09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0404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E460-253A-40CD-9C63-4AD0F47B4AA7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35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85948-B2F8-40A8-B4F2-F6E7F797466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49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30F2-060F-4B42-BE48-DF27909A728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8204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E40A-DE9D-49AD-A849-B12AD33826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582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8997-67DD-4F67-9494-01140235904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5464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84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8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08B7-27B4-45AD-BCA3-EFFDD22F63F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777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F2CC8-B554-4F19-BC6F-8A3D41E6DD8F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2BA6E-BCAC-495A-A85B-8879C0C21B5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6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C36E-1122-452A-BA61-4D95784FDFA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2593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2D13-3654-46F9-B709-425291DD991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9876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6B03-3235-444A-8195-D36F288ADCA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27868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B63C-4A22-4062-AB48-C882A37CCF4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095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1394-E6E3-402C-892D-C3EF244140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7897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E0D6-BD69-4AEE-B530-A20890679F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1747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6BF4-6EEF-4387-98C5-E2594C2590B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7643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3704-F686-49AF-A5E1-85A2673A18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18928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D44B-3572-458F-AD07-296A89A2152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33893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28D46-FD90-48FA-AF77-9DCDB239928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274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B7671-5166-423C-B75A-75C0B6907E71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9266B-3AC5-41DF-A274-25891425CB65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220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4913-AE17-430C-BFE7-B437CC8814E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7405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0832-7857-4C69-A00C-BF4131281EB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60576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0C58-3650-4F43-B5B1-EAC3009FB86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6300192" y="651338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6962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2FA8-513F-4FF5-B2FD-C1D8D89C60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6473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A4C30-9FB6-4E1F-A25D-C3E6DE6EEB5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4593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4008-1693-4050-8E85-649142D7A3C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24843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E7EF-8452-4E47-A278-3563C0CD150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9725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F399-0324-45CB-8A0D-5DB05786674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9429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10A2C-97BB-4CFD-A328-F9A0E70E95D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95660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4EA6-AD09-440D-ADCA-B5ED610461C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496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7AA07-30F4-48A8-A5B8-D93184EFB0C3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F1A76-9EEF-4FA8-A753-FFB9B702F8D8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888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9FCF-D081-40F9-B400-AA80E25E4B3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31095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FBE0-9DE4-4784-96C9-2929592417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85702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AD00-9197-467E-A7CE-133914AABE4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46251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A1C0-254D-4A71-9DA9-23A2B8F437E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5229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E6D1-B975-4E79-9061-1C6EC967B8E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4520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7441-8DE7-4FA7-8254-712AB00C31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1343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5DE9-DDD8-4061-81E7-CE1170D9E8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22221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2086-36AC-423B-BDDC-C3297A682DA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157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5B26D-FCBD-4BA3-B816-E3F2EC876477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2985-C70A-4139-8FF8-FB7B1329C419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1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C8F1A-B760-4865-B04B-C7C9821DB104}" type="datetime1">
              <a:rPr lang="ja-JP" altLang="en-US" smtClean="0">
                <a:solidFill>
                  <a:srgbClr val="000000"/>
                </a:solidFill>
              </a:rPr>
              <a:t>2020/12/17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37F47-6343-4824-AFE0-D393045058FA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8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1"/>
            <a:ext cx="7086600" cy="73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6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234F05-F17E-4251-BBBD-B55A14982DD3}" type="datetime1">
              <a:rPr kumimoji="0" lang="ja-JP" altLang="en-US" smtClean="0">
                <a:solidFill>
                  <a:srgbClr val="000000"/>
                </a:solidFill>
              </a:rPr>
              <a:t>2020/12/17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mtClean="0">
                <a:solidFill>
                  <a:srgbClr val="000000"/>
                </a:solidFill>
              </a:rPr>
              <a:t>©2020</a:t>
            </a:r>
            <a:r>
              <a:rPr kumimoji="0" lang="ja-JP" altLang="en-US" smtClean="0">
                <a:solidFill>
                  <a:srgbClr val="000000"/>
                </a:solidFill>
              </a:rPr>
              <a:t>滋賀県消費生活センター</a:t>
            </a:r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9FC6DA-BF7E-4044-ACA7-D2E27D890EC4}" type="slidenum">
              <a:rPr kumimoji="0"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8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1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20" y="21107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4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84" y="-54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1" lang="ja-JP"/>
              <a:t>マスタ タイトルの書式設定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kumimoji="1" lang="ja-JP" dirty="0"/>
              <a:t>マスタ テキストの書式設定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  <a:p>
            <a:pPr lvl="5"/>
            <a:r>
              <a:rPr kumimoji="1" lang="ja-JP" dirty="0"/>
              <a:t>第 6 レベル</a:t>
            </a:r>
          </a:p>
          <a:p>
            <a:pPr lvl="6"/>
            <a:r>
              <a:rPr kumimoji="1" lang="ja-JP" dirty="0"/>
              <a:t>第 7 レベル</a:t>
            </a:r>
          </a:p>
          <a:p>
            <a:pPr lvl="7"/>
            <a:r>
              <a:rPr kumimoji="1" lang="ja-JP" dirty="0"/>
              <a:t>第 8 レベル</a:t>
            </a:r>
          </a:p>
          <a:p>
            <a:pPr lvl="8"/>
            <a:r>
              <a:rPr kumimoji="1" lang="ja-JP" dirty="0"/>
              <a:t>第 9 レベル</a:t>
            </a:r>
          </a:p>
        </p:txBody>
      </p:sp>
      <p:sp>
        <p:nvSpPr>
          <p:cNvPr id="24" name="Rectangle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latinLnBrk="0">
              <a:defRPr kumimoji="1" lang="ja-JP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FBBDC4-2137-40BD-A300-A37EC25B11A1}" type="datetime1"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2020/12/17</a:t>
            </a:fld>
            <a:endParaRPr altLang="en-US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"/>
          </p:nvPr>
        </p:nvSpPr>
        <p:spPr>
          <a:xfrm>
            <a:off x="6760464" y="6454073"/>
            <a:ext cx="2895600" cy="476251"/>
          </a:xfrm>
          <a:prstGeom prst="rect">
            <a:avLst/>
          </a:prstGeom>
        </p:spPr>
        <p:txBody>
          <a:bodyPr anchor="b"/>
          <a:lstStyle>
            <a:lvl1pPr latinLnBrk="0">
              <a:defRPr kumimoji="1" lang="ja-JP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©2020</a:t>
            </a:r>
            <a:r>
              <a:rPr lang="ja-JP" altLang="en-US" smtClean="0"/>
              <a:t>滋賀県消費生活センター</a:t>
            </a:r>
            <a:endParaRPr lang="ja-JP" altLang="en-US" dirty="0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22" name="Rectangle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latinLnBrk="0">
              <a:defRPr kumimoji="1" lang="ja-JP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C7EF4D-DD50-400C-9F04-EB20CB99416E}" type="slidenum">
              <a:rPr lang="en-US" altLang="ja-JP" sz="2800">
                <a:solidFill>
                  <a:srgbClr val="69676D"/>
                </a:solidFill>
              </a:rPr>
              <a:pPr/>
              <a:t>‹#›</a:t>
            </a:fld>
            <a:endParaRPr altLang="en-US">
              <a:solidFill>
                <a:srgbClr val="C9C2D1">
                  <a:shade val="5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9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1" lang="ja-JP"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lang="ja-JP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kumimoji="1" lang="ja-JP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kumimoji="1" lang="ja-JP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lang="ja-JP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9CF1252-E3A0-45EE-B334-47EBF3F119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44208" y="6538956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9A5ABB-97BC-4E0B-B269-374A2B23BF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788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5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A88BEB-9CD1-470C-8B90-6DD4EE5285A8}" type="datetime1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2020/12/17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8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456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8707E2-CEE4-4A1F-8750-EB8B4C8D39B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372200" y="6492875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456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FE385B-BAE4-4FC3-A44D-8E88876199A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372200" y="6505185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5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803AF2-E051-4A0B-B59D-DB50D7876F3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372200" y="6492875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2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300192" y="285751"/>
            <a:ext cx="259228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6699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8CAFF">
                    <a:lumMod val="10000"/>
                  </a:srgbClr>
                </a:solidFill>
                <a:effectLst/>
                <a:uLnTx/>
                <a:uFillTx/>
                <a:latin typeface="Lucida Sans Unicode"/>
                <a:ea typeface="ＭＳ Ｐゴシック"/>
                <a:cs typeface="+mn-cs"/>
              </a:rPr>
              <a:t>滋賀県消費生活センター　消費者教育①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B8CAFF">
                  <a:lumMod val="10000"/>
                </a:srgbClr>
              </a:solidFill>
              <a:effectLst/>
              <a:uLnTx/>
              <a:uFillTx/>
              <a:latin typeface="Lucida Sans Unicode"/>
              <a:ea typeface="ＭＳ Ｐゴシック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75872" y="1052736"/>
            <a:ext cx="79928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　　　けいやく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「契約」って</a:t>
            </a:r>
            <a:br>
              <a:rPr kumimoji="1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ja-JP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　　　　　どんなこと？</a:t>
            </a:r>
            <a:br>
              <a:rPr kumimoji="1" lang="ja-JP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　　　</a:t>
            </a:r>
            <a:b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 P丸ゴシック体M" pitchFamily="50" charset="-128"/>
                <a:ea typeface="AR P丸ゴシック体M" pitchFamily="50" charset="-128"/>
                <a:cs typeface="+mj-cs"/>
              </a:rPr>
              <a:t>　　　　　　けいやく　　　　　　　　　</a:t>
            </a:r>
            <a:r>
              <a:rPr lang="ja-JP" altLang="en-US" sz="1600" kern="0" dirty="0">
                <a:solidFill>
                  <a:srgbClr val="333333"/>
                </a:solidFill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lang="ja-JP" altLang="en-US" sz="1600" kern="0" dirty="0" smtClean="0">
                <a:solidFill>
                  <a:srgbClr val="333333"/>
                </a:solidFill>
                <a:latin typeface="AR P丸ゴシック体M" pitchFamily="50" charset="-128"/>
                <a:ea typeface="AR P丸ゴシック体M" pitchFamily="50" charset="-128"/>
              </a:rPr>
              <a:t>　　　　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 P丸ゴシック体M" pitchFamily="50" charset="-128"/>
                <a:ea typeface="AR P丸ゴシック体M" pitchFamily="50" charset="-128"/>
                <a:cs typeface="+mj-cs"/>
              </a:rPr>
              <a:t>けいやく　　　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P丸ゴシック体M" pitchFamily="50" charset="-128"/>
                <a:ea typeface="AR P丸ゴシック体M" pitchFamily="50" charset="-128"/>
                <a:cs typeface="+mj-cs"/>
              </a:rPr>
              <a:t/>
            </a:r>
            <a:b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P丸ゴシック体M" pitchFamily="50" charset="-128"/>
                <a:ea typeface="AR P丸ゴシック体M" pitchFamily="50" charset="-128"/>
                <a:cs typeface="+mj-cs"/>
              </a:rPr>
            </a:b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P丸ゴシック体M" pitchFamily="50" charset="-128"/>
                <a:ea typeface="AR P丸ゴシック体M" pitchFamily="50" charset="-128"/>
                <a:cs typeface="+mj-cs"/>
              </a:rPr>
              <a:t>　　　</a:t>
            </a:r>
            <a:r>
              <a:rPr kumimoji="1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 P丸ゴシック体M" pitchFamily="50" charset="-128"/>
                <a:ea typeface="AR P丸ゴシック体M" pitchFamily="50" charset="-128"/>
                <a:cs typeface="+mj-cs"/>
              </a:rPr>
              <a:t>～「</a:t>
            </a:r>
            <a:r>
              <a:rPr lang="ja-JP" altLang="en-US" sz="2800" b="1" kern="0" dirty="0" smtClean="0">
                <a:solidFill>
                  <a:srgbClr val="333333"/>
                </a:solidFill>
                <a:latin typeface="AR P丸ゴシック体M" pitchFamily="50" charset="-128"/>
                <a:ea typeface="AR P丸ゴシック体M" pitchFamily="50" charset="-128"/>
              </a:rPr>
              <a:t>契約をする」から「契約をやめる」　まで～</a:t>
            </a: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 P丸ゴシック体M" pitchFamily="50" charset="-128"/>
              <a:ea typeface="AR P丸ゴシック体M" pitchFamily="50" charset="-128"/>
              <a:cs typeface="+mj-cs"/>
            </a:endParaRPr>
          </a:p>
        </p:txBody>
      </p:sp>
      <p:pic>
        <p:nvPicPr>
          <p:cNvPr id="8" name="Picture 2" descr="G:\キャッフィー\caffy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77" y="4149121"/>
            <a:ext cx="1766396" cy="24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/楕円 1"/>
          <p:cNvSpPr/>
          <p:nvPr/>
        </p:nvSpPr>
        <p:spPr>
          <a:xfrm>
            <a:off x="1331640" y="285751"/>
            <a:ext cx="1296144" cy="52915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accent4">
                    <a:lumMod val="50000"/>
                  </a:schemeClr>
                </a:solidFill>
              </a:rPr>
              <a:t>要約版</a:t>
            </a:r>
            <a:endParaRPr kumimoji="1" lang="ja-JP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©2020</a:t>
            </a:r>
            <a:r>
              <a:rPr lang="ja-JP" alt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t>滋賀県消費生活センター</a:t>
            </a:r>
            <a:endParaRPr lang="ja-JP" alt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4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8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5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街のフレーム素材のイラスト（横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8092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59632" y="908720"/>
            <a:ext cx="69127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けい　　　　　　やく </a:t>
            </a:r>
          </a:p>
          <a:p>
            <a:r>
              <a:rPr lang="ja-JP" altLang="en-US" sz="60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「　契　約　」</a:t>
            </a:r>
            <a:endParaRPr lang="en-US" altLang="ja-JP" sz="6000" dirty="0" smtClean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800" dirty="0" smtClean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60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クイズにチャレンジ</a:t>
            </a:r>
            <a:r>
              <a:rPr lang="en-US" altLang="ja-JP" sz="60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</a:t>
            </a:r>
            <a:endParaRPr lang="ja-JP" altLang="en-US" sz="6000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685591" cy="193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95536" y="548680"/>
            <a:ext cx="8424936" cy="2376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39552" y="650275"/>
            <a:ext cx="2595175" cy="1046742"/>
            <a:chOff x="-3273632" y="4437112"/>
            <a:chExt cx="2595175" cy="1046742"/>
          </a:xfrm>
        </p:grpSpPr>
        <p:pic>
          <p:nvPicPr>
            <p:cNvPr id="5125" name="Picture 5" descr="F:\消費生活センター　消費者教育\イラストいろいろ\katakana_13_k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73632" y="4437112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F:\消費生活センター　消費者教育\イラストいろいろ\katakana_02_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3457" y="445782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F:\消費生活センター　消費者教育\イラストいろいろ\katakana_28_zu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6207" y="450277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F:\消費生活センター　消費者教育\イラストいろいろ\number_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27" y="1749425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コンテンツ プレースホルダ 7"/>
          <p:cNvSpPr txBox="1">
            <a:spLocks/>
          </p:cNvSpPr>
          <p:nvPr/>
        </p:nvSpPr>
        <p:spPr>
          <a:xfrm>
            <a:off x="3563888" y="776407"/>
            <a:ext cx="5901769" cy="19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コンビニでパン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買いました</a:t>
            </a: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これは契約ですか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endParaRPr lang="en-US" altLang="ja-JP" sz="32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3955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○</a:t>
            </a:r>
            <a:endParaRPr lang="ja-JP" altLang="en-US" sz="13200" b="1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69647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×</a:t>
            </a:r>
            <a:endParaRPr lang="ja-JP" altLang="en-US" sz="13200" b="1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1157" y="3356992"/>
            <a:ext cx="29846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0" dirty="0" smtClean="0">
                <a:solidFill>
                  <a:srgbClr val="FF0000"/>
                </a:solidFill>
              </a:rPr>
              <a:t>○</a:t>
            </a:r>
            <a:endParaRPr lang="ja-JP" altLang="en-US" sz="19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消費生活センター　消費者教育\イラストいろいろ\shopping_reji_m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80" y="3849587"/>
            <a:ext cx="2523615" cy="25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1.bp.blogspot.com/-GxVJ30JdhJw/XVKgLOn4P8I/AAAAAAABUH4/bnmmdSbR1yAU4S7aVKU3vlGIHUD7j7u5gCLcBGAs/s1600/pan_bread_se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599880"/>
            <a:ext cx="1830947" cy="183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95536" y="548680"/>
            <a:ext cx="8424936" cy="2376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39552" y="650275"/>
            <a:ext cx="2595175" cy="1046742"/>
            <a:chOff x="-3273632" y="4437112"/>
            <a:chExt cx="2595175" cy="1046742"/>
          </a:xfrm>
        </p:grpSpPr>
        <p:pic>
          <p:nvPicPr>
            <p:cNvPr id="5125" name="Picture 5" descr="F:\消費生活センター　消費者教育\イラストいろいろ\katakana_13_k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73632" y="4437112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F:\消費生活センター　消費者教育\イラストいろいろ\katakana_02_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3457" y="445782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F:\消費生活センター　消費者教育\イラストいろいろ\katakana_28_zu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6207" y="450277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コンテンツ プレースホルダ 7"/>
          <p:cNvSpPr txBox="1">
            <a:spLocks/>
          </p:cNvSpPr>
          <p:nvPr/>
        </p:nvSpPr>
        <p:spPr>
          <a:xfrm>
            <a:off x="3419872" y="753963"/>
            <a:ext cx="6009273" cy="19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2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契約には、必ず契約書が必要です。</a:t>
            </a:r>
            <a:endParaRPr lang="en-US" altLang="ja-JP" sz="2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2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契約書にサインしたり</a:t>
            </a:r>
            <a:r>
              <a:rPr lang="ja-JP" altLang="en-US" sz="2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2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印鑑</a:t>
            </a:r>
            <a:r>
              <a:rPr lang="ja-JP" altLang="en-US" sz="2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を押さないと</a:t>
            </a:r>
            <a:endParaRPr lang="en-US" altLang="ja-JP" sz="2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26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契約になりません</a:t>
            </a:r>
            <a:r>
              <a:rPr lang="ja-JP" altLang="en-US" sz="26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6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3955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○</a:t>
            </a:r>
            <a:endParaRPr lang="ja-JP" altLang="en-US" sz="13200" b="1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69647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×</a:t>
            </a:r>
            <a:endParaRPr lang="ja-JP" altLang="en-US" sz="13200" b="1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146" name="Picture 2" descr="F:\消費生活センター　消費者教育\イラストいろいろ\number_2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36" y="1710540"/>
            <a:ext cx="11049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6390022" y="3392800"/>
            <a:ext cx="29846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0" dirty="0" smtClean="0">
                <a:solidFill>
                  <a:srgbClr val="FF0000"/>
                </a:solidFill>
              </a:rPr>
              <a:t>○</a:t>
            </a:r>
            <a:endParaRPr lang="ja-JP" altLang="en-US" sz="19000" dirty="0">
              <a:solidFill>
                <a:srgbClr val="FF0000"/>
              </a:solidFill>
            </a:endParaRPr>
          </a:p>
        </p:txBody>
      </p:sp>
      <p:pic>
        <p:nvPicPr>
          <p:cNvPr id="15" name="Picture 4" descr="契約書のイラスト（印鑑）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79" y="3905423"/>
            <a:ext cx="2838943" cy="246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4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95536" y="548680"/>
            <a:ext cx="8424936" cy="2376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39552" y="650275"/>
            <a:ext cx="2595175" cy="1046742"/>
            <a:chOff x="-3273632" y="4437112"/>
            <a:chExt cx="2595175" cy="1046742"/>
          </a:xfrm>
        </p:grpSpPr>
        <p:pic>
          <p:nvPicPr>
            <p:cNvPr id="5125" name="Picture 5" descr="F:\消費生活センター　消費者教育\イラストいろいろ\katakana_13_k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73632" y="4437112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F:\消費生活センター　消費者教育\イラストいろいろ\katakana_02_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3457" y="445782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F:\消費生活センター　消費者教育\イラストいろいろ\katakana_28_zu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6207" y="450277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コンテンツ プレースホルダ 7"/>
          <p:cNvSpPr txBox="1">
            <a:spLocks/>
          </p:cNvSpPr>
          <p:nvPr/>
        </p:nvSpPr>
        <p:spPr>
          <a:xfrm>
            <a:off x="3134727" y="776407"/>
            <a:ext cx="6009273" cy="2089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昨日</a:t>
            </a:r>
            <a:r>
              <a:rPr lang="en-US" altLang="ja-JP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､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お店</a:t>
            </a: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でパソコンを買いました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。お金</a:t>
            </a: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はまだ払っていません。</a:t>
            </a: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旅行代が必要になったので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パソコン</a:t>
            </a: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キャンセルします。</a:t>
            </a: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できますか？</a:t>
            </a: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3955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○</a:t>
            </a:r>
            <a:endParaRPr lang="ja-JP" altLang="en-US" sz="13200" b="1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69647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×</a:t>
            </a:r>
            <a:endParaRPr lang="ja-JP" altLang="en-US" sz="13200" b="1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170" name="Picture 2" descr="F:\消費生活センター　消費者教育\イラストいろいろ\number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34" y="172326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6478228" y="3356992"/>
            <a:ext cx="29846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0" dirty="0" smtClean="0">
                <a:solidFill>
                  <a:srgbClr val="FF0000"/>
                </a:solidFill>
              </a:rPr>
              <a:t>○</a:t>
            </a:r>
            <a:endParaRPr lang="ja-JP" altLang="en-US" sz="19000" dirty="0">
              <a:solidFill>
                <a:srgbClr val="FF0000"/>
              </a:solidFill>
            </a:endParaRPr>
          </a:p>
        </p:txBody>
      </p:sp>
      <p:pic>
        <p:nvPicPr>
          <p:cNvPr id="14" name="Picture 6" descr="トランクを持って旅行をしている女性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29" y="3692361"/>
            <a:ext cx="1947695" cy="287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ノートパソコンのイラスト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39" y="4146286"/>
            <a:ext cx="1858024" cy="196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4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95536" y="548680"/>
            <a:ext cx="8424936" cy="2376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39552" y="650275"/>
            <a:ext cx="2595175" cy="1046742"/>
            <a:chOff x="-3273632" y="4437112"/>
            <a:chExt cx="2595175" cy="1046742"/>
          </a:xfrm>
        </p:grpSpPr>
        <p:pic>
          <p:nvPicPr>
            <p:cNvPr id="5125" name="Picture 5" descr="F:\消費生活センター　消費者教育\イラストいろいろ\katakana_13_k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73632" y="4437112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F:\消費生活センター　消費者教育\イラストいろいろ\katakana_02_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3457" y="445782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F:\消費生活センター　消費者教育\イラストいろいろ\katakana_28_zu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6207" y="450277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コンテンツ プレースホルダ 7"/>
          <p:cNvSpPr txBox="1">
            <a:spLocks/>
          </p:cNvSpPr>
          <p:nvPr/>
        </p:nvSpPr>
        <p:spPr>
          <a:xfrm>
            <a:off x="3275856" y="751370"/>
            <a:ext cx="6009273" cy="2089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日前、お店で水を買いました。</a:t>
            </a: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しかし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、今日には、セールに</a:t>
            </a: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なっていました。</a:t>
            </a: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一回返品して、安い方で</a:t>
            </a:r>
          </a:p>
          <a:p>
            <a:pPr marL="0" lvl="0" indent="0">
              <a:spcBef>
                <a:spcPts val="600"/>
              </a:spcBef>
              <a:buClr>
                <a:srgbClr val="FE8637"/>
              </a:buClr>
              <a:buSzPct val="70000"/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買い直したいです。できます</a:t>
            </a:r>
            <a:r>
              <a:rPr lang="ja-JP" altLang="en-US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r>
              <a:rPr lang="ja-JP" altLang="en-US" sz="3200" b="1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3955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○</a:t>
            </a:r>
            <a:endParaRPr lang="ja-JP" altLang="en-US" sz="13200" b="1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69647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×</a:t>
            </a:r>
            <a:endParaRPr lang="ja-JP" altLang="en-US" sz="13200" b="1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194" name="Picture 2" descr="F:\消費生活センター　消費者教育\イラストいろいろ\number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27" y="1736812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6444208" y="3521510"/>
            <a:ext cx="29846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0" dirty="0" smtClean="0">
                <a:solidFill>
                  <a:srgbClr val="FF0000"/>
                </a:solidFill>
              </a:rPr>
              <a:t>○</a:t>
            </a:r>
            <a:endParaRPr lang="ja-JP" altLang="en-US" sz="19000" dirty="0">
              <a:solidFill>
                <a:srgbClr val="FF0000"/>
              </a:solidFill>
            </a:endParaRPr>
          </a:p>
        </p:txBody>
      </p:sp>
      <p:pic>
        <p:nvPicPr>
          <p:cNvPr id="15" name="Picture 6" descr="https://4.bp.blogspot.com/-R6XFB59rFy0/UUhH63l9q-I/AAAAAAAAO5c/xa-LPMTzgpE/s1600/bousai_wat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273">
            <a:off x="3329479" y="4151974"/>
            <a:ext cx="946650" cy="21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4.bp.blogspot.com/-T7jgBK6XLNY/U-8FuIhMw6I/AAAAAAAAkxA/2KrnLVeF1xM/s800/pop_sa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11" y="3642269"/>
            <a:ext cx="2754604" cy="186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95536" y="548680"/>
            <a:ext cx="8424936" cy="2376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39552" y="650275"/>
            <a:ext cx="2595175" cy="1046742"/>
            <a:chOff x="-3273632" y="4437112"/>
            <a:chExt cx="2595175" cy="1046742"/>
          </a:xfrm>
        </p:grpSpPr>
        <p:pic>
          <p:nvPicPr>
            <p:cNvPr id="5125" name="Picture 5" descr="F:\消費生活センター　消費者教育\イラストいろいろ\katakana_13_k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73632" y="4437112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F:\消費生活センター　消費者教育\イラストいろいろ\katakana_02_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3457" y="445782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F:\消費生活センター　消費者教育\イラストいろいろ\katakana_28_zu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6207" y="4502779"/>
              <a:ext cx="1047750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コンテンツ プレースホルダ 7"/>
          <p:cNvSpPr txBox="1">
            <a:spLocks/>
          </p:cNvSpPr>
          <p:nvPr/>
        </p:nvSpPr>
        <p:spPr>
          <a:xfrm>
            <a:off x="2775333" y="757864"/>
            <a:ext cx="6009273" cy="2089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873624"/>
              </a:buClr>
              <a:buFont typeface="Wingdings" pitchFamily="2" charset="2"/>
              <a:buNone/>
            </a:pPr>
            <a:r>
              <a:rPr lang="en-US" altLang="ja-JP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日前</a:t>
            </a:r>
            <a:r>
              <a:rPr lang="ja-JP" alt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、百貨店で</a:t>
            </a:r>
          </a:p>
          <a:p>
            <a:pPr indent="0">
              <a:buClr>
                <a:srgbClr val="873624"/>
              </a:buClr>
              <a:buFont typeface="Wingdings" pitchFamily="2" charset="2"/>
              <a:buNone/>
            </a:pPr>
            <a:r>
              <a:rPr lang="ja-JP" alt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バッグ</a:t>
            </a:r>
            <a:r>
              <a:rPr lang="ja-JP" alt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を買いました</a:t>
            </a:r>
            <a:r>
              <a:rPr lang="en-US" altLang="ja-JP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｡</a:t>
            </a:r>
            <a:r>
              <a:rPr lang="ja-JP" alt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開封すると</a:t>
            </a:r>
          </a:p>
          <a:p>
            <a:pPr indent="0">
              <a:buClr>
                <a:srgbClr val="873624"/>
              </a:buClr>
              <a:buFont typeface="Wingdings" pitchFamily="2" charset="2"/>
              <a:buNone/>
            </a:pPr>
            <a:r>
              <a:rPr lang="ja-JP" alt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下の方に</a:t>
            </a:r>
            <a:r>
              <a:rPr lang="ja-JP" alt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破れ</a:t>
            </a:r>
            <a:r>
              <a:rPr lang="ja-JP" alt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がありました。</a:t>
            </a:r>
          </a:p>
          <a:p>
            <a:pPr indent="0">
              <a:buClr>
                <a:srgbClr val="873624"/>
              </a:buClr>
              <a:buFont typeface="Wingdings" pitchFamily="2" charset="2"/>
              <a:buNone/>
            </a:pPr>
            <a:r>
              <a:rPr lang="ja-JP" alt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交換できますか</a:t>
            </a:r>
            <a:r>
              <a:rPr lang="en-US" altLang="ja-JP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G丸ｺﾞｼｯｸM-PRO" pitchFamily="50" charset="-128"/>
                <a:ea typeface="HG丸ｺﾞｼｯｸM-PRO" pitchFamily="50" charset="-128"/>
              </a:rPr>
              <a:t>?</a:t>
            </a:r>
          </a:p>
          <a:p>
            <a:pPr indent="0">
              <a:buClr>
                <a:srgbClr val="873624"/>
              </a:buClr>
              <a:buFont typeface="Wingdings" pitchFamily="2" charset="2"/>
              <a:buNone/>
            </a:pPr>
            <a:endParaRPr lang="en-US" altLang="ja-JP" sz="3300" dirty="0">
              <a:solidFill>
                <a:prstClr val="black">
                  <a:lumMod val="85000"/>
                  <a:lumOff val="15000"/>
                </a:prst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53955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○</a:t>
            </a:r>
            <a:endParaRPr lang="ja-JP" altLang="en-US" sz="13200" b="1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696472" y="3717032"/>
            <a:ext cx="2124000" cy="22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 anchorCtr="1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2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defRPr kumimoji="1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defRPr kumimoji="1" sz="16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3200" b="1" dirty="0">
                <a:solidFill>
                  <a:prstClr val="black"/>
                </a:solidFill>
                <a:latin typeface="HGP創英角ﾎﾟｯﾌﾟ体" pitchFamily="50" charset="-128"/>
                <a:ea typeface="HGP創英角ﾎﾟｯﾌﾟ体" pitchFamily="50" charset="-128"/>
              </a:rPr>
              <a:t>×</a:t>
            </a:r>
            <a:endParaRPr lang="ja-JP" altLang="en-US" sz="13200" b="1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9218" name="Picture 2" descr="F:\消費生活センター　消費者教育\イラストいろいろ\number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41" y="1676788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261252" y="3428578"/>
            <a:ext cx="29846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0" dirty="0" smtClean="0">
                <a:solidFill>
                  <a:srgbClr val="FF0000"/>
                </a:solidFill>
              </a:rPr>
              <a:t>○</a:t>
            </a:r>
            <a:endParaRPr lang="ja-JP" altLang="en-US" sz="19000" dirty="0">
              <a:solidFill>
                <a:srgbClr val="FF0000"/>
              </a:solidFill>
            </a:endParaRPr>
          </a:p>
        </p:txBody>
      </p:sp>
      <p:pic>
        <p:nvPicPr>
          <p:cNvPr id="2060" name="Picture 12" descr="トートバッグ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58" y="3088990"/>
            <a:ext cx="3125112" cy="31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爆発 1 3"/>
          <p:cNvSpPr/>
          <p:nvPr/>
        </p:nvSpPr>
        <p:spPr>
          <a:xfrm>
            <a:off x="5148064" y="5841179"/>
            <a:ext cx="432048" cy="372923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4750069" y="5585975"/>
            <a:ext cx="1228038" cy="85881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★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じめ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に・・・</a:t>
            </a:r>
            <a:endParaRPr lang="en-US" altLang="ja-JP" sz="4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416548" y="2062792"/>
            <a:ext cx="3797180" cy="44377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251520" y="1183978"/>
            <a:ext cx="8712968" cy="588838"/>
          </a:xfrm>
          <a:prstGeom prst="roundRect">
            <a:avLst>
              <a:gd name="adj" fmla="val 4976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5616" y="124756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日々生きていくために、いろんなことをしています。</a:t>
            </a:r>
            <a:endParaRPr kumimoji="1" lang="ja-JP" altLang="en-US" sz="2400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951284" y="2087636"/>
            <a:ext cx="3797180" cy="443770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 descr="G:\消費生活センター　消費者教育\イラストいろいろ\shopping_reji_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25" y="3810287"/>
            <a:ext cx="1768243" cy="2001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xtLst/>
        </p:spPr>
      </p:pic>
      <p:pic>
        <p:nvPicPr>
          <p:cNvPr id="1028" name="Picture 4" descr="G:\KINGSTON\くらしの一日講座\イラストいろいろ\お風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48" y="476392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KINGSTON\くらしの一日講座\イラストいろいろ\食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8" y="238202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消費生活センター　消費者教育\イラストいろいろ\soudan_setsumei_business_ol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24" y="4478751"/>
            <a:ext cx="1709423" cy="170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5180524" y="2072903"/>
            <a:ext cx="3783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　　　か</a:t>
            </a:r>
          </a:p>
          <a:p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ﾓﾉ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を買ったり、ｻｰﾋﾞｽの</a:t>
            </a:r>
          </a:p>
          <a:p>
            <a:endParaRPr lang="ja-JP" altLang="en-US" sz="1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もうしこ　　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1600" dirty="0" smtClean="0">
                <a:latin typeface="HG丸ｺﾞｼｯｸM-PRO" pitchFamily="50" charset="-128"/>
                <a:ea typeface="HG丸ｺﾞｼｯｸM-PRO" pitchFamily="50" charset="-128"/>
              </a:rPr>
              <a:t>        りよう</a:t>
            </a:r>
            <a:endParaRPr lang="ja-JP" altLang="en-US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申込みをして利用します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｡</a:t>
            </a:r>
            <a:endParaRPr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315138" y="2348880"/>
            <a:ext cx="1574554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材料を買う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2316906" y="2961428"/>
            <a:ext cx="1574554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道具</a:t>
            </a:r>
            <a:r>
              <a:rPr lang="ja-JP" altLang="en-US" sz="2000" dirty="0" smtClean="0">
                <a:solidFill>
                  <a:schemeClr val="tx1"/>
                </a:solidFill>
              </a:rPr>
              <a:t>を買う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2338921" y="3579847"/>
            <a:ext cx="1574554" cy="7266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電気・ガス・水等を</a:t>
            </a:r>
            <a:r>
              <a:rPr lang="ja-JP" altLang="en-US" sz="2000" dirty="0">
                <a:solidFill>
                  <a:schemeClr val="tx1"/>
                </a:solidFill>
              </a:rPr>
              <a:t>消費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033" name="Picture 9" descr="G:\KINGSTON\くらしの一日講座\イラストいろいろ\smartphone_ap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38" y="443711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4065506" y="2564904"/>
            <a:ext cx="1012987" cy="350608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accent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そ</a:t>
            </a:r>
          </a:p>
          <a:p>
            <a:pPr algn="ctr"/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の</a:t>
            </a:r>
          </a:p>
          <a:p>
            <a:pPr algn="ctr"/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た</a:t>
            </a:r>
          </a:p>
          <a:p>
            <a:pPr algn="ctr"/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め</a:t>
            </a:r>
          </a:p>
          <a:p>
            <a:pPr algn="ctr"/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に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★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おぼえておきましょう</a:t>
            </a:r>
            <a:r>
              <a:rPr lang="en-US" altLang="ja-JP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!</a:t>
            </a:r>
            <a:endParaRPr lang="en-US" altLang="ja-JP" sz="4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70464" y="1106305"/>
            <a:ext cx="4032448" cy="5563055"/>
            <a:chOff x="558632" y="1106305"/>
            <a:chExt cx="4032448" cy="5563055"/>
          </a:xfrm>
        </p:grpSpPr>
        <p:sp>
          <p:nvSpPr>
            <p:cNvPr id="3" name="角丸四角形 2"/>
            <p:cNvSpPr/>
            <p:nvPr/>
          </p:nvSpPr>
          <p:spPr>
            <a:xfrm>
              <a:off x="558632" y="1106305"/>
              <a:ext cx="4032448" cy="55630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810660" y="1300101"/>
              <a:ext cx="3528392" cy="835276"/>
            </a:xfrm>
            <a:prstGeom prst="roundRect">
              <a:avLst>
                <a:gd name="adj" fmla="val 4976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511660" y="1269621"/>
              <a:ext cx="30603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solidFill>
                    <a:prstClr val="black"/>
                  </a:solidFill>
                </a:rPr>
                <a:t>　しょう</a:t>
              </a:r>
              <a:r>
                <a:rPr lang="ja-JP" altLang="en-US" dirty="0" err="1" smtClean="0">
                  <a:solidFill>
                    <a:prstClr val="black"/>
                  </a:solidFill>
                </a:rPr>
                <a:t>ひせい</a:t>
              </a:r>
              <a:r>
                <a:rPr lang="ja-JP" altLang="en-US" dirty="0" smtClean="0">
                  <a:solidFill>
                    <a:prstClr val="black"/>
                  </a:solidFill>
                </a:rPr>
                <a:t>かつ</a:t>
              </a:r>
            </a:p>
            <a:p>
              <a:r>
                <a:rPr lang="ja-JP" altLang="en-US" sz="3600" dirty="0" smtClean="0">
                  <a:solidFill>
                    <a:prstClr val="black"/>
                  </a:solidFill>
                </a:rPr>
                <a:t>消費</a:t>
              </a:r>
              <a:r>
                <a:rPr lang="ja-JP" altLang="en-US" sz="3600" dirty="0">
                  <a:solidFill>
                    <a:prstClr val="black"/>
                  </a:solidFill>
                </a:rPr>
                <a:t>生活</a:t>
              </a:r>
            </a:p>
          </p:txBody>
        </p:sp>
        <p:pic>
          <p:nvPicPr>
            <p:cNvPr id="23" name="Picture 2" descr="G:\消費生活センター　消費者教育\イラストいろいろ\shopping_reji_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048" y="2467118"/>
              <a:ext cx="2523615" cy="2523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930159" y="4895863"/>
              <a:ext cx="3278031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　</a:t>
              </a:r>
              <a:r>
                <a:rPr lang="ja-JP" altLang="en-US" sz="1200" dirty="0" smtClean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かね　　  はら　　     　　しょうひん</a:t>
              </a:r>
            </a:p>
            <a:p>
              <a:r>
                <a:rPr lang="ja-JP" altLang="en-US" sz="2400" dirty="0" smtClean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お金を払って、商品を</a:t>
              </a:r>
            </a:p>
            <a:p>
              <a:endParaRPr lang="ja-JP" altLang="en-US" sz="1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1200" dirty="0" smtClean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こうにゅう　      せいかつ</a:t>
              </a:r>
              <a:endParaRPr lang="ja-JP" altLang="en-US" sz="12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2400" dirty="0" smtClean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購入し、生活すること</a:t>
              </a:r>
              <a:endParaRPr lang="ja-JP" altLang="en-US" sz="2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sp>
        <p:nvSpPr>
          <p:cNvPr id="27" name="角丸四角形 26"/>
          <p:cNvSpPr/>
          <p:nvPr/>
        </p:nvSpPr>
        <p:spPr>
          <a:xfrm>
            <a:off x="4860032" y="1142178"/>
            <a:ext cx="4032448" cy="55630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112060" y="1335974"/>
            <a:ext cx="3528392" cy="835276"/>
          </a:xfrm>
          <a:prstGeom prst="roundRect">
            <a:avLst>
              <a:gd name="adj" fmla="val 4976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13060" y="1305494"/>
            <a:ext cx="3060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　しょうひしゃ</a:t>
            </a:r>
          </a:p>
          <a:p>
            <a:r>
              <a:rPr lang="ja-JP" altLang="en-US" sz="3600" dirty="0" smtClean="0">
                <a:solidFill>
                  <a:prstClr val="black"/>
                </a:solidFill>
              </a:rPr>
              <a:t>消費者</a:t>
            </a:r>
            <a:endParaRPr lang="ja-JP" altLang="en-US" sz="3600" dirty="0">
              <a:solidFill>
                <a:prstClr val="black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231559" y="4931736"/>
            <a:ext cx="327803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 しょうひん      こうにゅう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24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商品を  購入し、</a:t>
            </a:r>
          </a:p>
          <a:p>
            <a:endParaRPr lang="ja-JP" altLang="en-US" sz="11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しよう　     　　ひと</a:t>
            </a:r>
            <a:endParaRPr lang="ja-JP" altLang="en-US" sz="120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使用する人のこと</a:t>
            </a:r>
            <a:endParaRPr lang="ja-JP" altLang="en-US" sz="240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Picture 2" descr="G:\KINGSTON\くらしの一日講座\イラストいろいろ\イラスト\「買物 イラスト」.files\yjimage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90" y="2445785"/>
            <a:ext cx="2287332" cy="24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31" y="1714477"/>
            <a:ext cx="2220568" cy="192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矢印 4"/>
          <p:cNvSpPr/>
          <p:nvPr/>
        </p:nvSpPr>
        <p:spPr>
          <a:xfrm>
            <a:off x="1978912" y="2789385"/>
            <a:ext cx="2325940" cy="16916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kumimoji="0" lang="ja-JP" altLang="en-US" sz="1600" kern="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もうしこみ</a:t>
            </a:r>
          </a:p>
          <a:p>
            <a:pPr algn="ctr" defTabSz="342900">
              <a:defRPr/>
            </a:pPr>
            <a:r>
              <a:rPr kumimoji="0" lang="ja-JP" altLang="en-US" sz="2700" kern="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申込</a:t>
            </a:r>
            <a:endParaRPr kumimoji="0" lang="ja-JP" altLang="en-US" sz="2700" kern="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左矢印 5"/>
          <p:cNvSpPr/>
          <p:nvPr/>
        </p:nvSpPr>
        <p:spPr>
          <a:xfrm>
            <a:off x="4304852" y="2789385"/>
            <a:ext cx="2211364" cy="1691671"/>
          </a:xfrm>
          <a:prstGeom prst="leftArrow">
            <a:avLst>
              <a:gd name="adj1" fmla="val 52631"/>
              <a:gd name="adj2" fmla="val 50000"/>
            </a:avLst>
          </a:prstGeom>
          <a:solidFill>
            <a:srgbClr val="0070C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kumimoji="0" lang="ja-JP" altLang="en-US" sz="1600" kern="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しょうだく</a:t>
            </a:r>
          </a:p>
          <a:p>
            <a:pPr algn="ctr" defTabSz="342900">
              <a:defRPr/>
            </a:pPr>
            <a:r>
              <a:rPr kumimoji="0" lang="ja-JP" altLang="en-US" sz="2700" kern="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承諾</a:t>
            </a:r>
            <a:endParaRPr kumimoji="0" lang="ja-JP" altLang="en-US" sz="1350" kern="0" dirty="0">
              <a:solidFill>
                <a:prstClr val="white"/>
              </a:solidFill>
            </a:endParaRPr>
          </a:p>
        </p:txBody>
      </p:sp>
      <p:pic>
        <p:nvPicPr>
          <p:cNvPr id="7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85" y="1525454"/>
            <a:ext cx="827471" cy="82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77" y="1064803"/>
            <a:ext cx="764044" cy="1111336"/>
          </a:xfrm>
          <a:prstGeom prst="rect">
            <a:avLst/>
          </a:prstGeom>
        </p:spPr>
      </p:pic>
      <p:sp>
        <p:nvSpPr>
          <p:cNvPr id="10" name="円形吹き出し 9"/>
          <p:cNvSpPr/>
          <p:nvPr/>
        </p:nvSpPr>
        <p:spPr>
          <a:xfrm>
            <a:off x="2057459" y="1799073"/>
            <a:ext cx="2946591" cy="869455"/>
          </a:xfrm>
          <a:prstGeom prst="wedgeEllipseCallout">
            <a:avLst>
              <a:gd name="adj1" fmla="val -56704"/>
              <a:gd name="adj2" fmla="val 8071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これください</a:t>
            </a:r>
            <a:endParaRPr lang="ja-JP" altLang="en-US" sz="2400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6516216" y="3823040"/>
            <a:ext cx="2495042" cy="796097"/>
          </a:xfrm>
          <a:prstGeom prst="wedgeEllipseCallout">
            <a:avLst>
              <a:gd name="adj1" fmla="val 23777"/>
              <a:gd name="adj2" fmla="val -8759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2"/>
                </a:solidFill>
                <a:latin typeface="HGS創英角ﾎﾟｯﾌﾟ体" pitchFamily="50" charset="-128"/>
                <a:ea typeface="HGS創英角ﾎﾟｯﾌﾟ体" pitchFamily="50" charset="-128"/>
              </a:rPr>
              <a:t>わかりました</a:t>
            </a:r>
            <a:endParaRPr lang="ja-JP" altLang="en-US" sz="2000" dirty="0">
              <a:solidFill>
                <a:schemeClr val="tx2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9" y="1714479"/>
            <a:ext cx="1614048" cy="3010666"/>
          </a:xfrm>
          <a:prstGeom prst="rect">
            <a:avLst/>
          </a:prstGeom>
        </p:spPr>
      </p:pic>
      <p:sp>
        <p:nvSpPr>
          <p:cNvPr id="19" name="横巻き 18"/>
          <p:cNvSpPr/>
          <p:nvPr/>
        </p:nvSpPr>
        <p:spPr>
          <a:xfrm>
            <a:off x="971600" y="4725145"/>
            <a:ext cx="7001389" cy="194421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2"/>
                </a:solidFill>
                <a:latin typeface="HGS創英角ﾎﾟｯﾌﾟ体" pitchFamily="50" charset="-128"/>
                <a:ea typeface="HGS創英角ﾎﾟｯﾌﾟ体" pitchFamily="50" charset="-128"/>
              </a:rPr>
              <a:t>　　　　 </a:t>
            </a:r>
            <a:r>
              <a:rPr kumimoji="1" lang="ja-JP" altLang="en-US" sz="1200" dirty="0" smtClean="0">
                <a:solidFill>
                  <a:schemeClr val="tx2"/>
                </a:solidFill>
                <a:latin typeface="HGS創英角ﾎﾟｯﾌﾟ体" pitchFamily="50" charset="-128"/>
                <a:ea typeface="HGS創英角ﾎﾟｯﾌﾟ体" pitchFamily="50" charset="-128"/>
              </a:rPr>
              <a:t>ほうてき　　　       せきにん　 　        　　　　　　やくそく</a:t>
            </a:r>
          </a:p>
          <a:p>
            <a:pPr algn="ctr"/>
            <a:r>
              <a:rPr kumimoji="1" lang="ja-JP" altLang="en-US" sz="3600" dirty="0" smtClean="0">
                <a:solidFill>
                  <a:schemeClr val="tx2"/>
                </a:solidFill>
                <a:latin typeface="HGS創英角ﾎﾟｯﾌﾟ体" pitchFamily="50" charset="-128"/>
                <a:ea typeface="HGS創英角ﾎﾟｯﾌﾟ体" pitchFamily="50" charset="-128"/>
              </a:rPr>
              <a:t>法的な責任のある約束</a:t>
            </a:r>
          </a:p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一方的には成立はしません</a:t>
            </a:r>
            <a:r>
              <a:rPr lang="en-US" altLang="ja-JP" sz="28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!  </a:t>
            </a:r>
            <a:endParaRPr kumimoji="1" lang="ja-JP" altLang="en-US" sz="2800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0" y="3524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けいやく</a:t>
            </a:r>
            <a:endParaRPr lang="en-US" altLang="ja-JP" sz="20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lang="ja-JP" altLang="en-US" sz="4400" dirty="0" err="1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ｰ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</a:t>
            </a: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契約ってどんなこと</a:t>
            </a:r>
            <a:r>
              <a: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？</a:t>
            </a:r>
            <a:endParaRPr lang="en-US" altLang="ja-JP" sz="44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30" y="2803105"/>
            <a:ext cx="2220568" cy="22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矢印 4"/>
          <p:cNvSpPr/>
          <p:nvPr/>
        </p:nvSpPr>
        <p:spPr>
          <a:xfrm>
            <a:off x="1978911" y="1583756"/>
            <a:ext cx="2325940" cy="16916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342900">
              <a:defRPr/>
            </a:pPr>
            <a:r>
              <a:rPr kumimoji="0" lang="ja-JP" altLang="en-US" sz="1600" kern="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だいきん　　はら</a:t>
            </a:r>
          </a:p>
          <a:p>
            <a:pPr defTabSz="342900">
              <a:defRPr/>
            </a:pPr>
            <a:r>
              <a:rPr kumimoji="0" lang="ja-JP" altLang="en-US" sz="2700" kern="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代金を払う</a:t>
            </a:r>
            <a:endParaRPr kumimoji="0" lang="ja-JP" altLang="en-US" sz="2700" kern="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左矢印 5"/>
          <p:cNvSpPr/>
          <p:nvPr/>
        </p:nvSpPr>
        <p:spPr>
          <a:xfrm>
            <a:off x="4287194" y="1565469"/>
            <a:ext cx="2406279" cy="1691671"/>
          </a:xfrm>
          <a:prstGeom prst="leftArrow">
            <a:avLst>
              <a:gd name="adj1" fmla="val 52631"/>
              <a:gd name="adj2" fmla="val 50000"/>
            </a:avLst>
          </a:prstGeom>
          <a:solidFill>
            <a:srgbClr val="0070C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342900">
              <a:defRPr/>
            </a:pPr>
            <a:r>
              <a:rPr kumimoji="0" lang="ja-JP" altLang="en-US" sz="1600" kern="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しょうひん　わた</a:t>
            </a:r>
          </a:p>
          <a:p>
            <a:pPr defTabSz="342900">
              <a:defRPr/>
            </a:pPr>
            <a:r>
              <a:rPr kumimoji="0" lang="ja-JP" altLang="en-US" sz="2700" kern="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商品を渡す</a:t>
            </a:r>
            <a:endParaRPr kumimoji="0" lang="ja-JP" altLang="en-US" sz="1350" kern="0" dirty="0">
              <a:solidFill>
                <a:prstClr val="white"/>
              </a:solidFill>
            </a:endParaRPr>
          </a:p>
        </p:txBody>
      </p:sp>
      <p:pic>
        <p:nvPicPr>
          <p:cNvPr id="7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2" y="1341691"/>
            <a:ext cx="478782" cy="47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42455"/>
            <a:ext cx="764044" cy="111133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5" y="2166986"/>
            <a:ext cx="1614048" cy="3169738"/>
          </a:xfrm>
          <a:prstGeom prst="rect">
            <a:avLst/>
          </a:prstGeom>
        </p:spPr>
      </p:pic>
      <p:sp>
        <p:nvSpPr>
          <p:cNvPr id="19" name="円/楕円 18"/>
          <p:cNvSpPr/>
          <p:nvPr/>
        </p:nvSpPr>
        <p:spPr>
          <a:xfrm>
            <a:off x="3413536" y="3462329"/>
            <a:ext cx="1950552" cy="9721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1F497D"/>
                </a:solidFill>
                <a:latin typeface="HGSｺﾞｼｯｸE" pitchFamily="50" charset="-128"/>
                <a:ea typeface="HGSｺﾞｼｯｸE" pitchFamily="50" charset="-128"/>
              </a:rPr>
              <a:t>せきにん</a:t>
            </a:r>
          </a:p>
          <a:p>
            <a:pPr algn="ctr"/>
            <a:r>
              <a:rPr lang="ja-JP" altLang="en-US" sz="3200" dirty="0" smtClean="0">
                <a:solidFill>
                  <a:srgbClr val="1F497D"/>
                </a:solidFill>
                <a:latin typeface="HGSｺﾞｼｯｸE" pitchFamily="50" charset="-128"/>
                <a:ea typeface="HGSｺﾞｼｯｸE" pitchFamily="50" charset="-128"/>
              </a:rPr>
              <a:t>責任</a:t>
            </a:r>
            <a:endParaRPr lang="ja-JP" altLang="en-US" sz="3200" dirty="0">
              <a:solidFill>
                <a:srgbClr val="1F497D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0" y="3524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ほうてき　　　 せきに</a:t>
            </a:r>
            <a:r>
              <a:rPr lang="ja-JP" altLang="en-US" sz="2000" dirty="0" err="1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ん</a:t>
            </a:r>
            <a:endParaRPr lang="en-US" altLang="ja-JP" sz="20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3-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</a:t>
            </a: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法的な責任ってどんなこと</a:t>
            </a:r>
            <a:r>
              <a: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？</a:t>
            </a:r>
            <a:endParaRPr lang="en-US" altLang="ja-JP" sz="44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355976" y="4422571"/>
            <a:ext cx="2325940" cy="1886749"/>
          </a:xfrm>
          <a:prstGeom prst="rightArrow">
            <a:avLst>
              <a:gd name="adj1" fmla="val 50000"/>
              <a:gd name="adj2" fmla="val 4909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342900">
              <a:defRPr/>
            </a:pPr>
            <a:endParaRPr kumimoji="0" lang="ja-JP" altLang="en-US" sz="1600" kern="0" dirty="0" smtClean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左矢印 14"/>
          <p:cNvSpPr/>
          <p:nvPr/>
        </p:nvSpPr>
        <p:spPr>
          <a:xfrm>
            <a:off x="1978911" y="4434467"/>
            <a:ext cx="2406279" cy="1845632"/>
          </a:xfrm>
          <a:prstGeom prst="leftArrow">
            <a:avLst>
              <a:gd name="adj1" fmla="val 52631"/>
              <a:gd name="adj2" fmla="val 50000"/>
            </a:avLst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342900">
              <a:defRPr/>
            </a:pPr>
            <a:endParaRPr kumimoji="0" lang="ja-JP" altLang="en-US" sz="1600" kern="0" dirty="0" smtClean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15160" y="5003340"/>
            <a:ext cx="2196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defRPr/>
            </a:pPr>
            <a:r>
              <a:rPr kumimoji="0" lang="ja-JP" altLang="en-US" sz="1600" kern="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しょうひん　うけと</a:t>
            </a:r>
          </a:p>
          <a:p>
            <a:pPr lvl="0" defTabSz="342900">
              <a:defRPr/>
            </a:pPr>
            <a:r>
              <a:rPr kumimoji="0" lang="ja-JP" altLang="en-US" sz="2400" kern="0" dirty="0">
                <a:solidFill>
                  <a:prstClr val="white"/>
                </a:solidFill>
                <a:latin typeface="HGSｺﾞｼｯｸE" pitchFamily="50" charset="-128"/>
                <a:ea typeface="HGSｺﾞｼｯｸE" pitchFamily="50" charset="-128"/>
              </a:rPr>
              <a:t>商品を受取る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41154" y="4970677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defRPr/>
            </a:pPr>
            <a:r>
              <a:rPr kumimoji="0" lang="ja-JP" altLang="en-US" sz="1600" kern="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だいきん　うけと</a:t>
            </a:r>
          </a:p>
          <a:p>
            <a:pPr lvl="0" defTabSz="342900">
              <a:defRPr/>
            </a:pPr>
            <a:r>
              <a:rPr kumimoji="0" lang="ja-JP" altLang="en-US" sz="2400" kern="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代金を受取る</a:t>
            </a:r>
          </a:p>
        </p:txBody>
      </p:sp>
      <p:pic>
        <p:nvPicPr>
          <p:cNvPr id="17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14" y="5428909"/>
            <a:ext cx="602393" cy="60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1" y="5431872"/>
            <a:ext cx="764044" cy="1111336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1978911" y="1216780"/>
            <a:ext cx="1008913" cy="5560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2"/>
                </a:solidFill>
              </a:rPr>
              <a:t>ぎむ</a:t>
            </a:r>
          </a:p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義務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5548160" y="1264437"/>
            <a:ext cx="1008913" cy="5560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2"/>
                </a:solidFill>
              </a:rPr>
              <a:t>ぎむ</a:t>
            </a:r>
          </a:p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義務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6240953" y="5933227"/>
            <a:ext cx="1008913" cy="5560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2"/>
                </a:solidFill>
              </a:rPr>
              <a:t>けんり</a:t>
            </a:r>
            <a:endParaRPr kumimoji="1" lang="ja-JP" altLang="en-US" sz="1200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権利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7565986" y="10710643"/>
            <a:ext cx="1008913" cy="5560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2"/>
                </a:solidFill>
              </a:rPr>
              <a:t>けんり</a:t>
            </a:r>
            <a:endParaRPr kumimoji="1" lang="ja-JP" altLang="en-US" sz="1200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権利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1548404" y="6031302"/>
            <a:ext cx="1008913" cy="5560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2"/>
                </a:solidFill>
              </a:rPr>
              <a:t>けんり</a:t>
            </a:r>
            <a:endParaRPr kumimoji="1" lang="ja-JP" altLang="en-US" sz="1200" dirty="0" smtClean="0">
              <a:solidFill>
                <a:schemeClr val="tx2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権利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80512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　　けいやく　　　　　　　　　　　　　　　　　かたち　　　　　　　　　　　　　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en-US" altLang="ja-JP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4.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契約のいろいろな形</a:t>
            </a:r>
            <a:endParaRPr lang="en-US" altLang="ja-JP" sz="4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51520" y="1183979"/>
            <a:ext cx="4104456" cy="2583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716016" y="1120402"/>
            <a:ext cx="4104456" cy="2583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51520" y="4041311"/>
            <a:ext cx="4104456" cy="2583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8628" y="1272731"/>
            <a:ext cx="3731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けい</a:t>
            </a:r>
            <a:r>
              <a:rPr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やくしょめん　　　</a:t>
            </a: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契約書面が</a:t>
            </a:r>
            <a:endParaRPr lang="ja-JP" altLang="en-US" sz="3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なくても</a:t>
            </a: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せいりつ</a:t>
            </a: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成立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004048" y="1321746"/>
            <a:ext cx="3600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くちやく</a:t>
            </a:r>
            <a:r>
              <a:rPr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そく　　　けいやく</a:t>
            </a:r>
            <a:endParaRPr lang="en-US" altLang="ja-JP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口約束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でも契約</a:t>
            </a:r>
            <a:endParaRPr lang="en-US" altLang="ja-JP" sz="3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5576" y="4065258"/>
            <a:ext cx="39604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いんかん　</a:t>
            </a:r>
          </a:p>
          <a:p>
            <a:pPr lvl="0"/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印鑑</a:t>
            </a: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がなくても</a:t>
            </a:r>
          </a:p>
          <a:p>
            <a:pPr lvl="0"/>
            <a:r>
              <a:rPr lang="ja-JP" altLang="en-US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せいり</a:t>
            </a:r>
            <a:r>
              <a:rPr lang="ja-JP" altLang="en-US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</a:t>
            </a:r>
            <a:endParaRPr lang="ja-JP" altLang="en-US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成立</a:t>
            </a:r>
            <a:endParaRPr lang="en-US" altLang="ja-JP" sz="3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27" name="Picture 2" descr="H:\くらしの一日講座\イラストいろいろ\契約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4" y="5151276"/>
            <a:ext cx="1973283" cy="128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乗算記号 14"/>
          <p:cNvSpPr/>
          <p:nvPr/>
        </p:nvSpPr>
        <p:spPr>
          <a:xfrm>
            <a:off x="690428" y="4982251"/>
            <a:ext cx="1584176" cy="1462783"/>
          </a:xfrm>
          <a:prstGeom prst="mathMultiply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G:\消費生活センター　消費者教育\イラストいろいろ\yubikiri_cou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35290"/>
            <a:ext cx="1528407" cy="15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KINGSTON\くらしの一日講座\イラストいろいろ\契約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95" y="2111781"/>
            <a:ext cx="1476806" cy="14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4700701" y="4041311"/>
            <a:ext cx="4104456" cy="2583764"/>
            <a:chOff x="4700701" y="4041311"/>
            <a:chExt cx="4104456" cy="2583764"/>
          </a:xfrm>
        </p:grpSpPr>
        <p:sp>
          <p:nvSpPr>
            <p:cNvPr id="18" name="角丸四角形 17"/>
            <p:cNvSpPr/>
            <p:nvPr/>
          </p:nvSpPr>
          <p:spPr>
            <a:xfrm>
              <a:off x="4700701" y="4041311"/>
              <a:ext cx="4104456" cy="25837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endParaRPr lang="en-US" altLang="ja-JP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772709" y="4065258"/>
              <a:ext cx="39604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ばめん</a:t>
              </a:r>
            </a:p>
            <a:p>
              <a:r>
                <a:rPr lang="ja-JP" altLang="en-US" sz="2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場面によっては、</a:t>
              </a:r>
            </a:p>
            <a:p>
              <a:r>
                <a:rPr lang="ja-JP" altLang="en-US" sz="1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しょめん　ひつよう</a:t>
              </a:r>
            </a:p>
            <a:p>
              <a:r>
                <a:rPr lang="ja-JP" altLang="en-US" sz="2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書面が必要となる</a:t>
              </a:r>
            </a:p>
            <a:p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こと</a:t>
              </a:r>
              <a:r>
                <a:rPr lang="ja-JP" altLang="en-US" sz="240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もあります。</a:t>
              </a:r>
              <a:endPara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052" name="Picture 4" descr="G:\消費生活センター　消費者教育\イラストいろいろ\hanashiai_woma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2313" y="4090219"/>
              <a:ext cx="1061057" cy="1061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グループ化 4"/>
            <p:cNvGrpSpPr/>
            <p:nvPr/>
          </p:nvGrpSpPr>
          <p:grpSpPr>
            <a:xfrm>
              <a:off x="4772709" y="5805264"/>
              <a:ext cx="1095435" cy="734455"/>
              <a:chOff x="4772709" y="5845812"/>
              <a:chExt cx="1095435" cy="734455"/>
            </a:xfrm>
          </p:grpSpPr>
          <p:sp>
            <p:nvSpPr>
              <p:cNvPr id="2" name="円/楕円 1"/>
              <p:cNvSpPr/>
              <p:nvPr/>
            </p:nvSpPr>
            <p:spPr>
              <a:xfrm>
                <a:off x="4772709" y="5877272"/>
                <a:ext cx="1095435" cy="70299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5004048" y="5845812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HGPｺﾞｼｯｸE" pitchFamily="50" charset="-128"/>
                    <a:ea typeface="HGPｺﾞｼｯｸE" pitchFamily="50" charset="-128"/>
                  </a:rPr>
                  <a:t>保証契約</a:t>
                </a:r>
                <a:endParaRPr kumimoji="1" lang="ja-JP" altLang="en-US" sz="20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6020544" y="5805264"/>
              <a:ext cx="1095435" cy="734455"/>
              <a:chOff x="4772709" y="5845812"/>
              <a:chExt cx="1095435" cy="734455"/>
            </a:xfrm>
          </p:grpSpPr>
          <p:sp>
            <p:nvSpPr>
              <p:cNvPr id="22" name="円/楕円 21"/>
              <p:cNvSpPr/>
              <p:nvPr/>
            </p:nvSpPr>
            <p:spPr>
              <a:xfrm>
                <a:off x="4772709" y="5877272"/>
                <a:ext cx="1095435" cy="70299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5004048" y="5845812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>
                    <a:latin typeface="HGPｺﾞｼｯｸE" pitchFamily="50" charset="-128"/>
                    <a:ea typeface="HGPｺﾞｼｯｸE" pitchFamily="50" charset="-128"/>
                  </a:rPr>
                  <a:t>訪問販売</a:t>
                </a:r>
                <a:endParaRPr kumimoji="1" lang="ja-JP" altLang="en-US" sz="20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7396551" y="5797397"/>
              <a:ext cx="1095435" cy="734455"/>
              <a:chOff x="4772709" y="5845812"/>
              <a:chExt cx="1095435" cy="734455"/>
            </a:xfrm>
          </p:grpSpPr>
          <p:sp>
            <p:nvSpPr>
              <p:cNvPr id="25" name="円/楕円 24"/>
              <p:cNvSpPr/>
              <p:nvPr/>
            </p:nvSpPr>
            <p:spPr>
              <a:xfrm>
                <a:off x="4772709" y="5877272"/>
                <a:ext cx="1095435" cy="70299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5004048" y="5845812"/>
                <a:ext cx="8640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>
                    <a:latin typeface="HGPｺﾞｼｯｸE" pitchFamily="50" charset="-128"/>
                    <a:ea typeface="HGPｺﾞｼｯｸE" pitchFamily="50" charset="-128"/>
                  </a:rPr>
                  <a:t>ﾏﾙﾁ商法</a:t>
                </a:r>
                <a:endParaRPr kumimoji="1" lang="ja-JP" altLang="en-US" sz="200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</p:grpSp>
      </p:grp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bWl0WsdCB24/VmFj01CfhiI/AAAAAAAA1Z4/Tjd8pmzlLqU/s800/shopping_rej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953" y="4568851"/>
            <a:ext cx="3476589" cy="32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0" y="2689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5-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</a:t>
            </a: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どんなときに、やめられるの？</a:t>
            </a:r>
            <a:endParaRPr lang="en-US" altLang="ja-JP" sz="44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23528" y="1124744"/>
            <a:ext cx="2790654" cy="5511767"/>
            <a:chOff x="5996281" y="1196752"/>
            <a:chExt cx="2790654" cy="5511767"/>
          </a:xfrm>
        </p:grpSpPr>
        <p:sp>
          <p:nvSpPr>
            <p:cNvPr id="13" name="角丸四角形 12"/>
            <p:cNvSpPr/>
            <p:nvPr/>
          </p:nvSpPr>
          <p:spPr>
            <a:xfrm>
              <a:off x="6012162" y="1196752"/>
              <a:ext cx="2774773" cy="2385015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 kern="0" dirty="0">
                <a:solidFill>
                  <a:srgbClr val="1F497D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81653" y="1283531"/>
              <a:ext cx="228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2000" kern="0" dirty="0" smtClean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未成年者が一人</a:t>
              </a:r>
              <a:r>
                <a:rPr kumimoji="0" lang="ja-JP" altLang="en-US" sz="2000" kern="0" dirty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で</a:t>
              </a:r>
              <a:r>
                <a:rPr kumimoji="0" lang="ja-JP" altLang="en-US" sz="2000" kern="0" dirty="0" smtClean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契約</a:t>
              </a:r>
              <a:endParaRPr kumimoji="0" lang="ja-JP" altLang="en-US" sz="2000" kern="0" dirty="0">
                <a:solidFill>
                  <a:srgbClr val="1F497D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pic>
          <p:nvPicPr>
            <p:cNvPr id="10244" name="Picture 4" descr="会社での相談のイラスト（笑顔・女性x男性）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605" y="1815543"/>
              <a:ext cx="1559672" cy="1641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角丸四角形 28"/>
            <p:cNvSpPr/>
            <p:nvPr/>
          </p:nvSpPr>
          <p:spPr>
            <a:xfrm>
              <a:off x="5996281" y="4323504"/>
              <a:ext cx="2774773" cy="2385015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 kern="0" dirty="0">
                <a:solidFill>
                  <a:srgbClr val="1F497D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165772" y="4410283"/>
              <a:ext cx="228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2000" kern="0" smtClean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未成年者契約の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2000" kern="0" smtClean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取消</a:t>
              </a:r>
              <a:endParaRPr kumimoji="0" lang="ja-JP" altLang="en-US" sz="2000" kern="0" dirty="0">
                <a:solidFill>
                  <a:srgbClr val="1F497D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36" name="下矢印 35"/>
            <p:cNvSpPr/>
            <p:nvPr/>
          </p:nvSpPr>
          <p:spPr>
            <a:xfrm>
              <a:off x="6912377" y="3717032"/>
              <a:ext cx="1152128" cy="541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2" descr="G:\KINGSTON\くらしの一日講座\イラストいろいろ\未成年者契約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129" y="4963525"/>
              <a:ext cx="2057403" cy="1674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グループ化 5"/>
          <p:cNvGrpSpPr/>
          <p:nvPr/>
        </p:nvGrpSpPr>
        <p:grpSpPr>
          <a:xfrm>
            <a:off x="3347864" y="1124744"/>
            <a:ext cx="5407353" cy="5511767"/>
            <a:chOff x="307648" y="1196752"/>
            <a:chExt cx="5407353" cy="5511767"/>
          </a:xfrm>
        </p:grpSpPr>
        <p:sp>
          <p:nvSpPr>
            <p:cNvPr id="7" name="角丸四角形 6"/>
            <p:cNvSpPr/>
            <p:nvPr/>
          </p:nvSpPr>
          <p:spPr>
            <a:xfrm>
              <a:off x="323529" y="1196752"/>
              <a:ext cx="2495874" cy="2385015"/>
            </a:xfrm>
            <a:prstGeom prst="roundRect">
              <a:avLst/>
            </a:pr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 kern="0" dirty="0">
                <a:solidFill>
                  <a:srgbClr val="1F497D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3078789" y="1196752"/>
              <a:ext cx="2636212" cy="238501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 kern="0" dirty="0">
                <a:solidFill>
                  <a:prstClr val="white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428466" y="1334557"/>
              <a:ext cx="228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kern="0" dirty="0" smtClean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あらかじめ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kern="0" dirty="0" smtClean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やめる時のルールを決めてある契約</a:t>
              </a:r>
              <a:endParaRPr kumimoji="0" lang="ja-JP" altLang="en-US" kern="0" dirty="0">
                <a:solidFill>
                  <a:srgbClr val="1F497D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pic>
          <p:nvPicPr>
            <p:cNvPr id="1031" name="Picture 7" descr="G:\KINGSTON\くらしの一日講座\イラストいろいろ\friends_hagemashi_girl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521" y="2257887"/>
              <a:ext cx="1625434" cy="142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正方形/長方形 27"/>
            <p:cNvSpPr/>
            <p:nvPr/>
          </p:nvSpPr>
          <p:spPr>
            <a:xfrm>
              <a:off x="3253895" y="1283531"/>
              <a:ext cx="228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2000" kern="0" dirty="0">
                  <a:solidFill>
                    <a:srgbClr val="1F497D">
                      <a:lumMod val="50000"/>
                    </a:srgbClr>
                  </a:solidFill>
                  <a:latin typeface="HG丸ｺﾞｼｯｸM-PRO" pitchFamily="50" charset="-128"/>
                  <a:ea typeface="HG丸ｺﾞｼｯｸM-PRO" pitchFamily="50" charset="-128"/>
                </a:rPr>
                <a:t>訪問</a:t>
              </a:r>
              <a:r>
                <a:rPr kumimoji="0" lang="ja-JP" altLang="en-US" sz="2000" kern="0" dirty="0" smtClean="0">
                  <a:solidFill>
                    <a:srgbClr val="1F497D">
                      <a:lumMod val="50000"/>
                    </a:srgbClr>
                  </a:solidFill>
                  <a:latin typeface="HG丸ｺﾞｼｯｸM-PRO" pitchFamily="50" charset="-128"/>
                  <a:ea typeface="HG丸ｺﾞｼｯｸM-PRO" pitchFamily="50" charset="-128"/>
                </a:rPr>
                <a:t>販売で契約</a:t>
              </a:r>
              <a:endParaRPr kumimoji="0" lang="ja-JP" altLang="en-US" sz="2000" kern="0" dirty="0">
                <a:solidFill>
                  <a:srgbClr val="1F497D">
                    <a:lumMod val="50000"/>
                  </a:srgb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307648" y="4323504"/>
              <a:ext cx="2495874" cy="2385015"/>
            </a:xfrm>
            <a:prstGeom prst="roundRect">
              <a:avLst/>
            </a:prstGeom>
            <a:solidFill>
              <a:srgbClr val="C0504D">
                <a:lumMod val="40000"/>
                <a:lumOff val="6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 kern="0" dirty="0">
                <a:solidFill>
                  <a:srgbClr val="1F497D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3062908" y="4323504"/>
              <a:ext cx="2636212" cy="238501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800" kern="0" dirty="0">
                <a:solidFill>
                  <a:prstClr val="white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12585" y="4523795"/>
              <a:ext cx="228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2000" kern="0" dirty="0" smtClean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やめる</a:t>
              </a:r>
              <a:r>
                <a:rPr kumimoji="0" lang="ja-JP" altLang="en-US" sz="2000" kern="0" dirty="0">
                  <a:solidFill>
                    <a:srgbClr val="1F497D"/>
                  </a:solidFill>
                  <a:latin typeface="HG丸ｺﾞｼｯｸM-PRO" pitchFamily="50" charset="-128"/>
                  <a:ea typeface="HG丸ｺﾞｼｯｸM-PRO" pitchFamily="50" charset="-128"/>
                </a:rPr>
                <a:t>ことに合意</a:t>
              </a:r>
            </a:p>
          </p:txBody>
        </p:sp>
        <p:pic>
          <p:nvPicPr>
            <p:cNvPr id="32" name="Picture 4" descr="G:\消費生活センター　消費者教育\イラストいろいろ\cooling_off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454" y="5041132"/>
              <a:ext cx="1588843" cy="1588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正方形/長方形 34"/>
            <p:cNvSpPr/>
            <p:nvPr/>
          </p:nvSpPr>
          <p:spPr>
            <a:xfrm>
              <a:off x="3230093" y="4423038"/>
              <a:ext cx="228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ja-JP" altLang="en-US" sz="2000" kern="0" dirty="0" smtClean="0">
                  <a:solidFill>
                    <a:srgbClr val="1F497D">
                      <a:lumMod val="50000"/>
                    </a:srgbClr>
                  </a:solidFill>
                  <a:latin typeface="HG丸ｺﾞｼｯｸM-PRO" pitchFamily="50" charset="-128"/>
                  <a:ea typeface="HG丸ｺﾞｼｯｸM-PRO" pitchFamily="50" charset="-128"/>
                </a:rPr>
                <a:t>クーリング</a:t>
              </a:r>
              <a:r>
                <a:rPr kumimoji="0" lang="ja-JP" altLang="en-US" sz="2000" kern="0" dirty="0">
                  <a:solidFill>
                    <a:srgbClr val="1F497D">
                      <a:lumMod val="50000"/>
                    </a:srgbClr>
                  </a:solidFill>
                  <a:latin typeface="HG丸ｺﾞｼｯｸM-PRO" pitchFamily="50" charset="-128"/>
                  <a:ea typeface="HG丸ｺﾞｼｯｸM-PRO" pitchFamily="50" charset="-128"/>
                </a:rPr>
                <a:t>・</a:t>
              </a:r>
              <a:r>
                <a:rPr kumimoji="0" lang="ja-JP" altLang="en-US" sz="2000" kern="0" dirty="0" smtClean="0">
                  <a:solidFill>
                    <a:srgbClr val="1F497D">
                      <a:lumMod val="50000"/>
                    </a:srgbClr>
                  </a:solidFill>
                  <a:latin typeface="HG丸ｺﾞｼｯｸM-PRO" pitchFamily="50" charset="-128"/>
                  <a:ea typeface="HG丸ｺﾞｼｯｸM-PRO" pitchFamily="50" charset="-128"/>
                </a:rPr>
                <a:t>オフ</a:t>
              </a:r>
              <a:endParaRPr kumimoji="0" lang="ja-JP" altLang="en-US" sz="2000" kern="0" dirty="0">
                <a:solidFill>
                  <a:srgbClr val="1F497D">
                    <a:lumMod val="50000"/>
                  </a:srgb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10" name="下矢印 9"/>
            <p:cNvSpPr/>
            <p:nvPr/>
          </p:nvSpPr>
          <p:spPr>
            <a:xfrm>
              <a:off x="979521" y="3717032"/>
              <a:ext cx="1152128" cy="541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下矢印 47"/>
            <p:cNvSpPr/>
            <p:nvPr/>
          </p:nvSpPr>
          <p:spPr>
            <a:xfrm>
              <a:off x="3949429" y="3717032"/>
              <a:ext cx="1152128" cy="541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74" name="Picture 2" descr="G:\消費生活センター　消費者教育\イラストいろいろ\sagi_syoukaki_houmonhanbai_oshiuri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645" y="1683641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G:\KINGSTON\くらしの一日講座\イラストいろいろ\相談窓口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962" y="4923905"/>
              <a:ext cx="1671790" cy="1754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bWl0WsdCB24/VmFj01CfhiI/AAAAAAAA1Z4/Tjd8pmzlLqU/s800/shopping_rej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13" y="3685804"/>
            <a:ext cx="3476589" cy="32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2" y="4993278"/>
            <a:ext cx="411661" cy="42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4.bp.blogspot.com/-R6XFB59rFy0/UUhH63l9q-I/AAAAAAAAO5c/xa-LPMTzgpE/s1600/bousai_wa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273">
            <a:off x="7370240" y="5067394"/>
            <a:ext cx="429867" cy="9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KINGSTON\くらしの一日講座\イラストいろいろ\ouen_wom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8025"/>
            <a:ext cx="1872208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形吹き出し 1"/>
          <p:cNvSpPr/>
          <p:nvPr/>
        </p:nvSpPr>
        <p:spPr>
          <a:xfrm>
            <a:off x="2771800" y="1368026"/>
            <a:ext cx="6048672" cy="2493023"/>
          </a:xfrm>
          <a:prstGeom prst="wedgeEllipseCallout">
            <a:avLst>
              <a:gd name="adj1" fmla="val -60855"/>
              <a:gd name="adj2" fmla="val 746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 smtClean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lang="ja-JP" altLang="en-US" sz="2000" dirty="0" smtClean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lang="ja-JP" altLang="en-US" b="1" dirty="0" smtClean="0">
                <a:solidFill>
                  <a:prstClr val="black"/>
                </a:solidFill>
                <a:latin typeface="ＭＳ Ｐゴシック"/>
              </a:rPr>
              <a:t>けいやく　　　　　しんちょう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 smtClean="0">
                <a:solidFill>
                  <a:srgbClr val="1F497D"/>
                </a:solidFill>
                <a:latin typeface="ＭＳ Ｐゴシック"/>
              </a:rPr>
              <a:t>契約</a:t>
            </a:r>
            <a:r>
              <a:rPr lang="ja-JP" altLang="en-US" sz="4400" dirty="0">
                <a:solidFill>
                  <a:srgbClr val="1F497D"/>
                </a:solidFill>
                <a:latin typeface="ＭＳ Ｐゴシック"/>
              </a:rPr>
              <a:t>は慎重に</a:t>
            </a:r>
            <a:r>
              <a:rPr lang="ja-JP" altLang="en-US" sz="4400" dirty="0" smtClean="0">
                <a:solidFill>
                  <a:srgbClr val="1F497D"/>
                </a:solidFill>
                <a:latin typeface="ＭＳ Ｐゴシック"/>
              </a:rPr>
              <a:t>！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solidFill>
                  <a:srgbClr val="FF0000"/>
                </a:solidFill>
                <a:latin typeface="ＭＳ Ｐゴシック"/>
              </a:rPr>
              <a:t>　　　　　　　　　　　</a:t>
            </a:r>
            <a:r>
              <a:rPr lang="ja-JP" altLang="en-US" b="1" dirty="0" smtClean="0">
                <a:solidFill>
                  <a:srgbClr val="FF0000"/>
                </a:solidFill>
                <a:latin typeface="ＭＳ Ｐゴシック"/>
              </a:rPr>
              <a:t>かんが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 smtClean="0">
                <a:solidFill>
                  <a:srgbClr val="FF0000"/>
                </a:solidFill>
                <a:latin typeface="ＭＳ Ｐゴシック"/>
              </a:rPr>
              <a:t>よく考えて</a:t>
            </a:r>
            <a:r>
              <a:rPr lang="ja-JP" altLang="en-US" sz="4400" dirty="0">
                <a:solidFill>
                  <a:srgbClr val="FF0000"/>
                </a:solidFill>
                <a:latin typeface="ＭＳ Ｐゴシック"/>
              </a:rPr>
              <a:t>♪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95190" y="4044450"/>
            <a:ext cx="4752528" cy="252027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72462" y="4335093"/>
            <a:ext cx="4597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dirty="0" smtClean="0">
                <a:solidFill>
                  <a:prstClr val="black"/>
                </a:solidFill>
                <a:latin typeface="Arial" pitchFamily="34" charset="0"/>
              </a:rPr>
              <a:t>★こわれていた</a:t>
            </a:r>
            <a:r>
              <a:rPr lang="ja-JP" altLang="en-US" sz="2800" dirty="0">
                <a:solidFill>
                  <a:prstClr val="black"/>
                </a:solidFill>
                <a:latin typeface="Arial" pitchFamily="34" charset="0"/>
              </a:rPr>
              <a:t>り</a:t>
            </a:r>
            <a:endParaRPr lang="ja-JP" altLang="en-US" sz="2800" dirty="0" smtClean="0">
              <a:solidFill>
                <a:prstClr val="black"/>
              </a:solidFill>
              <a:latin typeface="Arial" pitchFamily="34" charset="0"/>
            </a:endParaRPr>
          </a:p>
          <a:p>
            <a:pPr>
              <a:defRPr/>
            </a:pPr>
            <a:r>
              <a:rPr lang="ja-JP" altLang="en-US" sz="1200" dirty="0" smtClean="0">
                <a:solidFill>
                  <a:prstClr val="black"/>
                </a:solidFill>
                <a:latin typeface="Arial" pitchFamily="34" charset="0"/>
              </a:rPr>
              <a:t>　　　しょうひん　　　　もんだい　　　　　　　　　　　　　　　　ばあい</a:t>
            </a:r>
          </a:p>
          <a:p>
            <a:pPr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Arial" pitchFamily="34" charset="0"/>
              </a:rPr>
              <a:t>　</a:t>
            </a:r>
            <a:r>
              <a:rPr lang="ja-JP" altLang="en-US" sz="2800" dirty="0" smtClean="0">
                <a:solidFill>
                  <a:prstClr val="black"/>
                </a:solidFill>
                <a:latin typeface="Arial" pitchFamily="34" charset="0"/>
              </a:rPr>
              <a:t>商品に問題があった</a:t>
            </a:r>
            <a:r>
              <a:rPr lang="ja-JP" altLang="en-US" sz="2800" dirty="0">
                <a:solidFill>
                  <a:prstClr val="black"/>
                </a:solidFill>
                <a:latin typeface="Arial" pitchFamily="34" charset="0"/>
              </a:rPr>
              <a:t>場合は</a:t>
            </a:r>
          </a:p>
          <a:p>
            <a:pPr>
              <a:defRPr/>
            </a:pPr>
            <a:r>
              <a:rPr lang="ja-JP" altLang="en-US" sz="1200" dirty="0" smtClean="0">
                <a:solidFill>
                  <a:prstClr val="black"/>
                </a:solidFill>
                <a:latin typeface="Arial" pitchFamily="34" charset="0"/>
              </a:rPr>
              <a:t>　　　　　　　　　　　　　　　</a:t>
            </a:r>
            <a:r>
              <a:rPr lang="ja-JP" altLang="en-US" sz="1200" dirty="0" smtClean="0">
                <a:solidFill>
                  <a:srgbClr val="FF0000"/>
                </a:solidFill>
                <a:latin typeface="Arial" pitchFamily="34" charset="0"/>
              </a:rPr>
              <a:t>　みせ　　　　　　　　　　れんらく</a:t>
            </a:r>
            <a:endParaRPr lang="ja-JP" altLang="en-US" sz="1200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Arial" pitchFamily="34" charset="0"/>
              </a:rPr>
              <a:t>　　　　</a:t>
            </a:r>
            <a:r>
              <a:rPr lang="ja-JP" altLang="en-US" sz="3600" dirty="0" smtClean="0">
                <a:solidFill>
                  <a:srgbClr val="FF0000"/>
                </a:solidFill>
                <a:latin typeface="Arial" pitchFamily="34" charset="0"/>
              </a:rPr>
              <a:t>⇒お店に連絡！</a:t>
            </a:r>
            <a:endParaRPr lang="en-US" altLang="ja-JP" sz="36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213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　　　　　　　　　けいやく　　　　　　　　　　　　とき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【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ふりかえり</a:t>
            </a: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  <a:r>
              <a:rPr lang="ja-JP" altLang="en-US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契約をする時には・・・　</a:t>
            </a:r>
            <a:endParaRPr lang="en-US" altLang="ja-JP" sz="4400" dirty="0" smtClean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585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ack of books design template">
  <a:themeElements>
    <a:clrScheme name="StackofBooksDesignTemplate_TP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ofBooksDesignTemplate_TP01159440">
      <a:majorFont>
        <a:latin typeface="Century Gothic"/>
        <a:ea typeface="ＭＳ Ｐゴシック"/>
        <a:cs typeface=""/>
      </a:majorFont>
      <a:minorFont>
        <a:latin typeface="Century Gothic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ckofBooksDesignTemplate_TP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commStra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ユーザー定義 2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1110</Words>
  <Application>Microsoft Office PowerPoint</Application>
  <PresentationFormat>画面に合わせる (4:3)</PresentationFormat>
  <Paragraphs>300</Paragraphs>
  <Slides>18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7</vt:i4>
      </vt:variant>
      <vt:variant>
        <vt:lpstr>スライド タイトル</vt:lpstr>
      </vt:variant>
      <vt:variant>
        <vt:i4>18</vt:i4>
      </vt:variant>
    </vt:vector>
  </HeadingPairs>
  <TitlesOfParts>
    <vt:vector size="43" baseType="lpstr">
      <vt:lpstr>AR P丸ゴシック体M</vt:lpstr>
      <vt:lpstr>HGPｺﾞｼｯｸE</vt:lpstr>
      <vt:lpstr>HGP創英角ｺﾞｼｯｸUB</vt:lpstr>
      <vt:lpstr>HGP創英角ﾎﾟｯﾌﾟ体</vt:lpstr>
      <vt:lpstr>HGSｺﾞｼｯｸE</vt:lpstr>
      <vt:lpstr>HGS創英角ﾎﾟｯﾌﾟ体</vt:lpstr>
      <vt:lpstr>HG丸ｺﾞｼｯｸM-PRO</vt:lpstr>
      <vt:lpstr>HG創英角ｺﾞｼｯｸUB</vt:lpstr>
      <vt:lpstr>ＭＳ Ｐゴシック</vt:lpstr>
      <vt:lpstr>メイリオ</vt:lpstr>
      <vt:lpstr>Arial</vt:lpstr>
      <vt:lpstr>Calibri</vt:lpstr>
      <vt:lpstr>Calibri Light</vt:lpstr>
      <vt:lpstr>Century Gothic</vt:lpstr>
      <vt:lpstr>Lucida Sans Unicode</vt:lpstr>
      <vt:lpstr>Verdana</vt:lpstr>
      <vt:lpstr>Wingdings</vt:lpstr>
      <vt:lpstr>Wingdings 2</vt:lpstr>
      <vt:lpstr>Stack of books design template</vt:lpstr>
      <vt:lpstr>RecommStrat</vt:lpstr>
      <vt:lpstr>1_Office テーマ</vt:lpstr>
      <vt:lpstr>1_HDOfficeLightV0</vt:lpstr>
      <vt:lpstr>7_Office テーマ</vt:lpstr>
      <vt:lpstr>6_Office テーマ</vt:lpstr>
      <vt:lpstr>8_Office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TOKUDAHATSUMI</dc:creator>
  <cp:lastModifiedBy>杉本　佳織</cp:lastModifiedBy>
  <cp:revision>103</cp:revision>
  <cp:lastPrinted>2020-10-02T00:14:48Z</cp:lastPrinted>
  <dcterms:created xsi:type="dcterms:W3CDTF">2020-05-10T07:20:51Z</dcterms:created>
  <dcterms:modified xsi:type="dcterms:W3CDTF">2020-12-17T08:37:01Z</dcterms:modified>
</cp:coreProperties>
</file>