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48" y="-97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70027463242255"/>
          <c:y val="0.23373173716820927"/>
          <c:w val="0.74577964994983359"/>
          <c:h val="0.644770519391111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0.14750344617682293"/>
                  <c:y val="-3.9448099135623041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鉱業</a:t>
                    </a:r>
                    <a:r>
                      <a:rPr lang="en-US" altLang="zh-TW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zh-TW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採石業</a:t>
                    </a:r>
                    <a:r>
                      <a:rPr lang="en-US" altLang="zh-TW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砂利</a:t>
                    </a:r>
                    <a:r>
                      <a:rPr lang="zh-TW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採取業</a:t>
                    </a: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建設業　</a:t>
                    </a:r>
                    <a:r>
                      <a:rPr lang="en-US" altLang="zh-TW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3</a:t>
                    </a:r>
                    <a:endParaRPr lang="zh-TW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357384904772269E-2"/>
                  <c:y val="2.6569073663275454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+mn-ea"/>
                        <a:ea typeface="+mn-ea"/>
                      </a:rPr>
                      <a:t>製</a:t>
                    </a:r>
                    <a:r>
                      <a:rPr lang="ja-JP" altLang="en-US" sz="800" dirty="0" smtClean="0"/>
                      <a:t>造業　</a:t>
                    </a:r>
                    <a:r>
                      <a:rPr lang="en-US" altLang="ja-JP" sz="800" dirty="0" smtClean="0"/>
                      <a:t>78</a:t>
                    </a:r>
                    <a:endParaRPr lang="ja-JP" altLang="en-US" sz="800" dirty="0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03937843179932"/>
                  <c:y val="2.2244129121089268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>
                        <a:latin typeface="+mn-ea"/>
                        <a:ea typeface="+mn-ea"/>
                      </a:rPr>
                      <a:t>電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気・ガス・熱供給・水道業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情報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通信業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運輸業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郵便業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12</a:t>
                    </a:r>
                    <a:endParaRPr lang="ja-JP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4274285592945784E-3"/>
                  <c:y val="-9.7525051633137003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卸売業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小売業　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2</a:t>
                    </a:r>
                    <a:endParaRPr lang="zh-TW" altLang="en-US" sz="800" b="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0421442209516936E-2"/>
                  <c:y val="-0.24702707871184884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金融業</a:t>
                    </a:r>
                    <a:r>
                      <a:rPr lang="en-US" altLang="zh-TW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保険業</a:t>
                    </a: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不動</a:t>
                    </a:r>
                    <a:r>
                      <a:rPr lang="zh-TW" altLang="en-US" sz="800" b="0" dirty="0">
                        <a:latin typeface="ＭＳ Ｐゴシック" pitchFamily="50" charset="-128"/>
                        <a:ea typeface="ＭＳ Ｐゴシック" pitchFamily="50" charset="-128"/>
                      </a:rPr>
                      <a:t>産業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zh-TW" altLang="en-US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物品賃貸業　</a:t>
                    </a:r>
                    <a:r>
                      <a:rPr lang="en-US" altLang="zh-TW" sz="800" b="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3</a:t>
                    </a:r>
                    <a:endParaRPr lang="zh-TW" altLang="en-US" sz="800" b="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158410440986766"/>
                  <c:y val="-7.8556375736250281E-2"/>
                </c:manualLayout>
              </c:layout>
              <c:tx>
                <c:rich>
                  <a:bodyPr/>
                  <a:lstStyle/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>
                        <a:latin typeface="+mn-ea"/>
                        <a:ea typeface="+mn-ea"/>
                      </a:rPr>
                      <a:t>教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育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学習支援業、医療</a:t>
                    </a:r>
                    <a:r>
                      <a:rPr lang="en-US" altLang="ja-JP" sz="800" dirty="0">
                        <a:latin typeface="ＭＳ Ｐゴシック" pitchFamily="50" charset="-128"/>
                        <a:ea typeface="ＭＳ Ｐゴシック" pitchFamily="50" charset="-128"/>
                      </a:rPr>
                      <a:t>,</a:t>
                    </a:r>
                    <a:r>
                      <a:rPr lang="ja-JP" altLang="en-US" sz="800" dirty="0">
                        <a:latin typeface="ＭＳ Ｐゴシック" pitchFamily="50" charset="-128"/>
                        <a:ea typeface="ＭＳ Ｐゴシック" pitchFamily="50" charset="-128"/>
                      </a:rPr>
                      <a:t>福祉</a:t>
                    </a: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、</a:t>
                    </a:r>
                  </a:p>
                  <a:p>
                    <a:pPr>
                      <a:defRPr sz="800">
                        <a:latin typeface="+mn-ea"/>
                        <a:ea typeface="+mn-ea"/>
                      </a:defRPr>
                    </a:pPr>
                    <a:r>
                      <a:rPr lang="ja-JP" altLang="en-US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サービス業　</a:t>
                    </a:r>
                    <a:r>
                      <a:rPr lang="en-US" altLang="ja-JP" sz="800" dirty="0" smtClean="0">
                        <a:latin typeface="ＭＳ Ｐゴシック" pitchFamily="50" charset="-128"/>
                        <a:ea typeface="ＭＳ Ｐゴシック" pitchFamily="50" charset="-128"/>
                      </a:rPr>
                      <a:t>19</a:t>
                    </a:r>
                    <a:endParaRPr lang="ja-JP" altLang="en-US" sz="800" dirty="0">
                      <a:latin typeface="ＭＳ Ｐゴシック" pitchFamily="50" charset="-128"/>
                      <a:ea typeface="ＭＳ Ｐゴシック" pitchFamily="50" charset="-128"/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+mn-ea"/>
                    <a:ea typeface="+mn-ea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鉱業,採石業,砂利採取業、建設業</c:v>
                </c:pt>
                <c:pt idx="1">
                  <c:v>製造業</c:v>
                </c:pt>
                <c:pt idx="2">
                  <c:v>電気・ガス・熱供給・水道業、情報通信業、運輸業,郵便業</c:v>
                </c:pt>
                <c:pt idx="3">
                  <c:v>卸売業,小売業</c:v>
                </c:pt>
                <c:pt idx="4">
                  <c:v>金融業,保険業、不動産業,物品賃貸業</c:v>
                </c:pt>
                <c:pt idx="5">
                  <c:v>教育,学習支援業、医療,福祉、サービス業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</c:v>
                </c:pt>
                <c:pt idx="1">
                  <c:v>78</c:v>
                </c:pt>
                <c:pt idx="2">
                  <c:v>12</c:v>
                </c:pt>
                <c:pt idx="3">
                  <c:v>2</c:v>
                </c:pt>
                <c:pt idx="4">
                  <c:v>3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2020/11/13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388367" y="896020"/>
            <a:ext cx="9101137" cy="660772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令和２年職種別民間給与実態調査では、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131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事業所に対して調査を行いました。このうち、実地調査が基本と</a:t>
            </a:r>
            <a:r>
              <a:rPr lang="ja-JP" altLang="en-US" sz="1200" smtClean="0">
                <a:solidFill>
                  <a:schemeClr val="tx1"/>
                </a:solidFill>
                <a:latin typeface="ＭＳ ゴシック"/>
                <a:ea typeface="ＭＳ ゴシック"/>
              </a:rPr>
              <a:t>なる月例給に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関する調査においては、事業所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規模が調査対象外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であること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が判明した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事業所１所、調査</a:t>
            </a:r>
            <a:r>
              <a:rPr lang="ja-JP" altLang="en-US" sz="1200" dirty="0">
                <a:solidFill>
                  <a:schemeClr val="tx1"/>
                </a:solidFill>
                <a:latin typeface="ＭＳ ゴシック"/>
                <a:ea typeface="ＭＳ ゴシック"/>
              </a:rPr>
              <a:t>不能の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13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所を除いた、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117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事業所について調査を完結することができました。調査の完結した事業所は、下記のとおりです。</a:t>
            </a: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①</a:t>
            </a:r>
            <a:r>
              <a:rPr lang="ja-JP" altLang="en-US" sz="2000" b="1" dirty="0" smtClean="0">
                <a:ea typeface="ＭＳ ゴシック" pitchFamily="49" charset="-128"/>
              </a:rPr>
              <a:t>産業別調査事業所数</a:t>
            </a:r>
            <a:r>
              <a:rPr lang="ja-JP" altLang="en-US" sz="2000" b="1" smtClean="0">
                <a:ea typeface="ＭＳ ゴシック" pitchFamily="49" charset="-128"/>
              </a:rPr>
              <a:t>（月例給に関する調査</a:t>
            </a:r>
            <a:r>
              <a:rPr lang="ja-JP" altLang="en-US" sz="2000" b="1" dirty="0" smtClean="0">
                <a:ea typeface="ＭＳ ゴシック" pitchFamily="49" charset="-128"/>
              </a:rPr>
              <a:t>）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6" name="コンテンツ プレースホルダ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89900630"/>
              </p:ext>
            </p:extLst>
          </p:nvPr>
        </p:nvGraphicFramePr>
        <p:xfrm>
          <a:off x="-437728" y="1503060"/>
          <a:ext cx="4520952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コンテンツ プレースホルダ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6511881"/>
              </p:ext>
            </p:extLst>
          </p:nvPr>
        </p:nvGraphicFramePr>
        <p:xfrm>
          <a:off x="4448944" y="2151956"/>
          <a:ext cx="5292534" cy="418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000"/>
                <a:gridCol w="678089"/>
                <a:gridCol w="678089"/>
                <a:gridCol w="678089"/>
                <a:gridCol w="678089"/>
                <a:gridCol w="678089"/>
                <a:gridCol w="678089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規模計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3,000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人以上</a:t>
                      </a:r>
                      <a:br>
                        <a:rPr lang="ja-JP" altLang="en-US" sz="900" u="none" strike="noStrike" dirty="0">
                          <a:latin typeface="+mn-ea"/>
                          <a:ea typeface="+mn-ea"/>
                        </a:rPr>
                      </a:br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900" u="none" strike="noStrike" dirty="0"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900" b="0" i="0" u="none" strike="noStrike" dirty="0"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4405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産業計</a:t>
                      </a:r>
                      <a:endParaRPr kumimoji="1" lang="en-US" altLang="ja-JP" sz="9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sz="900" dirty="0" smtClean="0"/>
                        <a:t>事業所</a:t>
                      </a:r>
                      <a:endParaRPr lang="ja-JP" altLang="en-US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事業所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鉱業</a:t>
                      </a:r>
                      <a:r>
                        <a:rPr kumimoji="1" lang="en-US" altLang="zh-TW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採石業</a:t>
                      </a:r>
                      <a:r>
                        <a:rPr kumimoji="1" lang="en-US" altLang="zh-TW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 smtClean="0">
                          <a:solidFill>
                            <a:sysClr val="windowText" lastClr="000000"/>
                          </a:solidFill>
                          <a:latin typeface="ＭＳ Ｐゴシック" pitchFamily="50" charset="-128"/>
                          <a:ea typeface="ＭＳ Ｐゴシック" pitchFamily="50" charset="-128"/>
                        </a:rPr>
                        <a:t>砂利採取業、建設業</a:t>
                      </a:r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+mn-ea"/>
                          <a:ea typeface="+mn-ea"/>
                        </a:rPr>
                        <a:t>製造業</a:t>
                      </a: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78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電気・ガス・熱供給・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水道業、情報通信業、運輸業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郵便業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卸売業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小売業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金融業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保険業</a:t>
                      </a:r>
                      <a:r>
                        <a:rPr kumimoji="1" lang="ja-JP" altLang="en-US" sz="900" dirty="0" err="1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、</a:t>
                      </a:r>
                      <a:endParaRPr kumimoji="1" lang="en-US" altLang="ja-JP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不動産業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</a:p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物品賃貸業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-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教育</a:t>
                      </a:r>
                      <a:r>
                        <a:rPr kumimoji="1" lang="en-US" altLang="zh-TW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zh-TW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学習支援業、</a:t>
                      </a:r>
                      <a:endParaRPr kumimoji="1" lang="en-US" altLang="zh-TW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医療</a:t>
                      </a:r>
                      <a:r>
                        <a:rPr kumimoji="1" lang="en-US" altLang="ja-JP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,</a:t>
                      </a:r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福祉、</a:t>
                      </a:r>
                      <a:endParaRPr kumimoji="1" lang="en-US" altLang="ja-JP" sz="900" dirty="0" smtClean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latin typeface="ＭＳ Ｐゴシック" pitchFamily="50" charset="-128"/>
                          <a:ea typeface="ＭＳ Ｐゴシック" pitchFamily="50" charset="-128"/>
                        </a:rPr>
                        <a:t>サービス業</a:t>
                      </a:r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4412419" y="6331203"/>
            <a:ext cx="53222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 smtClean="0">
                <a:latin typeface="+mj-ea"/>
                <a:ea typeface="+mj-ea"/>
              </a:rPr>
              <a:t>注　上記のほか</a:t>
            </a:r>
            <a:r>
              <a:rPr lang="ja-JP" altLang="en-US" sz="1000" dirty="0" smtClean="0">
                <a:latin typeface="+mj-ea"/>
                <a:ea typeface="+mj-ea"/>
              </a:rPr>
              <a:t>、</a:t>
            </a:r>
            <a:r>
              <a:rPr lang="ja-JP" altLang="en-US" sz="1000" dirty="0" smtClean="0">
                <a:latin typeface="+mj-ea"/>
                <a:ea typeface="+mj-ea"/>
              </a:rPr>
              <a:t>月例給に関する調査</a:t>
            </a:r>
            <a:r>
              <a:rPr lang="ja-JP" altLang="en-US" sz="1000" dirty="0" smtClean="0">
                <a:latin typeface="+mj-ea"/>
                <a:ea typeface="+mj-ea"/>
              </a:rPr>
              <a:t>に</a:t>
            </a:r>
            <a:r>
              <a:rPr lang="ja-JP" altLang="en-US" sz="1000" dirty="0" smtClean="0">
                <a:latin typeface="+mj-ea"/>
                <a:ea typeface="+mj-ea"/>
              </a:rPr>
              <a:t>際し、</a:t>
            </a:r>
            <a:r>
              <a:rPr lang="ja-JP" altLang="en-US" sz="1000" dirty="0">
                <a:latin typeface="+mj-ea"/>
                <a:ea typeface="+mj-ea"/>
              </a:rPr>
              <a:t>　事業所規模が調査対象外であることが判明</a:t>
            </a:r>
            <a:r>
              <a:rPr lang="ja-JP" altLang="en-US" sz="1000" dirty="0" smtClean="0">
                <a:latin typeface="+mj-ea"/>
                <a:ea typeface="+mj-ea"/>
              </a:rPr>
              <a:t>した</a:t>
            </a:r>
            <a:endParaRPr lang="en-US" altLang="ja-JP" sz="1000" dirty="0" smtClean="0">
              <a:latin typeface="+mj-ea"/>
              <a:ea typeface="+mj-ea"/>
            </a:endParaRPr>
          </a:p>
          <a:p>
            <a:r>
              <a:rPr lang="ja-JP" altLang="en-US" sz="1000" dirty="0" smtClean="0">
                <a:latin typeface="+mj-ea"/>
                <a:ea typeface="+mj-ea"/>
              </a:rPr>
              <a:t>　事業所</a:t>
            </a:r>
            <a:r>
              <a:rPr lang="ja-JP" altLang="en-US" sz="1000" dirty="0" smtClean="0">
                <a:latin typeface="+mj-ea"/>
                <a:ea typeface="+mj-ea"/>
              </a:rPr>
              <a:t>が１所</a:t>
            </a:r>
            <a:r>
              <a:rPr lang="ja-JP" altLang="en-US" sz="1000" dirty="0" smtClean="0">
                <a:latin typeface="+mj-ea"/>
                <a:ea typeface="+mj-ea"/>
              </a:rPr>
              <a:t>、調査</a:t>
            </a:r>
            <a:r>
              <a:rPr lang="ja-JP" altLang="en-US" sz="1000" dirty="0" smtClean="0">
                <a:latin typeface="+mj-ea"/>
                <a:ea typeface="+mj-ea"/>
              </a:rPr>
              <a:t>不能の事業所が</a:t>
            </a:r>
            <a:r>
              <a:rPr lang="en-US" altLang="ja-JP" sz="1000" dirty="0" smtClean="0">
                <a:latin typeface="+mj-ea"/>
                <a:ea typeface="+mj-ea"/>
              </a:rPr>
              <a:t>13</a:t>
            </a:r>
            <a:r>
              <a:rPr lang="ja-JP" altLang="en-US" sz="1000" dirty="0" smtClean="0">
                <a:latin typeface="+mj-ea"/>
                <a:ea typeface="+mj-ea"/>
              </a:rPr>
              <a:t>所ありました。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sp>
        <p:nvSpPr>
          <p:cNvPr id="7" name="円/楕円 6"/>
          <p:cNvSpPr/>
          <p:nvPr/>
        </p:nvSpPr>
        <p:spPr>
          <a:xfrm flipH="1">
            <a:off x="1729594" y="4005064"/>
            <a:ext cx="936104" cy="89399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産業計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117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22006" y="2151956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企業規模</a:t>
            </a:r>
            <a:endParaRPr kumimoji="1" lang="ja-JP" altLang="en-US" sz="9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23437" y="226737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/>
              <a:t>産業</a:t>
            </a:r>
            <a:endParaRPr kumimoji="1" lang="ja-JP" alt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174</Words>
  <Application>Microsoft Office PowerPoint</Application>
  <PresentationFormat>A4 210 x 297 mm</PresentationFormat>
  <Paragraphs>88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79</cp:revision>
  <cp:lastPrinted>2020-11-12T23:52:58Z</cp:lastPrinted>
  <dcterms:created xsi:type="dcterms:W3CDTF">2013-02-06T02:17:09Z</dcterms:created>
  <dcterms:modified xsi:type="dcterms:W3CDTF">2020-11-13T01:56:26Z</dcterms:modified>
</cp:coreProperties>
</file>