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FFCCCC"/>
    <a:srgbClr val="FF99FF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452" y="5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ja-JP" sz="1400" b="0"/>
              <a:t>課長級</a:t>
            </a:r>
          </a:p>
        </c:rich>
      </c:tx>
      <c:layout>
        <c:manualLayout>
          <c:xMode val="edge"/>
          <c:yMode val="edge"/>
          <c:x val="0.47413680226006633"/>
          <c:y val="7.4957127270759094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ベースアップ実施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平成30年</c:v>
                </c:pt>
                <c:pt idx="1">
                  <c:v>平成31年</c:v>
                </c:pt>
                <c:pt idx="2">
                  <c:v>令和２年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0.41</c:v>
                </c:pt>
                <c:pt idx="1">
                  <c:v>0.35</c:v>
                </c:pt>
                <c:pt idx="2">
                  <c:v>0.27500000000000002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ベースアップ中止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3997562881020326E-2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平成30年</c:v>
                </c:pt>
                <c:pt idx="1">
                  <c:v>平成31年</c:v>
                </c:pt>
                <c:pt idx="2">
                  <c:v>令和２年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4.3999999999999997E-2</c:v>
                </c:pt>
                <c:pt idx="1">
                  <c:v>4.3999999999999997E-2</c:v>
                </c:pt>
                <c:pt idx="2">
                  <c:v>0.14099999999999999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ベースダウン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795856897734467E-2"/>
                  <c:y val="-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998781440510137E-3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39610060963244E-2"/>
                  <c:y val="-4.52264563196681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平成30年</c:v>
                </c:pt>
                <c:pt idx="1">
                  <c:v>平成31年</c:v>
                </c:pt>
                <c:pt idx="2">
                  <c:v>令和２年</c:v>
                </c:pt>
              </c:strCache>
            </c:strRef>
          </c:cat>
          <c:val>
            <c:numRef>
              <c:f>Sheet1!$D$2:$D$4</c:f>
              <c:numCache>
                <c:formatCode>0.0%</c:formatCode>
                <c:ptCount val="3"/>
                <c:pt idx="0">
                  <c:v>0</c:v>
                </c:pt>
                <c:pt idx="1">
                  <c:v>1.7000000000000001E-2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ベースアップの慣行なし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平成30年</c:v>
                </c:pt>
                <c:pt idx="1">
                  <c:v>平成31年</c:v>
                </c:pt>
                <c:pt idx="2">
                  <c:v>令和２年</c:v>
                </c:pt>
              </c:strCache>
            </c:strRef>
          </c:cat>
          <c:val>
            <c:numRef>
              <c:f>Sheet1!$E$2:$E$4</c:f>
              <c:numCache>
                <c:formatCode>0.0%</c:formatCode>
                <c:ptCount val="3"/>
                <c:pt idx="0">
                  <c:v>0.54600000000000004</c:v>
                </c:pt>
                <c:pt idx="1">
                  <c:v>0.58899999999999997</c:v>
                </c:pt>
                <c:pt idx="2">
                  <c:v>0.58399999999999996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416473296"/>
        <c:axId val="-1416470032"/>
        <c:axId val="0"/>
      </c:bar3DChart>
      <c:catAx>
        <c:axId val="-14164732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1416470032"/>
        <c:crosses val="autoZero"/>
        <c:auto val="1"/>
        <c:lblAlgn val="ctr"/>
        <c:lblOffset val="100"/>
        <c:noMultiLvlLbl val="0"/>
      </c:catAx>
      <c:valAx>
        <c:axId val="-141647003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1416473296"/>
        <c:crosses val="autoZero"/>
        <c:crossBetween val="between"/>
        <c:majorUnit val="0.2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ja-JP" altLang="en-US" sz="1400" b="0" dirty="0" smtClean="0"/>
              <a:t>係　員</a:t>
            </a:r>
            <a:endParaRPr lang="ja-JP" sz="1400" b="0" dirty="0"/>
          </a:p>
        </c:rich>
      </c:tx>
      <c:layout>
        <c:manualLayout>
          <c:xMode val="edge"/>
          <c:yMode val="edge"/>
          <c:x val="0.4769362674378354"/>
          <c:y val="7.4956949227863584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ベースアップ実施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平成30年</c:v>
                </c:pt>
                <c:pt idx="1">
                  <c:v>平成31年</c:v>
                </c:pt>
                <c:pt idx="2">
                  <c:v>令和２年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0.55300000000000005</c:v>
                </c:pt>
                <c:pt idx="1">
                  <c:v>0.442</c:v>
                </c:pt>
                <c:pt idx="2">
                  <c:v>0.371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ベースアップ中止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797075457224381E-2"/>
                  <c:y val="-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799512576204055E-3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3985377286121647E-3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平成30年</c:v>
                </c:pt>
                <c:pt idx="1">
                  <c:v>平成31年</c:v>
                </c:pt>
                <c:pt idx="2">
                  <c:v>令和２年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1.7999999999999999E-2</c:v>
                </c:pt>
                <c:pt idx="1">
                  <c:v>4.9000000000000002E-2</c:v>
                </c:pt>
                <c:pt idx="2">
                  <c:v>0.17399999999999999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ベースダウン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796965240193772E-2"/>
                  <c:y val="-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0794417904183486E-2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5195613185836494E-2"/>
                  <c:y val="-4.52264563196681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平成30年</c:v>
                </c:pt>
                <c:pt idx="1">
                  <c:v>平成31年</c:v>
                </c:pt>
                <c:pt idx="2">
                  <c:v>令和２年</c:v>
                </c:pt>
              </c:strCache>
            </c:strRef>
          </c:cat>
          <c:val>
            <c:numRef>
              <c:f>Sheet1!$D$2:$D$4</c:f>
              <c:numCache>
                <c:formatCode>0.0%</c:formatCode>
                <c:ptCount val="3"/>
                <c:pt idx="0">
                  <c:v>0</c:v>
                </c:pt>
                <c:pt idx="1">
                  <c:v>1.6E-2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ベースアップの慣行なし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平成30年</c:v>
                </c:pt>
                <c:pt idx="1">
                  <c:v>平成31年</c:v>
                </c:pt>
                <c:pt idx="2">
                  <c:v>令和２年</c:v>
                </c:pt>
              </c:strCache>
            </c:strRef>
          </c:cat>
          <c:val>
            <c:numRef>
              <c:f>Sheet1!$E$2:$E$4</c:f>
              <c:numCache>
                <c:formatCode>0.0%</c:formatCode>
                <c:ptCount val="3"/>
                <c:pt idx="0">
                  <c:v>0.42899999999999999</c:v>
                </c:pt>
                <c:pt idx="1">
                  <c:v>0.49299999999999999</c:v>
                </c:pt>
                <c:pt idx="2">
                  <c:v>0.45500000000000002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416467856"/>
        <c:axId val="-1416466768"/>
        <c:axId val="0"/>
      </c:bar3DChart>
      <c:catAx>
        <c:axId val="-14164678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1416466768"/>
        <c:crosses val="autoZero"/>
        <c:auto val="1"/>
        <c:lblAlgn val="ctr"/>
        <c:lblOffset val="100"/>
        <c:noMultiLvlLbl val="0"/>
      </c:catAx>
      <c:valAx>
        <c:axId val="-141646676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1416467856"/>
        <c:crosses val="autoZero"/>
        <c:crossBetween val="between"/>
        <c:majorUnit val="0.2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②</a:t>
            </a:r>
            <a:r>
              <a:rPr lang="ja-JP" altLang="en-US" sz="2000" b="1" smtClean="0">
                <a:ea typeface="ＭＳ ゴシック" pitchFamily="49" charset="-128"/>
              </a:rPr>
              <a:t>給与</a:t>
            </a:r>
            <a:r>
              <a:rPr lang="ja-JP" altLang="en-US" sz="2000" b="1" dirty="0" smtClean="0">
                <a:ea typeface="ＭＳ ゴシック" pitchFamily="49" charset="-128"/>
              </a:rPr>
              <a:t>改定の状況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16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03880815"/>
              </p:ext>
            </p:extLst>
          </p:nvPr>
        </p:nvGraphicFramePr>
        <p:xfrm>
          <a:off x="344488" y="3645024"/>
          <a:ext cx="90730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372770" y="6453336"/>
            <a:ext cx="69557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注　ベースアップ慣行の有無が不明およびベースアップの実施が未定の事業所を除いて集計しています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。</a:t>
            </a:r>
            <a:endParaRPr kumimoji="1" lang="ja-JP" altLang="en-US" sz="1100" dirty="0"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8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78409726"/>
              </p:ext>
            </p:extLst>
          </p:nvPr>
        </p:nvGraphicFramePr>
        <p:xfrm>
          <a:off x="344488" y="764704"/>
          <a:ext cx="90730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18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73</cp:revision>
  <dcterms:created xsi:type="dcterms:W3CDTF">2013-02-06T02:17:09Z</dcterms:created>
  <dcterms:modified xsi:type="dcterms:W3CDTF">2020-11-13T01:29:02Z</dcterms:modified>
</cp:coreProperties>
</file>