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CCFF"/>
    <a:srgbClr val="FFCCCC"/>
    <a:srgbClr val="FF99FF"/>
    <a:srgbClr val="FF66CC"/>
    <a:srgbClr val="8264A2"/>
    <a:srgbClr val="FFCC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452" y="3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bg1">
            <a:lumMod val="65000"/>
          </a:schemeClr>
        </a:solidFill>
      </c:spPr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事務関係職種</c:v>
                </c:pt>
              </c:strCache>
            </c:strRef>
          </c:tx>
          <c:spPr>
            <a:gradFill flip="none" rotWithShape="1">
              <a:gsLst>
                <a:gs pos="0">
                  <a:srgbClr val="00B0F0"/>
                </a:gs>
                <a:gs pos="80000">
                  <a:srgbClr val="4F81BD">
                    <a:lumMod val="60000"/>
                    <a:lumOff val="40000"/>
                  </a:srgbClr>
                </a:gs>
              </a:gsLst>
              <a:lin ang="5400000" scaled="1"/>
              <a:tileRect/>
            </a:gradFill>
            <a:ln>
              <a:solidFill>
                <a:srgbClr val="002060"/>
              </a:solidFill>
            </a:ln>
          </c:spPr>
          <c:invertIfNegative val="0"/>
          <c:dLbls>
            <c:dLbl>
              <c:idx val="0"/>
              <c:layout>
                <c:manualLayout>
                  <c:x val="-1.5095674995720912E-2"/>
                  <c:y val="-8.53884839846166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7252199995109612E-2"/>
                  <c:y val="-8.5388483984616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7252369800227676E-2"/>
                  <c:y val="-1.49429846973079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313049998777403E-3"/>
                  <c:y val="-2.348200118333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</c:spPr>
            <c:txPr>
              <a:bodyPr anchor="t" anchorCtr="0"/>
              <a:lstStyle/>
              <a:p>
                <a:pPr>
                  <a:defRPr sz="1100"/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部長</c:v>
                </c:pt>
                <c:pt idx="1">
                  <c:v>課長</c:v>
                </c:pt>
                <c:pt idx="2">
                  <c:v>係長</c:v>
                </c:pt>
                <c:pt idx="3">
                  <c:v>係員</c:v>
                </c:pt>
              </c:strCache>
            </c:strRef>
          </c:cat>
          <c:val>
            <c:numRef>
              <c:f>Sheet1!$B$2:$B$5</c:f>
              <c:numCache>
                <c:formatCode>#,##0_ </c:formatCode>
                <c:ptCount val="4"/>
                <c:pt idx="0">
                  <c:v>689492</c:v>
                </c:pt>
                <c:pt idx="1">
                  <c:v>616601</c:v>
                </c:pt>
                <c:pt idx="2">
                  <c:v>416493</c:v>
                </c:pt>
                <c:pt idx="3">
                  <c:v>312628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技術関係職種</c:v>
                </c:pt>
              </c:strCache>
            </c:strRef>
          </c:tx>
          <c:spPr>
            <a:gradFill flip="none" rotWithShape="1">
              <a:gsLst>
                <a:gs pos="0">
                  <a:srgbClr val="FF0000"/>
                </a:gs>
                <a:gs pos="70000">
                  <a:srgbClr val="FF6600"/>
                </a:gs>
              </a:gsLst>
              <a:lin ang="5400000" scaled="1"/>
              <a:tileRect/>
            </a:gradFill>
            <a:ln>
              <a:solidFill>
                <a:srgbClr val="C00000"/>
              </a:solidFill>
            </a:ln>
          </c:spPr>
          <c:invertIfNegative val="0"/>
          <c:dLbls>
            <c:dLbl>
              <c:idx val="0"/>
              <c:layout>
                <c:manualLayout>
                  <c:x val="1.5095674995720912E-2"/>
                  <c:y val="-2.13471209961541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8817449988996632E-2"/>
                  <c:y val="-4.26942419923083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3721774993275716E-2"/>
                  <c:y val="-1.9212408896538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5287024987162736E-2"/>
                  <c:y val="-1.28084406852593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</c:spPr>
            <c:txPr>
              <a:bodyPr anchor="t" anchorCtr="0"/>
              <a:lstStyle/>
              <a:p>
                <a:pPr>
                  <a:defRPr sz="1100"/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部長</c:v>
                </c:pt>
                <c:pt idx="1">
                  <c:v>課長</c:v>
                </c:pt>
                <c:pt idx="2">
                  <c:v>係長</c:v>
                </c:pt>
                <c:pt idx="3">
                  <c:v>係員</c:v>
                </c:pt>
              </c:strCache>
            </c:strRef>
          </c:cat>
          <c:val>
            <c:numRef>
              <c:f>Sheet1!$C$2:$C$5</c:f>
              <c:numCache>
                <c:formatCode>#,##0_ </c:formatCode>
                <c:ptCount val="4"/>
                <c:pt idx="0">
                  <c:v>741453</c:v>
                </c:pt>
                <c:pt idx="1">
                  <c:v>632263</c:v>
                </c:pt>
                <c:pt idx="2">
                  <c:v>446053</c:v>
                </c:pt>
                <c:pt idx="3">
                  <c:v>307287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1750017488"/>
        <c:axId val="-1750028912"/>
        <c:axId val="0"/>
      </c:bar3DChart>
      <c:catAx>
        <c:axId val="-17500174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ja-JP"/>
          </a:p>
        </c:txPr>
        <c:crossAx val="-1750028912"/>
        <c:crosses val="autoZero"/>
        <c:auto val="1"/>
        <c:lblAlgn val="ctr"/>
        <c:lblOffset val="100"/>
        <c:tickLblSkip val="1"/>
        <c:noMultiLvlLbl val="0"/>
      </c:catAx>
      <c:valAx>
        <c:axId val="-1750028912"/>
        <c:scaling>
          <c:orientation val="minMax"/>
        </c:scaling>
        <c:delete val="0"/>
        <c:axPos val="l"/>
        <c:majorGridlines/>
        <c:numFmt formatCode="#,##0_ 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ja-JP"/>
          </a:p>
        </c:txPr>
        <c:crossAx val="-175001748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1338926940329176"/>
          <c:y val="2.6352484188509488E-2"/>
          <c:w val="0.38184756119097302"/>
          <c:h val="4.9119936437129121E-2"/>
        </c:manualLayout>
      </c:layout>
      <c:overlay val="0"/>
      <c:txPr>
        <a:bodyPr/>
        <a:lstStyle/>
        <a:p>
          <a:pPr>
            <a:defRPr sz="1200" kern="0" baseline="0">
              <a:latin typeface="ＭＳ Ｐゴシック" panose="020B0600070205080204" pitchFamily="50" charset="-128"/>
              <a:ea typeface="ＭＳ Ｐゴシック" panose="020B0600070205080204" pitchFamily="50" charset="-128"/>
            </a:defRPr>
          </a:pPr>
          <a:endParaRPr lang="ja-JP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99DD59-5262-4E7C-BF73-D4E49FEA39BA}" type="datetimeFigureOut">
              <a:rPr kumimoji="1" lang="ja-JP" altLang="en-US" smtClean="0"/>
              <a:t>2020/11/13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76135D-4885-4952-B539-8C6AAC0966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516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6135D-4885-4952-B539-8C6AAC0966A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569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368-48C3-4683-B654-FCE14ADA7888}" type="datetimeFigureOut">
              <a:rPr kumimoji="1" lang="ja-JP" altLang="en-US" smtClean="0"/>
              <a:pPr/>
              <a:t>2020/11/13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368-48C3-4683-B654-FCE14ADA7888}" type="datetimeFigureOut">
              <a:rPr kumimoji="1" lang="ja-JP" altLang="en-US" smtClean="0"/>
              <a:pPr/>
              <a:t>2020/11/13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368-48C3-4683-B654-FCE14ADA7888}" type="datetimeFigureOut">
              <a:rPr kumimoji="1" lang="ja-JP" altLang="en-US" smtClean="0"/>
              <a:pPr/>
              <a:t>2020/11/13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368-48C3-4683-B654-FCE14ADA7888}" type="datetimeFigureOut">
              <a:rPr kumimoji="1" lang="ja-JP" altLang="en-US" smtClean="0"/>
              <a:pPr/>
              <a:t>2020/11/13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368-48C3-4683-B654-FCE14ADA7888}" type="datetimeFigureOut">
              <a:rPr kumimoji="1" lang="ja-JP" altLang="en-US" smtClean="0"/>
              <a:pPr/>
              <a:t>2020/11/13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368-48C3-4683-B654-FCE14ADA7888}" type="datetimeFigureOut">
              <a:rPr kumimoji="1" lang="ja-JP" altLang="en-US" smtClean="0"/>
              <a:pPr/>
              <a:t>2020/11/13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368-48C3-4683-B654-FCE14ADA7888}" type="datetimeFigureOut">
              <a:rPr kumimoji="1" lang="ja-JP" altLang="en-US" smtClean="0"/>
              <a:pPr/>
              <a:t>2020/11/13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368-48C3-4683-B654-FCE14ADA7888}" type="datetimeFigureOut">
              <a:rPr kumimoji="1" lang="ja-JP" altLang="en-US" smtClean="0"/>
              <a:pPr/>
              <a:t>2020/11/13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368-48C3-4683-B654-FCE14ADA7888}" type="datetimeFigureOut">
              <a:rPr kumimoji="1" lang="ja-JP" altLang="en-US" smtClean="0"/>
              <a:pPr/>
              <a:t>2020/11/13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368-48C3-4683-B654-FCE14ADA7888}" type="datetimeFigureOut">
              <a:rPr kumimoji="1" lang="ja-JP" altLang="en-US" smtClean="0"/>
              <a:pPr/>
              <a:t>2020/11/13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368-48C3-4683-B654-FCE14ADA7888}" type="datetimeFigureOut">
              <a:rPr kumimoji="1" lang="ja-JP" altLang="en-US" smtClean="0"/>
              <a:pPr/>
              <a:t>2020/11/13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40368-48C3-4683-B654-FCE14ADA7888}" type="datetimeFigureOut">
              <a:rPr kumimoji="1" lang="ja-JP" altLang="en-US" smtClean="0"/>
              <a:pPr/>
              <a:t>2020/11/13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FEB3F-0E6B-46BA-8C76-BFA3888F35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54"/>
          <p:cNvSpPr>
            <a:spLocks noChangeArrowheads="1"/>
          </p:cNvSpPr>
          <p:nvPr/>
        </p:nvSpPr>
        <p:spPr bwMode="auto">
          <a:xfrm>
            <a:off x="1822748" y="178014"/>
            <a:ext cx="6247928" cy="44267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B0F0"/>
              </a:gs>
              <a:gs pos="50000">
                <a:srgbClr val="FFFFFF"/>
              </a:gs>
              <a:gs pos="100000">
                <a:srgbClr val="00B0F0"/>
              </a:gs>
            </a:gsLst>
            <a:lin ang="5400000" scaled="1"/>
          </a:gradFill>
          <a:ln w="38100" cmpd="dbl" algn="ctr">
            <a:solidFill>
              <a:schemeClr val="tx1"/>
            </a:solidFill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ja-JP" altLang="en-US" sz="2000" b="1" dirty="0">
                <a:ea typeface="ＭＳ ゴシック" pitchFamily="49" charset="-128"/>
              </a:rPr>
              <a:t>④</a:t>
            </a:r>
            <a:r>
              <a:rPr lang="ja-JP" altLang="en-US" sz="2000" b="1" dirty="0" smtClean="0">
                <a:ea typeface="ＭＳ ゴシック" pitchFamily="49" charset="-128"/>
              </a:rPr>
              <a:t>職種</a:t>
            </a:r>
            <a:r>
              <a:rPr lang="ja-JP" altLang="en-US" sz="2000" b="1" dirty="0" smtClean="0">
                <a:ea typeface="ＭＳ ゴシック" pitchFamily="49" charset="-128"/>
              </a:rPr>
              <a:t>別平均年齢および平均給与額</a:t>
            </a:r>
            <a:endParaRPr lang="ja-JP" altLang="en-US" sz="2000" b="1" dirty="0">
              <a:ea typeface="ＭＳ ゴシック" pitchFamily="49" charset="-128"/>
            </a:endParaRPr>
          </a:p>
        </p:txBody>
      </p:sp>
      <p:graphicFrame>
        <p:nvGraphicFramePr>
          <p:cNvPr id="10" name="コンテンツ プレースホルダ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77849971"/>
              </p:ext>
            </p:extLst>
          </p:nvPr>
        </p:nvGraphicFramePr>
        <p:xfrm>
          <a:off x="0" y="908720"/>
          <a:ext cx="5889104" cy="594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272480" y="1196752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latin typeface="+mn-ea"/>
              </a:rPr>
              <a:t>（円）</a:t>
            </a:r>
            <a:endParaRPr kumimoji="1" lang="en-US" altLang="ja-JP" sz="1200" dirty="0" smtClean="0">
              <a:latin typeface="+mn-ea"/>
            </a:endParaRPr>
          </a:p>
        </p:txBody>
      </p:sp>
      <p:graphicFrame>
        <p:nvGraphicFramePr>
          <p:cNvPr id="9" name="コンテンツ プレースホルダ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35315073"/>
              </p:ext>
            </p:extLst>
          </p:nvPr>
        </p:nvGraphicFramePr>
        <p:xfrm>
          <a:off x="6177544" y="1459182"/>
          <a:ext cx="3672000" cy="3899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/>
                <a:gridCol w="864000"/>
                <a:gridCol w="1008000"/>
                <a:gridCol w="1260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職種名</a:t>
                      </a:r>
                      <a:endParaRPr kumimoji="1" lang="ja-JP" altLang="en-US" sz="12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平均年齢</a:t>
                      </a:r>
                      <a:endParaRPr kumimoji="1" lang="ja-JP" altLang="en-US" sz="1200" dirty="0"/>
                    </a:p>
                  </a:txBody>
                  <a:tcPr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令和</a:t>
                      </a:r>
                      <a:r>
                        <a:rPr kumimoji="1" lang="en-US" altLang="ja-JP" sz="1200" dirty="0" smtClean="0"/>
                        <a:t>2</a:t>
                      </a:r>
                      <a:r>
                        <a:rPr kumimoji="1" lang="ja-JP" altLang="en-US" sz="1200" dirty="0" smtClean="0"/>
                        <a:t>年</a:t>
                      </a:r>
                      <a:r>
                        <a:rPr kumimoji="1" lang="en-US" altLang="ja-JP" sz="1200" dirty="0" smtClean="0"/>
                        <a:t>4</a:t>
                      </a:r>
                      <a:r>
                        <a:rPr kumimoji="1" lang="ja-JP" altLang="en-US" sz="1200" dirty="0" smtClean="0"/>
                        <a:t>月分</a:t>
                      </a:r>
                      <a:endParaRPr kumimoji="1" lang="en-US" altLang="ja-JP" sz="1200" dirty="0" smtClean="0"/>
                    </a:p>
                    <a:p>
                      <a:pPr algn="ctr"/>
                      <a:r>
                        <a:rPr kumimoji="1" lang="ja-JP" altLang="en-US" sz="1200" dirty="0" smtClean="0"/>
                        <a:t>平均給与額</a:t>
                      </a:r>
                      <a:endParaRPr kumimoji="1" lang="ja-JP" altLang="en-US" sz="1200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52000"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事務関係職種</a:t>
                      </a:r>
                      <a:endParaRPr kumimoji="1" lang="ja-JP" altLang="en-US" sz="1200" dirty="0"/>
                    </a:p>
                  </a:txBody>
                  <a:tcPr vert="wordArtVertRtl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 smtClean="0"/>
                        <a:t>歳</a:t>
                      </a:r>
                      <a:endParaRPr kumimoji="1" lang="ja-JP" altLang="en-US" sz="1000" dirty="0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 smtClean="0"/>
                        <a:t>円</a:t>
                      </a:r>
                      <a:endParaRPr kumimoji="1" lang="ja-JP" altLang="en-US" sz="1000" dirty="0"/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vert="wordArtVertRtl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部長</a:t>
                      </a:r>
                      <a:endParaRPr kumimoji="1" lang="ja-JP" altLang="en-US" sz="12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53.0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689,492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96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課長</a:t>
                      </a:r>
                      <a:endParaRPr kumimoji="1" lang="ja-JP" altLang="en-US" sz="12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50.5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616,601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96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係長</a:t>
                      </a:r>
                      <a:endParaRPr kumimoji="1" lang="ja-JP" altLang="en-US" sz="12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47.8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416,493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96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係員</a:t>
                      </a:r>
                      <a:endParaRPr kumimoji="1" lang="ja-JP" altLang="en-US" sz="12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37.7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312,628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00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技術関係職種</a:t>
                      </a:r>
                      <a:endParaRPr kumimoji="1" lang="ja-JP" altLang="en-US" sz="1200" dirty="0"/>
                    </a:p>
                  </a:txBody>
                  <a:tcPr vert="wordArtVertRtl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部長</a:t>
                      </a:r>
                      <a:endParaRPr kumimoji="1" lang="ja-JP" altLang="en-US" sz="12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53.1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741,453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96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課長</a:t>
                      </a:r>
                      <a:endParaRPr kumimoji="1" lang="ja-JP" altLang="en-US" sz="12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49.0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632,263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96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係長</a:t>
                      </a:r>
                      <a:endParaRPr kumimoji="1" lang="ja-JP" altLang="en-US" sz="12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45.0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446,053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96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係員</a:t>
                      </a:r>
                      <a:endParaRPr kumimoji="1" lang="ja-JP" altLang="en-US" sz="12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37.4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</a:rPr>
                        <a:t>307,287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6141223" y="5374377"/>
            <a:ext cx="38523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注　「平均給与額」とは、該当従業員にきまって支給する</a:t>
            </a:r>
            <a:endParaRPr lang="en-US" altLang="ja-JP" sz="11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　給与総額（時間外手当額を除く）の平均額です。</a:t>
            </a:r>
            <a:endParaRPr kumimoji="1" lang="ja-JP" altLang="en-US" sz="1100" dirty="0"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65</Words>
  <Application>Microsoft Office PowerPoint</Application>
  <PresentationFormat>A4 210 x 297 mm</PresentationFormat>
  <Paragraphs>45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ゴシック</vt:lpstr>
      <vt:lpstr>Arial</vt:lpstr>
      <vt:lpstr>Calibri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w263966</dc:creator>
  <cp:lastModifiedBy>横江　惇</cp:lastModifiedBy>
  <cp:revision>72</cp:revision>
  <cp:lastPrinted>2014-08-18T12:27:52Z</cp:lastPrinted>
  <dcterms:created xsi:type="dcterms:W3CDTF">2013-02-06T02:17:09Z</dcterms:created>
  <dcterms:modified xsi:type="dcterms:W3CDTF">2020-11-13T01:23:07Z</dcterms:modified>
</cp:coreProperties>
</file>