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64" r:id="rId2"/>
    <p:sldId id="267" r:id="rId3"/>
  </p:sldIdLst>
  <p:sldSz cx="7561263" cy="10693400"/>
  <p:notesSz cx="6807200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2124" y="49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1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C0C57-CE00-48BB-9EE5-A678AFA7DAA0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F7ADE-CF8D-4D7F-9F43-A06037CD8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38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5BD35-0814-45B5-BA11-739805A64AC1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A5196-4AB6-40FB-8F6C-0C58A2149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86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A5196-4AB6-40FB-8F6C-0C58A21490E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303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A5196-4AB6-40FB-8F6C-0C58A21490E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6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50055"/>
            <a:ext cx="6427074" cy="3722888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3"/>
          </a:xfrm>
        </p:spPr>
        <p:txBody>
          <a:bodyPr/>
          <a:lstStyle>
            <a:lvl1pPr marL="0" indent="0" algn="ctr">
              <a:buNone/>
              <a:defRPr sz="2100"/>
            </a:lvl1pPr>
            <a:lvl2pPr marL="391146" indent="0" algn="ctr">
              <a:buNone/>
              <a:defRPr sz="1700"/>
            </a:lvl2pPr>
            <a:lvl3pPr marL="782292" indent="0" algn="ctr">
              <a:buNone/>
              <a:defRPr sz="1500"/>
            </a:lvl3pPr>
            <a:lvl4pPr marL="1173438" indent="0" algn="ctr">
              <a:buNone/>
              <a:defRPr sz="1400"/>
            </a:lvl4pPr>
            <a:lvl5pPr marL="1564584" indent="0" algn="ctr">
              <a:buNone/>
              <a:defRPr sz="1400"/>
            </a:lvl5pPr>
            <a:lvl6pPr marL="1955730" indent="0" algn="ctr">
              <a:buNone/>
              <a:defRPr sz="1400"/>
            </a:lvl6pPr>
            <a:lvl7pPr marL="2346876" indent="0" algn="ctr">
              <a:buNone/>
              <a:defRPr sz="1400"/>
            </a:lvl7pPr>
            <a:lvl8pPr marL="2738022" indent="0" algn="ctr">
              <a:buNone/>
              <a:defRPr sz="1400"/>
            </a:lvl8pPr>
            <a:lvl9pPr marL="3129168" indent="0" algn="ctr">
              <a:buNone/>
              <a:defRPr sz="14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39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44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30" y="569326"/>
            <a:ext cx="1630397" cy="90621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8" y="569326"/>
            <a:ext cx="4796676" cy="90621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85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8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00" y="2665928"/>
            <a:ext cx="6521589" cy="4448156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00" y="7156166"/>
            <a:ext cx="6521589" cy="2339180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11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2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3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4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6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8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91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42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90" y="2846623"/>
            <a:ext cx="3213537" cy="67848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52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3" y="569328"/>
            <a:ext cx="6521589" cy="206689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1370"/>
            <a:ext cx="3198768" cy="128469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6061"/>
            <a:ext cx="3198768" cy="574522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1" y="2621370"/>
            <a:ext cx="3214521" cy="128469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1" y="3906061"/>
            <a:ext cx="3214521" cy="574522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0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7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5" cy="2495127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655"/>
            <a:ext cx="3827890" cy="759924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1"/>
            <a:ext cx="2438705" cy="59432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5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5" cy="2495127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655"/>
            <a:ext cx="3827890" cy="7599245"/>
          </a:xfrm>
        </p:spPr>
        <p:txBody>
          <a:bodyPr anchor="t"/>
          <a:lstStyle>
            <a:lvl1pPr marL="0" indent="0">
              <a:buNone/>
              <a:defRPr sz="2700"/>
            </a:lvl1pPr>
            <a:lvl2pPr marL="391146" indent="0">
              <a:buNone/>
              <a:defRPr sz="2400"/>
            </a:lvl2pPr>
            <a:lvl3pPr marL="782292" indent="0">
              <a:buNone/>
              <a:defRPr sz="2100"/>
            </a:lvl3pPr>
            <a:lvl4pPr marL="1173438" indent="0">
              <a:buNone/>
              <a:defRPr sz="1700"/>
            </a:lvl4pPr>
            <a:lvl5pPr marL="1564584" indent="0">
              <a:buNone/>
              <a:defRPr sz="1700"/>
            </a:lvl5pPr>
            <a:lvl6pPr marL="1955730" indent="0">
              <a:buNone/>
              <a:defRPr sz="1700"/>
            </a:lvl6pPr>
            <a:lvl7pPr marL="2346876" indent="0">
              <a:buNone/>
              <a:defRPr sz="1700"/>
            </a:lvl7pPr>
            <a:lvl8pPr marL="2738022" indent="0">
              <a:buNone/>
              <a:defRPr sz="1700"/>
            </a:lvl8pPr>
            <a:lvl9pPr marL="3129168" indent="0">
              <a:buNone/>
              <a:defRPr sz="17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1"/>
            <a:ext cx="2438705" cy="59432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75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8" y="569328"/>
            <a:ext cx="6521589" cy="206689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8" y="2846623"/>
            <a:ext cx="6521589" cy="678486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11201"/>
            <a:ext cx="1701284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FC29-73C2-4490-A149-2CA4C5F78EAD}" type="datetimeFigureOut">
              <a:rPr kumimoji="1" lang="ja-JP" altLang="en-US" smtClean="0"/>
              <a:t>2020/5/23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70" y="9911201"/>
            <a:ext cx="2551926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3" y="9911201"/>
            <a:ext cx="1701284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0016-32B7-4070-9D32-5E6529CA4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94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82292" rtl="0" eaLnBrk="1" latinLnBrk="0" hangingPunct="1">
        <a:lnSpc>
          <a:spcPct val="90000"/>
        </a:lnSpc>
        <a:spcBef>
          <a:spcPct val="0"/>
        </a:spcBef>
        <a:buNone/>
        <a:defRPr kumimoji="1"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73" indent="-195573" algn="l" defTabSz="782292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671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7786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1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157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51303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4244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3359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74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146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2292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38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84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730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76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8022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9168" algn="l" defTabSz="78229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0" y="937791"/>
            <a:ext cx="6858000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スライド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で学んだことや気付いたこと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を書いて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みましょう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27481" y="2319755"/>
            <a:ext cx="7163620" cy="243851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8" tIns="52136" rIns="104268" bIns="52136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3"/>
          <p:cNvSpPr txBox="1">
            <a:spLocks noChangeArrowheads="1"/>
          </p:cNvSpPr>
          <p:nvPr/>
        </p:nvSpPr>
        <p:spPr bwMode="auto">
          <a:xfrm>
            <a:off x="7459" y="165181"/>
            <a:ext cx="7466275" cy="87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6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　「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インターネットのこわさ」ってなんだろう　ワークシート　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　　滋賀県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消費生活センター</a:t>
            </a:r>
            <a:endParaRPr lang="en-US" altLang="ja-JP" sz="1600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r>
              <a:rPr lang="ja-JP" altLang="en-US" sz="1800" dirty="0" smtClean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endParaRPr lang="en-US" altLang="ja-JP" sz="18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3"/>
          <p:cNvSpPr txBox="1">
            <a:spLocks noChangeArrowheads="1"/>
          </p:cNvSpPr>
          <p:nvPr/>
        </p:nvSpPr>
        <p:spPr bwMode="auto">
          <a:xfrm>
            <a:off x="2582334" y="1459381"/>
            <a:ext cx="3607514" cy="41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名前　（</a:t>
            </a:r>
            <a:r>
              <a:rPr lang="ja-JP" altLang="en-US" sz="20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 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）</a:t>
            </a:r>
            <a:endParaRPr lang="en-US" altLang="ja-JP" sz="20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テキスト ボックス 3"/>
          <p:cNvSpPr txBox="1">
            <a:spLocks noChangeArrowheads="1"/>
          </p:cNvSpPr>
          <p:nvPr/>
        </p:nvSpPr>
        <p:spPr bwMode="auto">
          <a:xfrm>
            <a:off x="1412235" y="2390863"/>
            <a:ext cx="6245629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インターネットやＳＮＳを使うとき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・・・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3"/>
          <p:cNvSpPr txBox="1">
            <a:spLocks noChangeArrowheads="1"/>
          </p:cNvSpPr>
          <p:nvPr/>
        </p:nvSpPr>
        <p:spPr bwMode="auto">
          <a:xfrm>
            <a:off x="1595065" y="2812560"/>
            <a:ext cx="2445194" cy="53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700" u="wavyHeavy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その前に！！</a:t>
            </a:r>
            <a:endParaRPr lang="en-US" altLang="ja-JP" sz="2700" u="wavyHeavy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7" name="テキスト ボックス 3"/>
          <p:cNvSpPr txBox="1">
            <a:spLocks noChangeArrowheads="1"/>
          </p:cNvSpPr>
          <p:nvPr/>
        </p:nvSpPr>
        <p:spPr bwMode="auto">
          <a:xfrm>
            <a:off x="2089854" y="5085826"/>
            <a:ext cx="4406361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ネットでお買い物をするとき・・・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テキスト ボックス 3"/>
          <p:cNvSpPr txBox="1">
            <a:spLocks noChangeArrowheads="1"/>
          </p:cNvSpPr>
          <p:nvPr/>
        </p:nvSpPr>
        <p:spPr bwMode="auto">
          <a:xfrm>
            <a:off x="2160517" y="5406111"/>
            <a:ext cx="2390914" cy="53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700" u="wavyHeavy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その前に！！</a:t>
            </a:r>
            <a:endParaRPr lang="en-US" altLang="ja-JP" sz="2700" u="wavyHeavy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9" name="テキスト ボックス 3"/>
          <p:cNvSpPr txBox="1">
            <a:spLocks noChangeArrowheads="1"/>
          </p:cNvSpPr>
          <p:nvPr/>
        </p:nvSpPr>
        <p:spPr bwMode="auto">
          <a:xfrm>
            <a:off x="4040259" y="5460100"/>
            <a:ext cx="3759624" cy="43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立ち止まって考えること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0" name="テキスト ボックス 3"/>
          <p:cNvSpPr txBox="1">
            <a:spLocks noChangeArrowheads="1"/>
          </p:cNvSpPr>
          <p:nvPr/>
        </p:nvSpPr>
        <p:spPr bwMode="auto">
          <a:xfrm>
            <a:off x="3623889" y="2819319"/>
            <a:ext cx="3759624" cy="43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立ち止まって考えること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1026" name="Picture 2" descr="https://2.bp.blogspot.com/-BJlMNuiT4cM/WUdZE17M0bI/AAAAAAABFCc/QBKMx1EyBy4R_zB_UBrbe5Has0i3-N3lgCLcBGAs/s800/smartphone_jidori_selfy_schoolgir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373" y="2791683"/>
            <a:ext cx="1338692" cy="149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2.bp.blogspot.com/-RKwYdtbsBbo/W3abuS0U2eI/AAAAAAABOD0/nQC8MseJgLAFmA935vq4JdAVJHVwN70fwCLcBGAs/s800/shopping_tsuuhan_trouble_kikai_man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114" y="5047477"/>
            <a:ext cx="1879742" cy="199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角丸四角形 20"/>
          <p:cNvSpPr/>
          <p:nvPr/>
        </p:nvSpPr>
        <p:spPr>
          <a:xfrm>
            <a:off x="213446" y="7619151"/>
            <a:ext cx="7170067" cy="20672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8" tIns="52136" rIns="104268" bIns="52136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https://2.bp.blogspot.com/-VVtgu8RyEJo/VZ-QWqgI_wI/AAAAAAAAvKY/N-xnZvqeGYY/s800/girl_question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2838" y="8424245"/>
            <a:ext cx="1023270" cy="115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4.bp.blogspot.com/-0zXhvitXpys/VZ-QTN_FWyI/AAAAAAAAvJk/V61_Yu2qcuM/s800/boy_question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4526" y="7627036"/>
            <a:ext cx="981175" cy="119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3"/>
          <p:cNvSpPr txBox="1">
            <a:spLocks noChangeArrowheads="1"/>
          </p:cNvSpPr>
          <p:nvPr/>
        </p:nvSpPr>
        <p:spPr bwMode="auto">
          <a:xfrm>
            <a:off x="1970564" y="7797652"/>
            <a:ext cx="5161734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迷ったとき、困ったときはどうする？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3" name="テキスト ボックス 3"/>
          <p:cNvSpPr txBox="1">
            <a:spLocks noChangeArrowheads="1"/>
          </p:cNvSpPr>
          <p:nvPr/>
        </p:nvSpPr>
        <p:spPr bwMode="auto">
          <a:xfrm>
            <a:off x="2135116" y="7608575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まよ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テキスト ボックス 3"/>
          <p:cNvSpPr txBox="1">
            <a:spLocks noChangeArrowheads="1"/>
          </p:cNvSpPr>
          <p:nvPr/>
        </p:nvSpPr>
        <p:spPr bwMode="auto">
          <a:xfrm>
            <a:off x="3510652" y="7607726"/>
            <a:ext cx="856126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こま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5" name="テキスト ボックス 3"/>
          <p:cNvSpPr txBox="1">
            <a:spLocks noChangeArrowheads="1"/>
          </p:cNvSpPr>
          <p:nvPr/>
        </p:nvSpPr>
        <p:spPr bwMode="auto">
          <a:xfrm>
            <a:off x="157915" y="10194533"/>
            <a:ext cx="7403348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インターネット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を使うときは休</a:t>
            </a:r>
            <a:r>
              <a:rPr lang="ja-JP" altLang="en-US" sz="2100" dirty="0" err="1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けいを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とるようにしましょう♪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6200" y="762026"/>
            <a:ext cx="1047534" cy="1394710"/>
          </a:xfrm>
          <a:prstGeom prst="rect">
            <a:avLst/>
          </a:prstGeom>
        </p:spPr>
      </p:pic>
      <p:sp>
        <p:nvSpPr>
          <p:cNvPr id="27" name="角丸四角形 26"/>
          <p:cNvSpPr/>
          <p:nvPr/>
        </p:nvSpPr>
        <p:spPr>
          <a:xfrm>
            <a:off x="227481" y="4969063"/>
            <a:ext cx="7163620" cy="243851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8" tIns="52136" rIns="104268" bIns="52136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99251" y="352547"/>
            <a:ext cx="4766165" cy="4402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3"/>
          <p:cNvSpPr txBox="1">
            <a:spLocks noChangeArrowheads="1"/>
          </p:cNvSpPr>
          <p:nvPr/>
        </p:nvSpPr>
        <p:spPr bwMode="auto">
          <a:xfrm>
            <a:off x="3898948" y="4940848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もの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9" name="テキスト ボックス 3"/>
          <p:cNvSpPr txBox="1">
            <a:spLocks noChangeArrowheads="1"/>
          </p:cNvSpPr>
          <p:nvPr/>
        </p:nvSpPr>
        <p:spPr bwMode="auto">
          <a:xfrm>
            <a:off x="5166133" y="2674341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かんが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0" name="テキスト ボックス 3"/>
          <p:cNvSpPr txBox="1">
            <a:spLocks noChangeArrowheads="1"/>
          </p:cNvSpPr>
          <p:nvPr/>
        </p:nvSpPr>
        <p:spPr bwMode="auto">
          <a:xfrm>
            <a:off x="4242234" y="2245885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つか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1" name="テキスト ボックス 3"/>
          <p:cNvSpPr txBox="1">
            <a:spLocks noChangeArrowheads="1"/>
          </p:cNvSpPr>
          <p:nvPr/>
        </p:nvSpPr>
        <p:spPr bwMode="auto">
          <a:xfrm>
            <a:off x="3429000" y="4940848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3" name="テキスト ボックス 3"/>
          <p:cNvSpPr txBox="1">
            <a:spLocks noChangeArrowheads="1"/>
          </p:cNvSpPr>
          <p:nvPr/>
        </p:nvSpPr>
        <p:spPr bwMode="auto">
          <a:xfrm>
            <a:off x="1182392" y="792813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まな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4" name="テキスト ボックス 3"/>
          <p:cNvSpPr txBox="1">
            <a:spLocks noChangeArrowheads="1"/>
          </p:cNvSpPr>
          <p:nvPr/>
        </p:nvSpPr>
        <p:spPr bwMode="auto">
          <a:xfrm>
            <a:off x="5638028" y="5315122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かんが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5" name="テキスト ボックス 3"/>
          <p:cNvSpPr txBox="1">
            <a:spLocks noChangeArrowheads="1"/>
          </p:cNvSpPr>
          <p:nvPr/>
        </p:nvSpPr>
        <p:spPr bwMode="auto">
          <a:xfrm>
            <a:off x="2817662" y="792812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きづ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6" name="テキスト ボックス 3"/>
          <p:cNvSpPr txBox="1">
            <a:spLocks noChangeArrowheads="1"/>
          </p:cNvSpPr>
          <p:nvPr/>
        </p:nvSpPr>
        <p:spPr bwMode="auto">
          <a:xfrm>
            <a:off x="4448281" y="792813"/>
            <a:ext cx="394084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7" name="テキスト ボックス 3"/>
          <p:cNvSpPr txBox="1">
            <a:spLocks noChangeArrowheads="1"/>
          </p:cNvSpPr>
          <p:nvPr/>
        </p:nvSpPr>
        <p:spPr bwMode="auto">
          <a:xfrm>
            <a:off x="1986825" y="10049555"/>
            <a:ext cx="70709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つか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8" name="テキスト ボックス 3"/>
          <p:cNvSpPr txBox="1">
            <a:spLocks noChangeArrowheads="1"/>
          </p:cNvSpPr>
          <p:nvPr/>
        </p:nvSpPr>
        <p:spPr bwMode="auto">
          <a:xfrm>
            <a:off x="49102" y="9785924"/>
            <a:ext cx="3408859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たくさん書けたかな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？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9" name="テキスト ボックス 3"/>
          <p:cNvSpPr txBox="1">
            <a:spLocks noChangeArrowheads="1"/>
          </p:cNvSpPr>
          <p:nvPr/>
        </p:nvSpPr>
        <p:spPr bwMode="auto">
          <a:xfrm>
            <a:off x="1230861" y="9640946"/>
            <a:ext cx="477291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445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0" y="937791"/>
            <a:ext cx="6858000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スライド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で学んだことや気付いたこと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を書いて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みましょう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27481" y="2319755"/>
            <a:ext cx="7163620" cy="243851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8" tIns="52136" rIns="104268" bIns="52136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3"/>
          <p:cNvSpPr txBox="1">
            <a:spLocks noChangeArrowheads="1"/>
          </p:cNvSpPr>
          <p:nvPr/>
        </p:nvSpPr>
        <p:spPr bwMode="auto">
          <a:xfrm>
            <a:off x="7459" y="165181"/>
            <a:ext cx="7466275" cy="87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6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　「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インターネットのこわさ」ってなんだろう　ワークシート　</a:t>
            </a: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　　滋賀県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消費生活センター</a:t>
            </a:r>
            <a:endParaRPr lang="en-US" altLang="ja-JP" sz="1600" dirty="0">
              <a:solidFill>
                <a:srgbClr val="000000"/>
              </a:solidFill>
              <a:latin typeface="+mj-ea"/>
              <a:ea typeface="+mj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r>
              <a:rPr lang="ja-JP" altLang="en-US" sz="1800" dirty="0" smtClean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endParaRPr lang="en-US" altLang="ja-JP" sz="18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3"/>
          <p:cNvSpPr txBox="1">
            <a:spLocks noChangeArrowheads="1"/>
          </p:cNvSpPr>
          <p:nvPr/>
        </p:nvSpPr>
        <p:spPr bwMode="auto">
          <a:xfrm>
            <a:off x="2582334" y="1459381"/>
            <a:ext cx="3607514" cy="41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名前　（</a:t>
            </a:r>
            <a:r>
              <a:rPr lang="ja-JP" altLang="en-US" sz="20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 </a:t>
            </a:r>
            <a:r>
              <a:rPr lang="ja-JP" altLang="en-US" sz="20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）</a:t>
            </a:r>
            <a:endParaRPr lang="en-US" altLang="ja-JP" sz="20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テキスト ボックス 3"/>
          <p:cNvSpPr txBox="1">
            <a:spLocks noChangeArrowheads="1"/>
          </p:cNvSpPr>
          <p:nvPr/>
        </p:nvSpPr>
        <p:spPr bwMode="auto">
          <a:xfrm>
            <a:off x="1412235" y="2390863"/>
            <a:ext cx="6245629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インターネットやＳＮＳを使うとき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・・・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3"/>
          <p:cNvSpPr txBox="1">
            <a:spLocks noChangeArrowheads="1"/>
          </p:cNvSpPr>
          <p:nvPr/>
        </p:nvSpPr>
        <p:spPr bwMode="auto">
          <a:xfrm>
            <a:off x="1595065" y="2812560"/>
            <a:ext cx="2445194" cy="53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700" u="wavyHeavy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その前に！！</a:t>
            </a:r>
            <a:endParaRPr lang="en-US" altLang="ja-JP" sz="2700" u="wavyHeavy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7" name="テキスト ボックス 3"/>
          <p:cNvSpPr txBox="1">
            <a:spLocks noChangeArrowheads="1"/>
          </p:cNvSpPr>
          <p:nvPr/>
        </p:nvSpPr>
        <p:spPr bwMode="auto">
          <a:xfrm>
            <a:off x="2089854" y="5085826"/>
            <a:ext cx="4406361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ネットでお買い物をするとき・・・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テキスト ボックス 3"/>
          <p:cNvSpPr txBox="1">
            <a:spLocks noChangeArrowheads="1"/>
          </p:cNvSpPr>
          <p:nvPr/>
        </p:nvSpPr>
        <p:spPr bwMode="auto">
          <a:xfrm>
            <a:off x="2160517" y="5406111"/>
            <a:ext cx="2390914" cy="53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700" u="wavyHeavy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その前に！！</a:t>
            </a:r>
            <a:endParaRPr lang="en-US" altLang="ja-JP" sz="2700" u="wavyHeavy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9" name="テキスト ボックス 3"/>
          <p:cNvSpPr txBox="1">
            <a:spLocks noChangeArrowheads="1"/>
          </p:cNvSpPr>
          <p:nvPr/>
        </p:nvSpPr>
        <p:spPr bwMode="auto">
          <a:xfrm>
            <a:off x="4040259" y="5460100"/>
            <a:ext cx="3759624" cy="43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立ち止まって考えること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0" name="テキスト ボックス 3"/>
          <p:cNvSpPr txBox="1">
            <a:spLocks noChangeArrowheads="1"/>
          </p:cNvSpPr>
          <p:nvPr/>
        </p:nvSpPr>
        <p:spPr bwMode="auto">
          <a:xfrm>
            <a:off x="3623889" y="2819319"/>
            <a:ext cx="3759624" cy="43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立ち止まって考えること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1026" name="Picture 2" descr="https://2.bp.blogspot.com/-BJlMNuiT4cM/WUdZE17M0bI/AAAAAAABFCc/QBKMx1EyBy4R_zB_UBrbe5Has0i3-N3lgCLcBGAs/s800/smartphone_jidori_selfy_schoolgir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373" y="2791683"/>
            <a:ext cx="1338692" cy="149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2.bp.blogspot.com/-RKwYdtbsBbo/W3abuS0U2eI/AAAAAAABOD0/nQC8MseJgLAFmA935vq4JdAVJHVwN70fwCLcBGAs/s800/shopping_tsuuhan_trouble_kikai_man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114" y="5047477"/>
            <a:ext cx="1879742" cy="199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角丸四角形 20"/>
          <p:cNvSpPr/>
          <p:nvPr/>
        </p:nvSpPr>
        <p:spPr>
          <a:xfrm>
            <a:off x="213446" y="7619151"/>
            <a:ext cx="7170067" cy="20672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8" tIns="52136" rIns="104268" bIns="52136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https://2.bp.blogspot.com/-VVtgu8RyEJo/VZ-QWqgI_wI/AAAAAAAAvKY/N-xnZvqeGYY/s800/girl_question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2838" y="8424245"/>
            <a:ext cx="1023270" cy="115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4.bp.blogspot.com/-0zXhvitXpys/VZ-QTN_FWyI/AAAAAAAAvJk/V61_Yu2qcuM/s800/boy_question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4526" y="7627036"/>
            <a:ext cx="981175" cy="119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3"/>
          <p:cNvSpPr txBox="1">
            <a:spLocks noChangeArrowheads="1"/>
          </p:cNvSpPr>
          <p:nvPr/>
        </p:nvSpPr>
        <p:spPr bwMode="auto">
          <a:xfrm>
            <a:off x="1970564" y="7797652"/>
            <a:ext cx="5161734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迷ったとき、困ったときはどうする？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3" name="テキスト ボックス 3"/>
          <p:cNvSpPr txBox="1">
            <a:spLocks noChangeArrowheads="1"/>
          </p:cNvSpPr>
          <p:nvPr/>
        </p:nvSpPr>
        <p:spPr bwMode="auto">
          <a:xfrm>
            <a:off x="2135116" y="7608575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まよ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テキスト ボックス 3"/>
          <p:cNvSpPr txBox="1">
            <a:spLocks noChangeArrowheads="1"/>
          </p:cNvSpPr>
          <p:nvPr/>
        </p:nvSpPr>
        <p:spPr bwMode="auto">
          <a:xfrm>
            <a:off x="3510652" y="7607726"/>
            <a:ext cx="856126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こま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5" name="テキスト ボックス 3"/>
          <p:cNvSpPr txBox="1">
            <a:spLocks noChangeArrowheads="1"/>
          </p:cNvSpPr>
          <p:nvPr/>
        </p:nvSpPr>
        <p:spPr bwMode="auto">
          <a:xfrm>
            <a:off x="157915" y="10194533"/>
            <a:ext cx="7403348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インターネット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を使うときは休</a:t>
            </a:r>
            <a:r>
              <a:rPr lang="ja-JP" altLang="en-US" sz="2100" dirty="0" err="1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けいを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とるようにしましょう♪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6200" y="762026"/>
            <a:ext cx="1047534" cy="1394710"/>
          </a:xfrm>
          <a:prstGeom prst="rect">
            <a:avLst/>
          </a:prstGeom>
        </p:spPr>
      </p:pic>
      <p:sp>
        <p:nvSpPr>
          <p:cNvPr id="27" name="角丸四角形 26"/>
          <p:cNvSpPr/>
          <p:nvPr/>
        </p:nvSpPr>
        <p:spPr>
          <a:xfrm>
            <a:off x="227481" y="4969063"/>
            <a:ext cx="7163620" cy="243851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68" tIns="52136" rIns="104268" bIns="52136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99251" y="352547"/>
            <a:ext cx="4766165" cy="4402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3"/>
          <p:cNvSpPr txBox="1">
            <a:spLocks noChangeArrowheads="1"/>
          </p:cNvSpPr>
          <p:nvPr/>
        </p:nvSpPr>
        <p:spPr bwMode="auto">
          <a:xfrm>
            <a:off x="3898948" y="4940848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もの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9" name="テキスト ボックス 3"/>
          <p:cNvSpPr txBox="1">
            <a:spLocks noChangeArrowheads="1"/>
          </p:cNvSpPr>
          <p:nvPr/>
        </p:nvSpPr>
        <p:spPr bwMode="auto">
          <a:xfrm>
            <a:off x="5166133" y="2674341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かんが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0" name="テキスト ボックス 3"/>
          <p:cNvSpPr txBox="1">
            <a:spLocks noChangeArrowheads="1"/>
          </p:cNvSpPr>
          <p:nvPr/>
        </p:nvSpPr>
        <p:spPr bwMode="auto">
          <a:xfrm>
            <a:off x="4242234" y="2245885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つか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1" name="テキスト ボックス 3"/>
          <p:cNvSpPr txBox="1">
            <a:spLocks noChangeArrowheads="1"/>
          </p:cNvSpPr>
          <p:nvPr/>
        </p:nvSpPr>
        <p:spPr bwMode="auto">
          <a:xfrm>
            <a:off x="3429000" y="4940848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3" name="テキスト ボックス 3"/>
          <p:cNvSpPr txBox="1">
            <a:spLocks noChangeArrowheads="1"/>
          </p:cNvSpPr>
          <p:nvPr/>
        </p:nvSpPr>
        <p:spPr bwMode="auto">
          <a:xfrm>
            <a:off x="1182392" y="792813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まな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4" name="テキスト ボックス 3"/>
          <p:cNvSpPr txBox="1">
            <a:spLocks noChangeArrowheads="1"/>
          </p:cNvSpPr>
          <p:nvPr/>
        </p:nvSpPr>
        <p:spPr bwMode="auto">
          <a:xfrm>
            <a:off x="5638028" y="5315122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かんが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5" name="テキスト ボックス 3"/>
          <p:cNvSpPr txBox="1">
            <a:spLocks noChangeArrowheads="1"/>
          </p:cNvSpPr>
          <p:nvPr/>
        </p:nvSpPr>
        <p:spPr bwMode="auto">
          <a:xfrm>
            <a:off x="2817662" y="792812"/>
            <a:ext cx="78817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きづ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6" name="テキスト ボックス 3"/>
          <p:cNvSpPr txBox="1">
            <a:spLocks noChangeArrowheads="1"/>
          </p:cNvSpPr>
          <p:nvPr/>
        </p:nvSpPr>
        <p:spPr bwMode="auto">
          <a:xfrm>
            <a:off x="4448281" y="792813"/>
            <a:ext cx="394084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7" name="テキスト ボックス 3"/>
          <p:cNvSpPr txBox="1">
            <a:spLocks noChangeArrowheads="1"/>
          </p:cNvSpPr>
          <p:nvPr/>
        </p:nvSpPr>
        <p:spPr bwMode="auto">
          <a:xfrm>
            <a:off x="1986825" y="10049555"/>
            <a:ext cx="707092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err="1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つか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8" name="テキスト ボックス 3"/>
          <p:cNvSpPr txBox="1">
            <a:spLocks noChangeArrowheads="1"/>
          </p:cNvSpPr>
          <p:nvPr/>
        </p:nvSpPr>
        <p:spPr bwMode="auto">
          <a:xfrm>
            <a:off x="49102" y="9785924"/>
            <a:ext cx="3408859" cy="4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2100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たくさん書けたかな</a:t>
            </a:r>
            <a:r>
              <a:rPr lang="ja-JP" altLang="en-US" sz="21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？</a:t>
            </a:r>
            <a:endParaRPr lang="en-US" altLang="ja-JP" sz="21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9" name="テキスト ボックス 3"/>
          <p:cNvSpPr txBox="1">
            <a:spLocks noChangeArrowheads="1"/>
          </p:cNvSpPr>
          <p:nvPr/>
        </p:nvSpPr>
        <p:spPr bwMode="auto">
          <a:xfrm>
            <a:off x="1230861" y="9640946"/>
            <a:ext cx="477291" cy="2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か</a:t>
            </a:r>
            <a:endParaRPr lang="en-US" altLang="ja-JP" sz="1200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1" name="テキスト ボックス 3"/>
          <p:cNvSpPr txBox="1">
            <a:spLocks noChangeArrowheads="1"/>
          </p:cNvSpPr>
          <p:nvPr/>
        </p:nvSpPr>
        <p:spPr bwMode="auto">
          <a:xfrm>
            <a:off x="1412235" y="3400035"/>
            <a:ext cx="5811664" cy="5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例）・</a:t>
            </a:r>
            <a:r>
              <a:rPr lang="ja-JP" altLang="en-US" sz="1400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自分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が言われて嫌なことや悪口を書いて</a:t>
            </a:r>
            <a:r>
              <a:rPr lang="ja-JP" altLang="en-US" sz="1400" dirty="0" err="1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り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送ったりしない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400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 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・文字、動画、写真を公開するときに</a:t>
            </a:r>
            <a:r>
              <a:rPr lang="ja-JP" altLang="en-US" sz="1400" dirty="0" err="1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には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しっかりと見直したい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4" name="テキスト ボックス 3"/>
          <p:cNvSpPr txBox="1">
            <a:spLocks noChangeArrowheads="1"/>
          </p:cNvSpPr>
          <p:nvPr/>
        </p:nvSpPr>
        <p:spPr bwMode="auto">
          <a:xfrm>
            <a:off x="1477620" y="4010679"/>
            <a:ext cx="5905894" cy="6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学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んだことを元に自分の行動に具体的に反映した項目を</a:t>
            </a:r>
            <a:endParaRPr lang="en-US" altLang="ja-JP" sz="1800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挙げられるとよい。</a:t>
            </a:r>
            <a:endParaRPr lang="en-US" altLang="ja-JP" sz="18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5" name="テキスト ボックス 3"/>
          <p:cNvSpPr txBox="1">
            <a:spLocks noChangeArrowheads="1"/>
          </p:cNvSpPr>
          <p:nvPr/>
        </p:nvSpPr>
        <p:spPr bwMode="auto">
          <a:xfrm>
            <a:off x="1798274" y="5936739"/>
            <a:ext cx="5425625" cy="78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例）・</a:t>
            </a:r>
            <a:r>
              <a:rPr lang="ja-JP" altLang="en-US" sz="1400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商品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の内容をしっかり確認する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400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 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・売っている人、お店は信用できるか確認する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400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・買い物やお金の支払いをするときは保護者の許可を得る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6" name="テキスト ボックス 3"/>
          <p:cNvSpPr txBox="1">
            <a:spLocks noChangeArrowheads="1"/>
          </p:cNvSpPr>
          <p:nvPr/>
        </p:nvSpPr>
        <p:spPr bwMode="auto">
          <a:xfrm>
            <a:off x="1621592" y="6711639"/>
            <a:ext cx="5826914" cy="6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トラブル</a:t>
            </a: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事例を意識した上で保護者と一緒に選ぶこと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が</a:t>
            </a:r>
            <a:endParaRPr lang="en-US" altLang="ja-JP" sz="1800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のぞましい。</a:t>
            </a:r>
            <a:endParaRPr lang="en-US" altLang="ja-JP" sz="18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7" name="テキスト ボックス 3"/>
          <p:cNvSpPr txBox="1">
            <a:spLocks noChangeArrowheads="1"/>
          </p:cNvSpPr>
          <p:nvPr/>
        </p:nvSpPr>
        <p:spPr bwMode="auto">
          <a:xfrm>
            <a:off x="1944281" y="8247053"/>
            <a:ext cx="5279618" cy="56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>
                <a:solidFill>
                  <a:srgbClr val="00B0F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例）・変わったことが起こったり、画面に書いていることの意味が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わからないときはすぐ相談する</a:t>
            </a:r>
            <a:endParaRPr lang="en-US" altLang="ja-JP" sz="1400" dirty="0" smtClean="0">
              <a:solidFill>
                <a:srgbClr val="0070C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8" name="テキスト ボックス 3"/>
          <p:cNvSpPr txBox="1">
            <a:spLocks noChangeArrowheads="1"/>
          </p:cNvSpPr>
          <p:nvPr/>
        </p:nvSpPr>
        <p:spPr bwMode="auto">
          <a:xfrm>
            <a:off x="1970564" y="8834953"/>
            <a:ext cx="5253335" cy="6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※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トラブルを認識できるようにな</a:t>
            </a: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り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、</a:t>
            </a:r>
            <a:endParaRPr lang="en-US" altLang="ja-JP" sz="1800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8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その後の行動について決められるとよい。</a:t>
            </a:r>
            <a:endParaRPr lang="en-US" altLang="ja-JP" sz="18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2" name="テキスト ボックス 3"/>
          <p:cNvSpPr txBox="1">
            <a:spLocks noChangeArrowheads="1"/>
          </p:cNvSpPr>
          <p:nvPr/>
        </p:nvSpPr>
        <p:spPr bwMode="auto">
          <a:xfrm>
            <a:off x="530263" y="1462325"/>
            <a:ext cx="1998939" cy="474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68" tIns="52136" rIns="104268" bIns="52136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24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記入例</a:t>
            </a:r>
            <a:r>
              <a:rPr lang="en-US" altLang="ja-JP" sz="24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06781" y="1421557"/>
            <a:ext cx="1998939" cy="6944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</TotalTime>
  <Words>138</Words>
  <Application>Microsoft Office PowerPoint</Application>
  <PresentationFormat>ユーザー設定</PresentationFormat>
  <Paragraphs>68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hsgw402</dc:creator>
  <cp:lastModifiedBy>FJ-USER</cp:lastModifiedBy>
  <cp:revision>44</cp:revision>
  <cp:lastPrinted>2020-05-13T02:24:09Z</cp:lastPrinted>
  <dcterms:created xsi:type="dcterms:W3CDTF">2020-05-09T12:43:48Z</dcterms:created>
  <dcterms:modified xsi:type="dcterms:W3CDTF">2020-05-23T02:36:58Z</dcterms:modified>
</cp:coreProperties>
</file>