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8" r:id="rId2"/>
    <p:sldId id="309" r:id="rId3"/>
  </p:sldIdLst>
  <p:sldSz cx="6858000" cy="9906000" type="A4"/>
  <p:notesSz cx="6735763" cy="9866313"/>
  <p:defaultTextStyle>
    <a:defPPr>
      <a:defRPr lang="ja-JP"/>
    </a:defPPr>
    <a:lvl1pPr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66"/>
    <a:srgbClr val="CCFF99"/>
    <a:srgbClr val="CCECFF"/>
    <a:srgbClr val="99CCFF"/>
    <a:srgbClr val="FFFF99"/>
    <a:srgbClr val="FFFFCC"/>
    <a:srgbClr val="99CC00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585" autoAdjust="0"/>
  </p:normalViewPr>
  <p:slideViewPr>
    <p:cSldViewPr>
      <p:cViewPr varScale="1">
        <p:scale>
          <a:sx n="71" d="100"/>
          <a:sy n="71" d="100"/>
        </p:scale>
        <p:origin x="3390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99E045-043A-4F63-BE80-A973E823D7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83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9150" y="739775"/>
            <a:ext cx="25590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1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81D37A5-90C1-4B5A-B242-A9616B3F0E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28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D37A5-90C1-4B5A-B242-A9616B3F0EEE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544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72722-918F-4019-BE70-99BBACB9D2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149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F09C-D417-4EF2-9C5B-7CC846F27D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95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52F4-88B9-439A-AF08-DFC627045C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313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B614-E60C-48D4-AA86-C15760DE1F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708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429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429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60C3-E00C-4FC9-BA78-818E9EF3A9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012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42900" y="396875"/>
            <a:ext cx="6172200" cy="8451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211A-CC1E-472F-A932-5EBACD0355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280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27CE-47C0-48E8-A444-CFD66E2895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476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615A-1A90-4CD6-9DAD-109C3BD787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159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9F59-C9BD-4328-8EB0-A34C167F78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51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8F4D-B751-4150-A3FD-6FB38C9DBC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954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F227-0138-4729-AF79-EC67494FD7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445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083E-A3FB-46AD-AFA9-579F49D545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37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6C82-AA5A-435C-B660-573241A55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6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C8EA-2B0E-4C58-9F21-50F2191FA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430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4600" y="9067800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563D06-7529-4225-923B-0808EE80A0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2.emf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5.wdp"/><Relationship Id="rId18" Type="http://schemas.openxmlformats.org/officeDocument/2006/relationships/image" Target="../media/image23.png"/><Relationship Id="rId3" Type="http://schemas.openxmlformats.org/officeDocument/2006/relationships/image" Target="../media/image13.jpeg"/><Relationship Id="rId21" Type="http://schemas.openxmlformats.org/officeDocument/2006/relationships/image" Target="../media/image25.jpeg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microsoft.com/office/2007/relationships/hdphoto" Target="../media/hdphoto4.wdp"/><Relationship Id="rId5" Type="http://schemas.openxmlformats.org/officeDocument/2006/relationships/image" Target="../media/image15.jpeg"/><Relationship Id="rId15" Type="http://schemas.microsoft.com/office/2007/relationships/hdphoto" Target="../media/hdphoto6.wdp"/><Relationship Id="rId23" Type="http://schemas.microsoft.com/office/2007/relationships/hdphoto" Target="../media/hdphoto9.wdp"/><Relationship Id="rId10" Type="http://schemas.openxmlformats.org/officeDocument/2006/relationships/image" Target="../media/image19.png"/><Relationship Id="rId19" Type="http://schemas.openxmlformats.org/officeDocument/2006/relationships/image" Target="../media/image24.jpeg"/><Relationship Id="rId4" Type="http://schemas.openxmlformats.org/officeDocument/2006/relationships/image" Target="../media/image14.jpeg"/><Relationship Id="rId9" Type="http://schemas.microsoft.com/office/2007/relationships/hdphoto" Target="../media/hdphoto3.wdp"/><Relationship Id="rId14" Type="http://schemas.openxmlformats.org/officeDocument/2006/relationships/image" Target="../media/image21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73012" y="2362200"/>
            <a:ext cx="35958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HG丸ｺﾞｼｯｸM-PRO" pitchFamily="50" charset="-128"/>
              </a:rPr>
              <a:t>（１）家畜伝染病の発生予防とまん延防止</a:t>
            </a:r>
          </a:p>
        </p:txBody>
      </p:sp>
      <p:sp>
        <p:nvSpPr>
          <p:cNvPr id="19474" name="Rectangle 3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家畜衛生　＜家畜保健衛生所＞</a:t>
            </a:r>
          </a:p>
        </p:txBody>
      </p:sp>
      <p:sp>
        <p:nvSpPr>
          <p:cNvPr id="19475" name="AutoShape 32"/>
          <p:cNvSpPr>
            <a:spLocks noChangeArrowheads="1"/>
          </p:cNvSpPr>
          <p:nvPr/>
        </p:nvSpPr>
        <p:spPr bwMode="auto">
          <a:xfrm>
            <a:off x="152400" y="838201"/>
            <a:ext cx="3429000" cy="1142999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家畜伝染病の発生予防とまん延防止に努めるとともに、家畜の健康検査や飼養管理の衛生指導により、畜産物の安全性確保および生産性の向上に努めています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476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23900"/>
            <a:ext cx="2743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Text Box 37"/>
          <p:cNvSpPr txBox="1">
            <a:spLocks noChangeArrowheads="1"/>
          </p:cNvSpPr>
          <p:nvPr/>
        </p:nvSpPr>
        <p:spPr bwMode="auto">
          <a:xfrm>
            <a:off x="2895600" y="9645650"/>
            <a:ext cx="914400" cy="2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 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 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84000" y="2710543"/>
            <a:ext cx="5760000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重大な家畜伝染病の発生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およびまん延を防止するため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、関係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機関との連携を密にした発生予防対策や初動防疫体制の充実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強化を図るとともに、定期的な検査の実施により、家畜伝染性疾病の早期発見とその対策に努めています。</a:t>
            </a:r>
            <a:endParaRPr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60000" y="3380601"/>
            <a:ext cx="59025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◇特定家畜伝染病（高病原性鳥インフルエンザ、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豚熱（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CSF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）、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口蹄疫等）の防疫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52400" y="9343049"/>
            <a:ext cx="28870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高病原性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鳥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インフルエンザのモニタリング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4" name="Picture 35" descr="①滋賀の畜産写真（HPAIモニタリング）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8" y="7848600"/>
            <a:ext cx="1759612" cy="143446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809863" y="5410200"/>
            <a:ext cx="26468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◇家畜伝染性疾病の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早期発見と対策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3956519" y="7200782"/>
            <a:ext cx="17611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検査のため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の採血　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47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83" y="5980542"/>
            <a:ext cx="1563657" cy="12256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360000" y="5410200"/>
            <a:ext cx="2210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◇牛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海綿状脳症（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BSE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）検査</a:t>
            </a:r>
          </a:p>
        </p:txBody>
      </p:sp>
      <p:pic>
        <p:nvPicPr>
          <p:cNvPr id="52" name="Picture 35" descr="\\w01\w201707$\しがの畜産改訂\ＢＳＥ検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7" y="5715000"/>
            <a:ext cx="1987013" cy="14895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10306"/>
          <a:stretch/>
        </p:blipFill>
        <p:spPr bwMode="auto">
          <a:xfrm>
            <a:off x="3060000" y="5725181"/>
            <a:ext cx="1473698" cy="124700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854404" y="7543800"/>
            <a:ext cx="17235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◇家畜衛生情報の発信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59999" y="7545346"/>
            <a:ext cx="18774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◇監視伝染病の発生予察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477" name="Text Box 35"/>
          <p:cNvSpPr txBox="1">
            <a:spLocks noChangeAspect="1" noChangeArrowheads="1"/>
          </p:cNvSpPr>
          <p:nvPr/>
        </p:nvSpPr>
        <p:spPr bwMode="auto">
          <a:xfrm>
            <a:off x="1155423" y="5087551"/>
            <a:ext cx="20024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豚熱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CSF</a:t>
            </a:r>
            <a:r>
              <a:rPr lang="ja-JP" altLang="en-US" sz="10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ja-JP" altLang="en-US" sz="10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発生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時の防疫対応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914400" y="7200782"/>
            <a:ext cx="13230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エライザ検査　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12" y="3703928"/>
            <a:ext cx="1826927" cy="13571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343400" y="5081134"/>
            <a:ext cx="15775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防疫用資材の備蓄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809863" y="9356453"/>
            <a:ext cx="38957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農家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等への「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家畜衛生情報」の発信、広報誌「通信衛星」の発行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121171" y="4989651"/>
            <a:ext cx="15775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1" name="図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6170" y="3675579"/>
            <a:ext cx="1787411" cy="134055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23365" r="1" b="12379"/>
          <a:stretch/>
        </p:blipFill>
        <p:spPr>
          <a:xfrm>
            <a:off x="259963" y="3702102"/>
            <a:ext cx="1875617" cy="130902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743200" y="7831215"/>
            <a:ext cx="1700577" cy="1469562"/>
            <a:chOff x="2743200" y="7831215"/>
            <a:chExt cx="1700577" cy="146956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43200" y="7831215"/>
              <a:ext cx="1047750" cy="1414083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69260" y="8001422"/>
              <a:ext cx="974517" cy="1299355"/>
            </a:xfrm>
            <a:prstGeom prst="rect">
              <a:avLst/>
            </a:prstGeom>
          </p:spPr>
        </p:pic>
      </p:grp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43329"/>
              </p:ext>
            </p:extLst>
          </p:nvPr>
        </p:nvGraphicFramePr>
        <p:xfrm>
          <a:off x="4533698" y="7636962"/>
          <a:ext cx="1257502" cy="17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15" imgW="5667037" imgH="8019948" progId="AcroExch.Document.DC">
                  <p:embed/>
                </p:oleObj>
              </mc:Choice>
              <mc:Fallback>
                <p:oleObj name="Acrobat Document" r:id="rId15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33698" y="7636962"/>
                        <a:ext cx="1257502" cy="177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82946"/>
              </p:ext>
            </p:extLst>
          </p:nvPr>
        </p:nvGraphicFramePr>
        <p:xfrm>
          <a:off x="5206025" y="7520264"/>
          <a:ext cx="1297543" cy="183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17" imgW="5667037" imgH="8019948" progId="AcroExch.Document.DC">
                  <p:embed/>
                </p:oleObj>
              </mc:Choice>
              <mc:Fallback>
                <p:oleObj name="Acrobat Document" r:id="rId17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06025" y="7520264"/>
                        <a:ext cx="1297543" cy="1836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44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2000" y="228600"/>
            <a:ext cx="2339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HG丸ｺﾞｼｯｸM-PRO" pitchFamily="50" charset="-128"/>
              </a:rPr>
              <a:t>（２）畜産物の</a:t>
            </a:r>
            <a:r>
              <a:rPr lang="ja-JP" altLang="en-US" sz="1400" dirty="0" smtClean="0">
                <a:ea typeface="HG丸ｺﾞｼｯｸM-PRO" pitchFamily="50" charset="-128"/>
              </a:rPr>
              <a:t>安全性確保</a:t>
            </a:r>
            <a:endParaRPr lang="ja-JP" altLang="en-US" sz="1400" dirty="0">
              <a:ea typeface="HG丸ｺﾞｼｯｸM-PRO" pitchFamily="50" charset="-128"/>
            </a:endParaRPr>
          </a:p>
        </p:txBody>
      </p:sp>
      <p:pic>
        <p:nvPicPr>
          <p:cNvPr id="2049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64" y="1684437"/>
            <a:ext cx="1660089" cy="1185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5"/>
          <p:cNvSpPr txBox="1">
            <a:spLocks noChangeAspect="1" noChangeArrowheads="1"/>
          </p:cNvSpPr>
          <p:nvPr/>
        </p:nvSpPr>
        <p:spPr bwMode="auto">
          <a:xfrm>
            <a:off x="4759689" y="2890365"/>
            <a:ext cx="1905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鶏舎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のサルモネラ浸潤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調査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09" name="Text Box 33"/>
          <p:cNvSpPr txBox="1">
            <a:spLocks noChangeArrowheads="1"/>
          </p:cNvSpPr>
          <p:nvPr/>
        </p:nvSpPr>
        <p:spPr bwMode="auto">
          <a:xfrm>
            <a:off x="2895600" y="9645650"/>
            <a:ext cx="914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 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 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pic>
        <p:nvPicPr>
          <p:cNvPr id="20512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86" y="1676400"/>
            <a:ext cx="1634552" cy="11634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3" name="Text Box 37"/>
          <p:cNvSpPr txBox="1">
            <a:spLocks noChangeAspect="1" noChangeArrowheads="1"/>
          </p:cNvSpPr>
          <p:nvPr/>
        </p:nvSpPr>
        <p:spPr bwMode="auto">
          <a:xfrm>
            <a:off x="2514600" y="2844894"/>
            <a:ext cx="18517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飼育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動物診療施設の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立入検査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85289" y="543222"/>
            <a:ext cx="5978394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安全・安心な畜産物を供給するため、畜産現場に危害要因分析・</a:t>
            </a:r>
            <a:r>
              <a:rPr lang="ja-JP" altLang="en-US" sz="10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重要</a:t>
            </a:r>
            <a:r>
              <a:rPr lang="ja-JP" altLang="en-US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管理点（ＨＡＣＣＰ）の考え方を取り入れた農場ＨＡＣＣＰの取り組みを推進しています。</a:t>
            </a:r>
            <a:r>
              <a:rPr lang="en-US" altLang="ja-JP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</a:t>
            </a:r>
            <a:r>
              <a:rPr lang="ja-JP" altLang="en-US" sz="10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、適正な動物用</a:t>
            </a:r>
            <a:r>
              <a:rPr lang="ja-JP" altLang="en-US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医薬品の管理・使用や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動物医療体制の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確保について</a:t>
            </a:r>
            <a:r>
              <a:rPr lang="ja-JP" altLang="en-US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指導を行っています。</a:t>
            </a:r>
            <a:endParaRPr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457892" y="1244798"/>
            <a:ext cx="2339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鶏サルモネラの侵入防止対策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357269" y="1244798"/>
            <a:ext cx="21707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◇適正な動物医療体制の確保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3253" y="3223157"/>
            <a:ext cx="34163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ea typeface="HG丸ｺﾞｼｯｸM-PRO" pitchFamily="50" charset="-128"/>
              </a:rPr>
              <a:t>（３）家畜衛生対策による生産性の向上</a:t>
            </a:r>
            <a:endParaRPr lang="ja-JP" altLang="en-US" sz="1400" dirty="0">
              <a:ea typeface="HG丸ｺﾞｼｯｸM-PRO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53966" y="3514585"/>
            <a:ext cx="5931187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疾病の発生予防や生産性向上の観点</a:t>
            </a:r>
            <a:r>
              <a:rPr lang="ja-JP" altLang="en-US" sz="10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から、飼養衛生管理基準の遵守を指導するとともに、各種</a:t>
            </a:r>
            <a:r>
              <a:rPr lang="ja-JP" altLang="en-US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検査成績等のデータを活用し、慢性疾病等の低減対策を検討し、生産性の向上に努めています。</a:t>
            </a:r>
            <a:endParaRPr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58400" y="5638800"/>
            <a:ext cx="9541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◇病性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鑑定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780173" y="6957802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ウイルス検査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4528056" y="6976104"/>
            <a:ext cx="10941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病理検査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667000" y="6969022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細菌検査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5" name="Picture 40" descr="⑧滋賀の畜産（卵ｳｲﾙｽ検査）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8" y="5915799"/>
            <a:ext cx="1611389" cy="106941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4" descr="\\w01\w201707$\しがの畜産改訂\細菌検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01" y="5923166"/>
            <a:ext cx="1557865" cy="105468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2" descr="⑩-2滋賀の畜産（病理検査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15" y="5923167"/>
            <a:ext cx="1578736" cy="105468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952559" y="3491698"/>
            <a:ext cx="185472" cy="38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0502" name="Text Box 25"/>
          <p:cNvSpPr txBox="1">
            <a:spLocks noChangeArrowheads="1"/>
          </p:cNvSpPr>
          <p:nvPr/>
        </p:nvSpPr>
        <p:spPr bwMode="auto">
          <a:xfrm>
            <a:off x="43514" y="1220218"/>
            <a:ext cx="2476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HACCP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基づく生産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の推進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05" name="Text Box 28"/>
          <p:cNvSpPr txBox="1">
            <a:spLocks noChangeAspect="1" noChangeArrowheads="1"/>
          </p:cNvSpPr>
          <p:nvPr/>
        </p:nvSpPr>
        <p:spPr bwMode="auto">
          <a:xfrm>
            <a:off x="362987" y="2839883"/>
            <a:ext cx="1765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作成・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記録の指導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68299" y="1684437"/>
            <a:ext cx="1653946" cy="1111273"/>
            <a:chOff x="368299" y="1590667"/>
            <a:chExt cx="1848578" cy="1334035"/>
          </a:xfrm>
        </p:grpSpPr>
        <p:pic>
          <p:nvPicPr>
            <p:cNvPr id="38" name="Picture 3" descr="D:\H25森川\HACCP関連\澤井\130416_142034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" t="5452" r="371" b="3036"/>
            <a:stretch/>
          </p:blipFill>
          <p:spPr bwMode="auto">
            <a:xfrm>
              <a:off x="368299" y="1715176"/>
              <a:ext cx="1200965" cy="986764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D:\H25森川\HACCP関連\澤井\130416_141741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" t="5091" r="15121" b="18214"/>
            <a:stretch/>
          </p:blipFill>
          <p:spPr bwMode="auto">
            <a:xfrm>
              <a:off x="915101" y="1590667"/>
              <a:ext cx="1038388" cy="850867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 descr="D:\H25森川\HACCP関連\澤井\130416_14262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2" y="2087309"/>
              <a:ext cx="926402" cy="81739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D:\H25森川\澤井牧場\103NIKON\DSCN0002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15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81" t="28527" r="27918" b="36927"/>
            <a:stretch/>
          </p:blipFill>
          <p:spPr bwMode="auto">
            <a:xfrm rot="5400000">
              <a:off x="1296273" y="2004099"/>
              <a:ext cx="966337" cy="87487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139315" y="3988238"/>
            <a:ext cx="17235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◇慢性疾病の低減対策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4000"/>
                    </a14:imgEffect>
                    <a14:imgEffect>
                      <a14:brightnessContrast bright="1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06" y="4276489"/>
            <a:ext cx="1707236" cy="10421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4312506" y="5316379"/>
            <a:ext cx="18313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牛白血病の低減啓発資料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4507" y="7281446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ja-JP" altLang="en-US" dirty="0">
                <a:solidFill>
                  <a:srgbClr val="000000"/>
                </a:solidFill>
                <a:ea typeface="HG丸ｺﾞｼｯｸM-PRO" pitchFamily="50" charset="-128"/>
              </a:rPr>
              <a:t>（４）酪農技術指導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0634" y="7584030"/>
            <a:ext cx="5684519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ja-JP" altLang="en-US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NOSAI</a:t>
            </a:r>
            <a:r>
              <a:rPr lang="ja-JP" altLang="en-US" sz="10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家畜診療所や農協等と協力して、牛群検定成績に基づく農家指導や酪農技術</a:t>
            </a:r>
            <a:r>
              <a:rPr lang="ja-JP" altLang="en-US" sz="105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研修会等を</a:t>
            </a:r>
            <a:r>
              <a:rPr lang="ja-JP" altLang="en-US" sz="105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開催し、酪農の生産性向上に努めています。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4" y="8139904"/>
            <a:ext cx="1792969" cy="114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0"/>
          <p:cNvSpPr txBox="1">
            <a:spLocks noChangeAspect="1" noChangeArrowheads="1"/>
          </p:cNvSpPr>
          <p:nvPr/>
        </p:nvSpPr>
        <p:spPr bwMode="auto">
          <a:xfrm>
            <a:off x="2102718" y="5314914"/>
            <a:ext cx="21082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衛生管理区域の設置と消石灰散布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Text Box 31"/>
          <p:cNvSpPr txBox="1">
            <a:spLocks noChangeAspect="1" noChangeArrowheads="1"/>
          </p:cNvSpPr>
          <p:nvPr/>
        </p:nvSpPr>
        <p:spPr bwMode="auto">
          <a:xfrm>
            <a:off x="635421" y="5313449"/>
            <a:ext cx="14098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農場への立入指導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1" name="Picture 2" descr="D:\H25森川\澤井牧場\103NIKON\DSCN0007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5" t="12093" r="22595" b="10574"/>
          <a:stretch/>
        </p:blipFill>
        <p:spPr bwMode="auto">
          <a:xfrm>
            <a:off x="2264865" y="4276489"/>
            <a:ext cx="1545077" cy="104217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5" y="4284723"/>
            <a:ext cx="1407662" cy="10421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79776" y="3990201"/>
            <a:ext cx="2339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◇飼養衛生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管理基準の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遵守指導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1003186" y="9323174"/>
            <a:ext cx="12211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農場での指導　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660925" y="9339590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研修会の開催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C:\Users\w248762\Desktop\DSCN1344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2" t="20520" r="13387"/>
          <a:stretch/>
        </p:blipFill>
        <p:spPr bwMode="auto">
          <a:xfrm>
            <a:off x="3252173" y="8108173"/>
            <a:ext cx="1954049" cy="12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5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</TotalTime>
  <Words>226</Words>
  <Application>Microsoft Office PowerPoint</Application>
  <PresentationFormat>A4 210 x 297 mm</PresentationFormat>
  <Paragraphs>42</Paragraphs>
  <Slides>2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HG丸ｺﾞｼｯｸM-PRO</vt:lpstr>
      <vt:lpstr>ＭＳ Ｐゴシック</vt:lpstr>
      <vt:lpstr>ＭＳ Ｐ明朝</vt:lpstr>
      <vt:lpstr>Arial</vt:lpstr>
      <vt:lpstr>標準デザイン</vt:lpstr>
      <vt:lpstr>Acrobat Document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井口　信行</dc:creator>
  <cp:lastModifiedBy>楠居　里奈</cp:lastModifiedBy>
  <cp:revision>300</cp:revision>
  <cp:lastPrinted>2019-04-24T04:02:56Z</cp:lastPrinted>
  <dcterms:created xsi:type="dcterms:W3CDTF">1601-01-01T00:00:00Z</dcterms:created>
  <dcterms:modified xsi:type="dcterms:W3CDTF">2020-04-09T11:12:08Z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