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6858000" cy="9906000" type="A4"/>
  <p:notesSz cx="6858000" cy="9874250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>
        <p:scale>
          <a:sx n="112" d="100"/>
          <a:sy n="112" d="100"/>
        </p:scale>
        <p:origin x="2508" y="-120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7888" y="739775"/>
            <a:ext cx="25638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7" y="4690070"/>
            <a:ext cx="5487370" cy="444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______1.xlsx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6200" y="2209800"/>
            <a:ext cx="6629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（１）家畜</a:t>
            </a:r>
            <a:r>
              <a:rPr lang="ja-JP" altLang="en-US" sz="1600" dirty="0" err="1">
                <a:latin typeface="HG丸ｺﾞｼｯｸM-PRO" pitchFamily="50" charset="-128"/>
                <a:ea typeface="HG丸ｺﾞｼｯｸM-PRO" pitchFamily="50" charset="-128"/>
              </a:rPr>
              <a:t>ふん堆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肥の生産量および堆肥利用量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H30.7.1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－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R1.7.1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81000" y="787963"/>
            <a:ext cx="6172200" cy="1141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家畜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排せつ物は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、専用の施設において処理され、そのほとんどが堆肥となります。生産された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堆肥は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、県内の水稲や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野菜、飼料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作物などの生産に、有機質資源として利活用されています。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今後も、より良質な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堆肥づくりの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指導や、耕種農家等への利用ＰＲを行うことに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より、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家畜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ふん堆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肥の利用促進を図ります。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" y="8839200"/>
            <a:ext cx="3200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専用機械（マニュアスプレッダー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よる堆肥散布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81400" y="8839200"/>
            <a:ext cx="30480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発酵堆肥化施設</a:t>
            </a: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457200" y="3124200"/>
            <a:ext cx="1371600" cy="457200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乳用牛　</a:t>
            </a:r>
            <a:r>
              <a:rPr lang="en-US" altLang="ja-JP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46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457200" y="3581400"/>
            <a:ext cx="1373188" cy="914400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肉用牛　</a:t>
            </a:r>
            <a:r>
              <a:rPr lang="en-US" altLang="ja-JP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185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457200" y="4495800"/>
            <a:ext cx="1373188" cy="381000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豚　   </a:t>
            </a:r>
            <a:r>
              <a:rPr lang="en-US" altLang="ja-JP" sz="10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457200" y="4876800"/>
            <a:ext cx="1373188" cy="292100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採卵鶏　</a:t>
            </a:r>
            <a:r>
              <a:rPr lang="en-US" altLang="ja-JP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10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457200" y="5181600"/>
            <a:ext cx="1373188" cy="142875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肉用鶏　  </a:t>
            </a:r>
            <a:r>
              <a:rPr lang="en-US" altLang="ja-JP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381000" y="2819400"/>
            <a:ext cx="1676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9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家畜</a:t>
            </a:r>
            <a:r>
              <a:rPr lang="ja-JP" altLang="en-US" sz="900" dirty="0" err="1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ふん</a:t>
            </a:r>
            <a:r>
              <a:rPr lang="ja-JP" altLang="en-US" sz="9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尿発生量  </a:t>
            </a:r>
            <a:r>
              <a:rPr lang="en-US" altLang="ja-JP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259</a:t>
            </a:r>
            <a:r>
              <a:rPr lang="ja-JP" altLang="en-US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</a:t>
            </a:r>
            <a:r>
              <a:rPr lang="en-US" altLang="ja-JP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</a:t>
            </a:r>
            <a:endParaRPr lang="en-US" altLang="ja-JP" sz="9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095500" y="2819400"/>
            <a:ext cx="14859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9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堆肥利用</a:t>
            </a:r>
            <a:r>
              <a:rPr lang="ja-JP" altLang="en-US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状況　</a:t>
            </a:r>
            <a:r>
              <a:rPr lang="en-US" altLang="ja-JP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175</a:t>
            </a:r>
            <a:r>
              <a:rPr lang="ja-JP" altLang="en-US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9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02" name="AutoShape 18"/>
          <p:cNvSpPr>
            <a:spLocks noChangeArrowheads="1"/>
          </p:cNvSpPr>
          <p:nvPr/>
        </p:nvSpPr>
        <p:spPr bwMode="auto">
          <a:xfrm>
            <a:off x="2362200" y="3124200"/>
            <a:ext cx="965200" cy="1295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耕畜連携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(※)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による利用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71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 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gray">
          <a:xfrm>
            <a:off x="2362200" y="4419600"/>
            <a:ext cx="955675" cy="609600"/>
          </a:xfrm>
          <a:prstGeom prst="roundRect">
            <a:avLst>
              <a:gd name="adj" fmla="val 16667"/>
            </a:avLst>
          </a:prstGeom>
          <a:solidFill>
            <a:srgbClr val="333333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畜産農家での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9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lang="ja-JP" altLang="en-US" sz="9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 </a:t>
            </a:r>
            <a:r>
              <a:rPr lang="en-US" altLang="ja-JP" sz="9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en-US" altLang="ja-JP" sz="9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9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r>
              <a:rPr lang="ja-JP" altLang="en-US" sz="9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</p:txBody>
      </p:sp>
      <p:pic>
        <p:nvPicPr>
          <p:cNvPr id="16404" name="Picture 20" descr="畜技ふん尿処理施設写真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400800"/>
            <a:ext cx="3200400" cy="2400300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5" name="AutoShape 21"/>
          <p:cNvSpPr>
            <a:spLocks noChangeArrowheads="1"/>
          </p:cNvSpPr>
          <p:nvPr/>
        </p:nvSpPr>
        <p:spPr bwMode="auto">
          <a:xfrm>
            <a:off x="1905000" y="3581400"/>
            <a:ext cx="3810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029200" y="5253037"/>
            <a:ext cx="1676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（資料：県畜産課調べ）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19100" y="5562600"/>
            <a:ext cx="3048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耕畜連携：畜産農家から耕種農家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への堆肥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供給、逆に耕種農家が転作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田等で飼料作物を生産し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、畜産農家への家畜飼料の供給など、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耕種サイドと畜産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サイドが連携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を図ること。</a:t>
            </a: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0" y="0"/>
            <a:ext cx="68580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家畜ふん堆肥の生産と利用</a:t>
            </a:r>
          </a:p>
        </p:txBody>
      </p:sp>
      <p:sp>
        <p:nvSpPr>
          <p:cNvPr id="16411" name="AutoShape 27"/>
          <p:cNvSpPr>
            <a:spLocks noChangeArrowheads="1"/>
          </p:cNvSpPr>
          <p:nvPr/>
        </p:nvSpPr>
        <p:spPr bwMode="auto">
          <a:xfrm>
            <a:off x="228600" y="685800"/>
            <a:ext cx="6400800" cy="1295400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984803"/>
              </p:ext>
            </p:extLst>
          </p:nvPr>
        </p:nvGraphicFramePr>
        <p:xfrm>
          <a:off x="3392488" y="3024188"/>
          <a:ext cx="4138612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ワークシート" r:id="rId5" imgW="3438565" imgH="2000172" progId="Excel.Sheet.12">
                  <p:embed/>
                </p:oleObj>
              </mc:Choice>
              <mc:Fallback>
                <p:oleObj name="ワークシート" r:id="rId5" imgW="3438565" imgH="20001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92488" y="3024188"/>
                        <a:ext cx="4138612" cy="213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Picture 2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23659"/>
            <a:ext cx="3124200" cy="2343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846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4929</TotalTime>
  <Words>127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ＭＳ Ｐ明朝</vt:lpstr>
      <vt:lpstr>Arial</vt:lpstr>
      <vt:lpstr>標準デザイン</vt:lpstr>
      <vt:lpstr>ワークシート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288</cp:revision>
  <cp:lastPrinted>2020-03-10T23:52:29Z</cp:lastPrinted>
  <dcterms:created xsi:type="dcterms:W3CDTF">1601-01-01T00:00:00Z</dcterms:created>
  <dcterms:modified xsi:type="dcterms:W3CDTF">2020-03-26T09:09:22Z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