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3" r:id="rId2"/>
  </p:sldIdLst>
  <p:sldSz cx="6858000" cy="9906000" type="A4"/>
  <p:notesSz cx="6858000" cy="9874250"/>
  <p:defaultTextStyle>
    <a:defPPr>
      <a:defRPr lang="ja-JP"/>
    </a:defPPr>
    <a:lvl1pPr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1pPr>
    <a:lvl2pPr marL="4572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2pPr>
    <a:lvl3pPr marL="9144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3pPr>
    <a:lvl4pPr marL="13716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4pPr>
    <a:lvl5pPr marL="18288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66"/>
    <a:srgbClr val="CCFF99"/>
    <a:srgbClr val="CCECFF"/>
    <a:srgbClr val="99CCFF"/>
    <a:srgbClr val="FFFF99"/>
    <a:srgbClr val="FFFFCC"/>
    <a:srgbClr val="99CC00"/>
    <a:srgbClr val="CC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585" autoAdjust="0"/>
  </p:normalViewPr>
  <p:slideViewPr>
    <p:cSldViewPr>
      <p:cViewPr varScale="1">
        <p:scale>
          <a:sx n="71" d="100"/>
          <a:sy n="71" d="100"/>
        </p:scale>
        <p:origin x="3390" y="72"/>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47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79" name="Rectangle 3"/>
          <p:cNvSpPr>
            <a:spLocks noGrp="1" noChangeArrowheads="1"/>
          </p:cNvSpPr>
          <p:nvPr>
            <p:ph type="dt" sz="quarter"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0" name="Rectangle 4"/>
          <p:cNvSpPr>
            <a:spLocks noGrp="1" noChangeArrowheads="1"/>
          </p:cNvSpPr>
          <p:nvPr>
            <p:ph type="ftr" sz="quarter" idx="2"/>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1" name="Rectangle 5"/>
          <p:cNvSpPr>
            <a:spLocks noGrp="1" noChangeArrowheads="1"/>
          </p:cNvSpPr>
          <p:nvPr>
            <p:ph type="sldNum" sz="quarter" idx="3"/>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C699E045-043A-4F63-BE80-A973E823D7B7}" type="slidenum">
              <a:rPr lang="en-US" altLang="ja-JP"/>
              <a:pPr>
                <a:defRPr/>
              </a:pPr>
              <a:t>‹#›</a:t>
            </a:fld>
            <a:endParaRPr lang="en-US" altLang="ja-JP"/>
          </a:p>
        </p:txBody>
      </p:sp>
    </p:spTree>
    <p:extLst>
      <p:ext uri="{BB962C8B-B14F-4D97-AF65-F5344CB8AC3E}">
        <p14:creationId xmlns:p14="http://schemas.microsoft.com/office/powerpoint/2010/main" val="2231839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2"/>
            <a:ext cx="2972393"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1" name="Rectangle 3"/>
          <p:cNvSpPr>
            <a:spLocks noGrp="1" noChangeArrowheads="1"/>
          </p:cNvSpPr>
          <p:nvPr>
            <p:ph type="dt" idx="1"/>
          </p:nvPr>
        </p:nvSpPr>
        <p:spPr bwMode="auto">
          <a:xfrm>
            <a:off x="3883991" y="2"/>
            <a:ext cx="2972392" cy="49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29700" name="Rectangle 4"/>
          <p:cNvSpPr>
            <a:spLocks noGrp="1" noRot="1" noChangeAspect="1" noChangeArrowheads="1" noTextEdit="1"/>
          </p:cNvSpPr>
          <p:nvPr>
            <p:ph type="sldImg" idx="2"/>
          </p:nvPr>
        </p:nvSpPr>
        <p:spPr bwMode="auto">
          <a:xfrm>
            <a:off x="2147888" y="739775"/>
            <a:ext cx="2563812"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85317" y="4690070"/>
            <a:ext cx="5487370" cy="4443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4934" name="Rectangle 6"/>
          <p:cNvSpPr>
            <a:spLocks noGrp="1" noChangeArrowheads="1"/>
          </p:cNvSpPr>
          <p:nvPr>
            <p:ph type="ftr" sz="quarter" idx="4"/>
          </p:nvPr>
        </p:nvSpPr>
        <p:spPr bwMode="auto">
          <a:xfrm>
            <a:off x="1" y="9378552"/>
            <a:ext cx="2972393"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5" name="Rectangle 7"/>
          <p:cNvSpPr>
            <a:spLocks noGrp="1" noChangeArrowheads="1"/>
          </p:cNvSpPr>
          <p:nvPr>
            <p:ph type="sldNum" sz="quarter" idx="5"/>
          </p:nvPr>
        </p:nvSpPr>
        <p:spPr bwMode="auto">
          <a:xfrm>
            <a:off x="3883991" y="9378552"/>
            <a:ext cx="2972392" cy="494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5" tIns="46052" rIns="92105" bIns="46052"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481D37A5-90C1-4B5A-B242-A9616B3F0EEE}" type="slidenum">
              <a:rPr lang="en-US" altLang="ja-JP"/>
              <a:pPr>
                <a:defRPr/>
              </a:pPr>
              <a:t>‹#›</a:t>
            </a:fld>
            <a:endParaRPr lang="en-US" altLang="ja-JP"/>
          </a:p>
        </p:txBody>
      </p:sp>
    </p:spTree>
    <p:extLst>
      <p:ext uri="{BB962C8B-B14F-4D97-AF65-F5344CB8AC3E}">
        <p14:creationId xmlns:p14="http://schemas.microsoft.com/office/powerpoint/2010/main" val="1882849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B9172722-918F-4019-BE70-99BBACB9D24B}" type="slidenum">
              <a:rPr lang="en-US" altLang="ja-JP"/>
              <a:pPr>
                <a:defRPr/>
              </a:pPr>
              <a:t>‹#›</a:t>
            </a:fld>
            <a:endParaRPr lang="en-US" altLang="ja-JP"/>
          </a:p>
        </p:txBody>
      </p:sp>
    </p:spTree>
    <p:extLst>
      <p:ext uri="{BB962C8B-B14F-4D97-AF65-F5344CB8AC3E}">
        <p14:creationId xmlns:p14="http://schemas.microsoft.com/office/powerpoint/2010/main" val="8514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777F09C-D417-4EF2-9C5B-7CC846F27D8E}" type="slidenum">
              <a:rPr lang="en-US" altLang="ja-JP"/>
              <a:pPr>
                <a:defRPr/>
              </a:pPr>
              <a:t>‹#›</a:t>
            </a:fld>
            <a:endParaRPr lang="en-US" altLang="ja-JP"/>
          </a:p>
        </p:txBody>
      </p:sp>
    </p:spTree>
    <p:extLst>
      <p:ext uri="{BB962C8B-B14F-4D97-AF65-F5344CB8AC3E}">
        <p14:creationId xmlns:p14="http://schemas.microsoft.com/office/powerpoint/2010/main" val="53395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61952F4-88B9-439A-AF08-DFC627045C29}" type="slidenum">
              <a:rPr lang="en-US" altLang="ja-JP"/>
              <a:pPr>
                <a:defRPr/>
              </a:pPr>
              <a:t>‹#›</a:t>
            </a:fld>
            <a:endParaRPr lang="en-US" altLang="ja-JP"/>
          </a:p>
        </p:txBody>
      </p:sp>
    </p:spTree>
    <p:extLst>
      <p:ext uri="{BB962C8B-B14F-4D97-AF65-F5344CB8AC3E}">
        <p14:creationId xmlns:p14="http://schemas.microsoft.com/office/powerpoint/2010/main" val="3983137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0"/>
          </p:nvPr>
        </p:nvSpPr>
        <p:spPr>
          <a:ln/>
        </p:spPr>
        <p:txBody>
          <a:bodyPr/>
          <a:lstStyle>
            <a:lvl1pPr>
              <a:defRPr/>
            </a:lvl1pPr>
          </a:lstStyle>
          <a:p>
            <a:pPr>
              <a:defRPr/>
            </a:pPr>
            <a:fld id="{1B46B614-E60C-48D4-AA86-C15760DE1F2A}" type="slidenum">
              <a:rPr lang="en-US" altLang="ja-JP"/>
              <a:pPr>
                <a:defRPr/>
              </a:pPr>
              <a:t>‹#›</a:t>
            </a:fld>
            <a:endParaRPr lang="en-US" altLang="ja-JP"/>
          </a:p>
        </p:txBody>
      </p:sp>
    </p:spTree>
    <p:extLst>
      <p:ext uri="{BB962C8B-B14F-4D97-AF65-F5344CB8AC3E}">
        <p14:creationId xmlns:p14="http://schemas.microsoft.com/office/powerpoint/2010/main" val="392708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429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429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E48760C3-E00C-4FC9-BA78-818E9EF3A931}" type="slidenum">
              <a:rPr lang="en-US" altLang="ja-JP"/>
              <a:pPr>
                <a:defRPr/>
              </a:pPr>
              <a:t>‹#›</a:t>
            </a:fld>
            <a:endParaRPr lang="en-US" altLang="ja-JP"/>
          </a:p>
        </p:txBody>
      </p:sp>
    </p:spTree>
    <p:extLst>
      <p:ext uri="{BB962C8B-B14F-4D97-AF65-F5344CB8AC3E}">
        <p14:creationId xmlns:p14="http://schemas.microsoft.com/office/powerpoint/2010/main" val="314012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72200" cy="8451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98CC211A-CC1E-472F-A932-5EBACD03551A}" type="slidenum">
              <a:rPr lang="en-US" altLang="ja-JP"/>
              <a:pPr>
                <a:defRPr/>
              </a:pPr>
              <a:t>‹#›</a:t>
            </a:fld>
            <a:endParaRPr lang="en-US" altLang="ja-JP"/>
          </a:p>
        </p:txBody>
      </p:sp>
    </p:spTree>
    <p:extLst>
      <p:ext uri="{BB962C8B-B14F-4D97-AF65-F5344CB8AC3E}">
        <p14:creationId xmlns:p14="http://schemas.microsoft.com/office/powerpoint/2010/main" val="141280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D9D27CE-47C0-48E8-A444-CFD66E28952A}" type="slidenum">
              <a:rPr lang="en-US" altLang="ja-JP"/>
              <a:pPr>
                <a:defRPr/>
              </a:pPr>
              <a:t>‹#›</a:t>
            </a:fld>
            <a:endParaRPr lang="en-US" altLang="ja-JP"/>
          </a:p>
        </p:txBody>
      </p:sp>
    </p:spTree>
    <p:extLst>
      <p:ext uri="{BB962C8B-B14F-4D97-AF65-F5344CB8AC3E}">
        <p14:creationId xmlns:p14="http://schemas.microsoft.com/office/powerpoint/2010/main" val="189476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E6615A-1A90-4CD6-9DAD-109C3BD78741}" type="slidenum">
              <a:rPr lang="en-US" altLang="ja-JP"/>
              <a:pPr>
                <a:defRPr/>
              </a:pPr>
              <a:t>‹#›</a:t>
            </a:fld>
            <a:endParaRPr lang="en-US" altLang="ja-JP"/>
          </a:p>
        </p:txBody>
      </p:sp>
    </p:spTree>
    <p:extLst>
      <p:ext uri="{BB962C8B-B14F-4D97-AF65-F5344CB8AC3E}">
        <p14:creationId xmlns:p14="http://schemas.microsoft.com/office/powerpoint/2010/main" val="219159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2E159F59-C9BD-4328-8EB0-A34C167F78D6}" type="slidenum">
              <a:rPr lang="en-US" altLang="ja-JP"/>
              <a:pPr>
                <a:defRPr/>
              </a:pPr>
              <a:t>‹#›</a:t>
            </a:fld>
            <a:endParaRPr lang="en-US" altLang="ja-JP"/>
          </a:p>
        </p:txBody>
      </p:sp>
    </p:spTree>
    <p:extLst>
      <p:ext uri="{BB962C8B-B14F-4D97-AF65-F5344CB8AC3E}">
        <p14:creationId xmlns:p14="http://schemas.microsoft.com/office/powerpoint/2010/main" val="325851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2FC8F4D-B751-4150-A3FD-6FB38C9DBCD2}" type="slidenum">
              <a:rPr lang="en-US" altLang="ja-JP"/>
              <a:pPr>
                <a:defRPr/>
              </a:pPr>
              <a:t>‹#›</a:t>
            </a:fld>
            <a:endParaRPr lang="en-US" altLang="ja-JP"/>
          </a:p>
        </p:txBody>
      </p:sp>
    </p:spTree>
    <p:extLst>
      <p:ext uri="{BB962C8B-B14F-4D97-AF65-F5344CB8AC3E}">
        <p14:creationId xmlns:p14="http://schemas.microsoft.com/office/powerpoint/2010/main" val="86954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0391F227-0138-4729-AF79-EC67494FD75D}" type="slidenum">
              <a:rPr lang="en-US" altLang="ja-JP"/>
              <a:pPr>
                <a:defRPr/>
              </a:pPr>
              <a:t>‹#›</a:t>
            </a:fld>
            <a:endParaRPr lang="en-US" altLang="ja-JP"/>
          </a:p>
        </p:txBody>
      </p:sp>
    </p:spTree>
    <p:extLst>
      <p:ext uri="{BB962C8B-B14F-4D97-AF65-F5344CB8AC3E}">
        <p14:creationId xmlns:p14="http://schemas.microsoft.com/office/powerpoint/2010/main" val="143445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64C083E-A3FB-46AD-AFA9-579F49D5459D}" type="slidenum">
              <a:rPr lang="en-US" altLang="ja-JP"/>
              <a:pPr>
                <a:defRPr/>
              </a:pPr>
              <a:t>‹#›</a:t>
            </a:fld>
            <a:endParaRPr lang="en-US" altLang="ja-JP"/>
          </a:p>
        </p:txBody>
      </p:sp>
    </p:spTree>
    <p:extLst>
      <p:ext uri="{BB962C8B-B14F-4D97-AF65-F5344CB8AC3E}">
        <p14:creationId xmlns:p14="http://schemas.microsoft.com/office/powerpoint/2010/main" val="312373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2B16C82-AA5A-435C-B660-573241A550EC}" type="slidenum">
              <a:rPr lang="en-US" altLang="ja-JP"/>
              <a:pPr>
                <a:defRPr/>
              </a:pPr>
              <a:t>‹#›</a:t>
            </a:fld>
            <a:endParaRPr lang="en-US" altLang="ja-JP"/>
          </a:p>
        </p:txBody>
      </p:sp>
    </p:spTree>
    <p:extLst>
      <p:ext uri="{BB962C8B-B14F-4D97-AF65-F5344CB8AC3E}">
        <p14:creationId xmlns:p14="http://schemas.microsoft.com/office/powerpoint/2010/main" val="323963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5D1C8EA-2B0E-4C58-9F21-50F2191FAA57}" type="slidenum">
              <a:rPr lang="en-US" altLang="ja-JP"/>
              <a:pPr>
                <a:defRPr/>
              </a:pPr>
              <a:t>‹#›</a:t>
            </a:fld>
            <a:endParaRPr lang="en-US" altLang="ja-JP"/>
          </a:p>
        </p:txBody>
      </p:sp>
    </p:spTree>
    <p:extLst>
      <p:ext uri="{BB962C8B-B14F-4D97-AF65-F5344CB8AC3E}">
        <p14:creationId xmlns:p14="http://schemas.microsoft.com/office/powerpoint/2010/main" val="8343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2514600" y="9067800"/>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a:latin typeface="Arial" charset="0"/>
                <a:ea typeface="ＭＳ Ｐゴシック" pitchFamily="50" charset="-128"/>
              </a:defRPr>
            </a:lvl1pPr>
          </a:lstStyle>
          <a:p>
            <a:pPr>
              <a:defRPr/>
            </a:pPr>
            <a:fld id="{C6563D06-7529-4225-923B-0808EE80A0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ChangeArrowheads="1"/>
          </p:cNvSpPr>
          <p:nvPr/>
        </p:nvSpPr>
        <p:spPr bwMode="auto">
          <a:xfrm>
            <a:off x="152400" y="2133600"/>
            <a:ext cx="144142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r>
              <a:rPr lang="ja-JP" altLang="en-US" sz="1400" dirty="0">
                <a:ea typeface="HG丸ｺﾞｼｯｸM-PRO" pitchFamily="50" charset="-128"/>
              </a:rPr>
              <a:t>（１）飼養状況</a:t>
            </a:r>
          </a:p>
        </p:txBody>
      </p:sp>
      <p:sp>
        <p:nvSpPr>
          <p:cNvPr id="14339" name="Text Box 9"/>
          <p:cNvSpPr txBox="1">
            <a:spLocks noChangeArrowheads="1"/>
          </p:cNvSpPr>
          <p:nvPr/>
        </p:nvSpPr>
        <p:spPr bwMode="auto">
          <a:xfrm>
            <a:off x="2683386" y="9354979"/>
            <a:ext cx="133882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00000"/>
              </a:lnSpc>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蜜蜂の衛生検査作業</a:t>
            </a:r>
          </a:p>
        </p:txBody>
      </p:sp>
      <p:pic>
        <p:nvPicPr>
          <p:cNvPr id="14344" name="Picture 16" descr="腐そ病検査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4900" y="7228918"/>
            <a:ext cx="2837600" cy="2143682"/>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Rectangle 17"/>
          <p:cNvSpPr>
            <a:spLocks noChangeArrowheads="1"/>
          </p:cNvSpPr>
          <p:nvPr/>
        </p:nvSpPr>
        <p:spPr bwMode="auto">
          <a:xfrm>
            <a:off x="0" y="0"/>
            <a:ext cx="68580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2000" b="1">
                <a:latin typeface="HG丸ｺﾞｼｯｸM-PRO" panose="020F0600000000000000" pitchFamily="50" charset="-128"/>
                <a:ea typeface="HG丸ｺﾞｼｯｸM-PRO" panose="020F0600000000000000" pitchFamily="50" charset="-128"/>
              </a:rPr>
              <a:t>　畜種別の動向</a:t>
            </a:r>
          </a:p>
        </p:txBody>
      </p:sp>
      <p:sp>
        <p:nvSpPr>
          <p:cNvPr id="14346" name="AutoShape 19"/>
          <p:cNvSpPr>
            <a:spLocks noChangeArrowheads="1"/>
          </p:cNvSpPr>
          <p:nvPr/>
        </p:nvSpPr>
        <p:spPr bwMode="auto">
          <a:xfrm>
            <a:off x="2209800" y="685800"/>
            <a:ext cx="2286000" cy="457200"/>
          </a:xfrm>
          <a:prstGeom prst="bevel">
            <a:avLst>
              <a:gd name="adj" fmla="val 12500"/>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1600" b="1">
                <a:latin typeface="HG丸ｺﾞｼｯｸM-PRO" panose="020F0600000000000000" pitchFamily="50" charset="-128"/>
                <a:ea typeface="HG丸ｺﾞｼｯｸM-PRO" panose="020F0600000000000000" pitchFamily="50" charset="-128"/>
              </a:rPr>
              <a:t>養　　　蜂</a:t>
            </a:r>
          </a:p>
        </p:txBody>
      </p:sp>
      <p:sp>
        <p:nvSpPr>
          <p:cNvPr id="14347" name="AutoShape 20"/>
          <p:cNvSpPr>
            <a:spLocks noChangeArrowheads="1"/>
          </p:cNvSpPr>
          <p:nvPr/>
        </p:nvSpPr>
        <p:spPr bwMode="auto">
          <a:xfrm>
            <a:off x="457200" y="1386640"/>
            <a:ext cx="6019800" cy="594560"/>
          </a:xfrm>
          <a:prstGeom prst="roundRect">
            <a:avLst>
              <a:gd name="adj" fmla="val 16667"/>
            </a:avLst>
          </a:prstGeom>
          <a:noFill/>
          <a:ln w="38100" cmpd="dbl"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50000"/>
              </a:spcBef>
              <a:buFontTx/>
              <a:buNone/>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セイヨウミツバチ</a:t>
            </a:r>
            <a:r>
              <a:rPr lang="ja-JP" altLang="en-US" sz="1200" dirty="0">
                <a:latin typeface="HG丸ｺﾞｼｯｸM-PRO" panose="020F0600000000000000" pitchFamily="50" charset="-128"/>
                <a:ea typeface="HG丸ｺﾞｼｯｸM-PRO" panose="020F0600000000000000" pitchFamily="50" charset="-128"/>
              </a:rPr>
              <a:t>を中心に、蜂蜜の生産の他、イチゴやメロンなどの園芸作物の受粉交配用に県内全域で飼育されています。</a:t>
            </a:r>
          </a:p>
        </p:txBody>
      </p:sp>
      <p:sp>
        <p:nvSpPr>
          <p:cNvPr id="14348" name="Text Box 21"/>
          <p:cNvSpPr txBox="1">
            <a:spLocks noChangeArrowheads="1"/>
          </p:cNvSpPr>
          <p:nvPr/>
        </p:nvSpPr>
        <p:spPr bwMode="auto">
          <a:xfrm>
            <a:off x="2895600" y="9645650"/>
            <a:ext cx="914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000" dirty="0" smtClean="0">
                <a:latin typeface="HG丸ｺﾞｼｯｸM-PRO" panose="020F0600000000000000" pitchFamily="50" charset="-128"/>
                <a:ea typeface="HG丸ｺﾞｼｯｸM-PRO" panose="020F0600000000000000" pitchFamily="50" charset="-128"/>
              </a:rPr>
              <a:t>－１１</a:t>
            </a:r>
            <a:r>
              <a:rPr lang="en-US" altLang="ja-JP" sz="1000"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a:t>
            </a:r>
          </a:p>
        </p:txBody>
      </p:sp>
      <p:sp>
        <p:nvSpPr>
          <p:cNvPr id="2" name="テキスト ボックス 1"/>
          <p:cNvSpPr txBox="1"/>
          <p:nvPr/>
        </p:nvSpPr>
        <p:spPr>
          <a:xfrm>
            <a:off x="2895600" y="6248400"/>
            <a:ext cx="3733800" cy="226088"/>
          </a:xfrm>
          <a:prstGeom prst="rect">
            <a:avLst/>
          </a:prstGeom>
          <a:noFill/>
        </p:spPr>
        <p:txBody>
          <a:bodyPr wrap="square" rtlCol="0">
            <a:spAutoFit/>
          </a:bodyPr>
          <a:lstStyle/>
          <a:p>
            <a:pPr algn="l"/>
            <a:r>
              <a:rPr kumimoji="1" lang="en-US" altLang="ja-JP" sz="800" dirty="0" smtClean="0">
                <a:latin typeface="HG丸ｺﾞｼｯｸM-PRO" panose="020F0600000000000000" pitchFamily="50" charset="-128"/>
                <a:ea typeface="HG丸ｺﾞｼｯｸM-PRO" panose="020F0600000000000000" pitchFamily="50" charset="-128"/>
              </a:rPr>
              <a:t>※</a:t>
            </a:r>
            <a:r>
              <a:rPr kumimoji="1" lang="ja-JP" altLang="en-US" sz="800" dirty="0" smtClean="0">
                <a:latin typeface="HG丸ｺﾞｼｯｸM-PRO" panose="020F0600000000000000" pitchFamily="50" charset="-128"/>
                <a:ea typeface="HG丸ｺﾞｼｯｸM-PRO" panose="020F0600000000000000" pitchFamily="50" charset="-128"/>
              </a:rPr>
              <a:t>平成</a:t>
            </a:r>
            <a:r>
              <a:rPr kumimoji="1" lang="en-US" altLang="ja-JP" sz="800" dirty="0" smtClean="0">
                <a:latin typeface="HG丸ｺﾞｼｯｸM-PRO" panose="020F0600000000000000" pitchFamily="50" charset="-128"/>
                <a:ea typeface="HG丸ｺﾞｼｯｸM-PRO" panose="020F0600000000000000" pitchFamily="50" charset="-128"/>
              </a:rPr>
              <a:t>25</a:t>
            </a:r>
            <a:r>
              <a:rPr kumimoji="1" lang="ja-JP" altLang="en-US" sz="800" dirty="0" smtClean="0">
                <a:latin typeface="HG丸ｺﾞｼｯｸM-PRO" panose="020F0600000000000000" pitchFamily="50" charset="-128"/>
                <a:ea typeface="HG丸ｺﾞｼｯｸM-PRO" panose="020F0600000000000000" pitchFamily="50" charset="-128"/>
              </a:rPr>
              <a:t>年以降は法改正に伴い、趣味養蜂家の戸数および群数を含む。</a:t>
            </a:r>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bwMode="auto">
          <a:xfrm>
            <a:off x="304800" y="6629400"/>
            <a:ext cx="6248400" cy="443079"/>
          </a:xfrm>
          <a:prstGeom prst="rect">
            <a:avLst/>
          </a:prstGeom>
          <a:solidFill>
            <a:srgbClr val="FFFFCC">
              <a:alpha val="5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noAutofit/>
          </a:bodyPr>
          <a:lstStyle/>
          <a:p>
            <a:pPr algn="l"/>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3</a:t>
            </a:r>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１年</a:t>
            </a:r>
            <a:r>
              <a:rPr lang="ja-JP" altLang="en-US" sz="900" dirty="0" smtClean="0">
                <a:latin typeface="HG丸ｺﾞｼｯｸM-PRO" panose="020F0600000000000000" pitchFamily="50" charset="-128"/>
                <a:ea typeface="HG丸ｺﾞｼｯｸM-PRO" panose="020F0600000000000000" pitchFamily="50" charset="-128"/>
              </a:rPr>
              <a:t>の蜂群数は</a:t>
            </a:r>
            <a:r>
              <a:rPr lang="en-US" altLang="ja-JP" sz="900" dirty="0" smtClean="0">
                <a:latin typeface="HG丸ｺﾞｼｯｸM-PRO" panose="020F0600000000000000" pitchFamily="50" charset="-128"/>
                <a:ea typeface="HG丸ｺﾞｼｯｸM-PRO" panose="020F0600000000000000" pitchFamily="50" charset="-128"/>
              </a:rPr>
              <a:t>1,367</a:t>
            </a:r>
            <a:r>
              <a:rPr lang="ja-JP" altLang="en-US" sz="900" dirty="0" smtClean="0">
                <a:latin typeface="HG丸ｺﾞｼｯｸM-PRO" panose="020F0600000000000000" pitchFamily="50" charset="-128"/>
                <a:ea typeface="HG丸ｺﾞｼｯｸM-PRO" panose="020F0600000000000000" pitchFamily="50" charset="-128"/>
              </a:rPr>
              <a:t>群で、前年に比べ</a:t>
            </a:r>
            <a:r>
              <a:rPr lang="en-US" altLang="ja-JP" sz="900" dirty="0" smtClean="0">
                <a:latin typeface="HG丸ｺﾞｼｯｸM-PRO" panose="020F0600000000000000" pitchFamily="50" charset="-128"/>
                <a:ea typeface="HG丸ｺﾞｼｯｸM-PRO" panose="020F0600000000000000" pitchFamily="50" charset="-128"/>
              </a:rPr>
              <a:t>17</a:t>
            </a:r>
            <a:r>
              <a:rPr lang="ja-JP" altLang="en-US" sz="900" dirty="0" smtClean="0">
                <a:latin typeface="HG丸ｺﾞｼｯｸM-PRO" panose="020F0600000000000000" pitchFamily="50" charset="-128"/>
                <a:ea typeface="HG丸ｺﾞｼｯｸM-PRO" panose="020F0600000000000000" pitchFamily="50" charset="-128"/>
              </a:rPr>
              <a:t>群（</a:t>
            </a:r>
            <a:r>
              <a:rPr lang="en-US" altLang="ja-JP" sz="900" dirty="0" smtClean="0">
                <a:latin typeface="HG丸ｺﾞｼｯｸM-PRO" panose="020F0600000000000000" pitchFamily="50" charset="-128"/>
                <a:ea typeface="HG丸ｺﾞｼｯｸM-PRO" panose="020F0600000000000000" pitchFamily="50" charset="-128"/>
              </a:rPr>
              <a:t>1.2</a:t>
            </a:r>
            <a:r>
              <a:rPr lang="ja-JP" altLang="en-US" sz="900" dirty="0" smtClean="0">
                <a:latin typeface="HG丸ｺﾞｼｯｸM-PRO" panose="020F0600000000000000" pitchFamily="50" charset="-128"/>
                <a:ea typeface="HG丸ｺﾞｼｯｸM-PRO" panose="020F0600000000000000" pitchFamily="50" charset="-128"/>
              </a:rPr>
              <a:t>％）減少した。</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smtClean="0">
                <a:latin typeface="HG丸ｺﾞｼｯｸM-PRO" panose="020F0600000000000000" pitchFamily="50" charset="-128"/>
                <a:ea typeface="HG丸ｺﾞｼｯｸM-PRO" panose="020F0600000000000000" pitchFamily="50" charset="-128"/>
              </a:rPr>
              <a:t>・飼養戸数は</a:t>
            </a:r>
            <a:r>
              <a:rPr lang="en-US" altLang="ja-JP" sz="900" dirty="0" smtClean="0">
                <a:latin typeface="HG丸ｺﾞｼｯｸM-PRO" panose="020F0600000000000000" pitchFamily="50" charset="-128"/>
                <a:ea typeface="HG丸ｺﾞｼｯｸM-PRO" panose="020F0600000000000000" pitchFamily="50" charset="-128"/>
              </a:rPr>
              <a:t>101</a:t>
            </a:r>
            <a:r>
              <a:rPr lang="ja-JP" altLang="en-US" sz="900" dirty="0" smtClean="0">
                <a:latin typeface="HG丸ｺﾞｼｯｸM-PRO" panose="020F0600000000000000" pitchFamily="50" charset="-128"/>
                <a:ea typeface="HG丸ｺﾞｼｯｸM-PRO" panose="020F0600000000000000" pitchFamily="50" charset="-128"/>
              </a:rPr>
              <a:t>戸で、</a:t>
            </a:r>
            <a:r>
              <a:rPr lang="ja-JP" altLang="en-US" sz="900" dirty="0">
                <a:latin typeface="HG丸ｺﾞｼｯｸM-PRO" panose="020F0600000000000000" pitchFamily="50" charset="-128"/>
                <a:ea typeface="HG丸ｺﾞｼｯｸM-PRO" panose="020F0600000000000000" pitchFamily="50" charset="-128"/>
              </a:rPr>
              <a:t>前年に</a:t>
            </a:r>
            <a:r>
              <a:rPr lang="ja-JP" altLang="en-US" sz="900" dirty="0" smtClean="0">
                <a:latin typeface="HG丸ｺﾞｼｯｸM-PRO" panose="020F0600000000000000" pitchFamily="50" charset="-128"/>
                <a:ea typeface="HG丸ｺﾞｼｯｸM-PRO" panose="020F0600000000000000" pitchFamily="50" charset="-128"/>
              </a:rPr>
              <a:t>比べ</a:t>
            </a:r>
            <a:r>
              <a:rPr lang="en-US" altLang="ja-JP" sz="900" dirty="0" smtClean="0">
                <a:latin typeface="HG丸ｺﾞｼｯｸM-PRO" panose="020F0600000000000000" pitchFamily="50" charset="-128"/>
                <a:ea typeface="HG丸ｺﾞｼｯｸM-PRO" panose="020F0600000000000000" pitchFamily="50" charset="-128"/>
              </a:rPr>
              <a:t>14</a:t>
            </a:r>
            <a:r>
              <a:rPr lang="ja-JP" altLang="en-US" sz="900" dirty="0" smtClean="0">
                <a:latin typeface="HG丸ｺﾞｼｯｸM-PRO" panose="020F0600000000000000" pitchFamily="50" charset="-128"/>
                <a:ea typeface="HG丸ｺﾞｼｯｸM-PRO" panose="020F0600000000000000" pitchFamily="50" charset="-128"/>
              </a:rPr>
              <a:t>戸（</a:t>
            </a:r>
            <a:r>
              <a:rPr lang="en-US" altLang="ja-JP" sz="900" smtClean="0">
                <a:latin typeface="HG丸ｺﾞｼｯｸM-PRO" panose="020F0600000000000000" pitchFamily="50" charset="-128"/>
                <a:ea typeface="HG丸ｺﾞｼｯｸM-PRO" panose="020F0600000000000000" pitchFamily="50" charset="-128"/>
              </a:rPr>
              <a:t>16.1%</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増加</a:t>
            </a:r>
            <a:r>
              <a:rPr lang="ja-JP" altLang="en-US" sz="900" dirty="0" smtClean="0">
                <a:latin typeface="HG丸ｺﾞｼｯｸM-PRO" panose="020F0600000000000000" pitchFamily="50" charset="-128"/>
                <a:ea typeface="HG丸ｺﾞｼｯｸM-PRO" panose="020F0600000000000000" pitchFamily="50" charset="-128"/>
              </a:rPr>
              <a:t>した。</a:t>
            </a:r>
            <a:endParaRPr kumimoji="1" lang="en-US"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3"/>
          <a:stretch>
            <a:fillRect/>
          </a:stretch>
        </p:blipFill>
        <p:spPr>
          <a:xfrm>
            <a:off x="-409075" y="1903200"/>
            <a:ext cx="7745431" cy="4726200"/>
          </a:xfrm>
          <a:prstGeom prst="rect">
            <a:avLst/>
          </a:prstGeom>
        </p:spPr>
      </p:pic>
    </p:spTree>
    <p:extLst>
      <p:ext uri="{BB962C8B-B14F-4D97-AF65-F5344CB8AC3E}">
        <p14:creationId xmlns:p14="http://schemas.microsoft.com/office/powerpoint/2010/main" val="221333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4944</TotalTime>
  <Words>56</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ＭＳ Ｐ明朝</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井口　信行</dc:creator>
  <cp:lastModifiedBy>楠居　里奈</cp:lastModifiedBy>
  <cp:revision>287</cp:revision>
  <cp:lastPrinted>2020-03-10T02:15:12Z</cp:lastPrinted>
  <dcterms:created xsi:type="dcterms:W3CDTF">1601-01-01T00:00:00Z</dcterms:created>
  <dcterms:modified xsi:type="dcterms:W3CDTF">2020-03-26T08:58:01Z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