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02" r:id="rId2"/>
  </p:sldIdLst>
  <p:sldSz cx="6858000" cy="9906000" type="A4"/>
  <p:notesSz cx="6858000" cy="9874250"/>
  <p:defaultTextStyle>
    <a:defPPr>
      <a:defRPr lang="ja-JP"/>
    </a:defPPr>
    <a:lvl1pPr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1pPr>
    <a:lvl2pPr marL="4572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2pPr>
    <a:lvl3pPr marL="9144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3pPr>
    <a:lvl4pPr marL="13716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4pPr>
    <a:lvl5pPr marL="18288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FF66"/>
    <a:srgbClr val="CCFF99"/>
    <a:srgbClr val="CCECFF"/>
    <a:srgbClr val="99CCFF"/>
    <a:srgbClr val="FFFF99"/>
    <a:srgbClr val="FFFFCC"/>
    <a:srgbClr val="99CC00"/>
    <a:srgbClr val="CCFFCC"/>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56" autoAdjust="0"/>
    <p:restoredTop sz="94585" autoAdjust="0"/>
  </p:normalViewPr>
  <p:slideViewPr>
    <p:cSldViewPr>
      <p:cViewPr>
        <p:scale>
          <a:sx n="100" d="100"/>
          <a:sy n="100" d="100"/>
        </p:scale>
        <p:origin x="1878" y="-1758"/>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470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______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8958333333333329E-2"/>
          <c:y val="0.19360269360269361"/>
          <c:w val="0.765625"/>
          <c:h val="0.68855218855218858"/>
        </c:manualLayout>
      </c:layout>
      <c:barChart>
        <c:barDir val="col"/>
        <c:grouping val="clustered"/>
        <c:varyColors val="0"/>
        <c:ser>
          <c:idx val="0"/>
          <c:order val="1"/>
          <c:tx>
            <c:strRef>
              <c:f>'３　豚'!$B$4</c:f>
              <c:strCache>
                <c:ptCount val="1"/>
                <c:pt idx="0">
                  <c:v>頭数</c:v>
                </c:pt>
              </c:strCache>
            </c:strRef>
          </c:tx>
          <c:spPr>
            <a:solidFill>
              <a:schemeClr val="accent5">
                <a:lumMod val="60000"/>
                <a:lumOff val="40000"/>
              </a:schemeClr>
            </a:solidFill>
            <a:ln w="25400">
              <a:noFill/>
            </a:ln>
          </c:spPr>
          <c:invertIfNegative val="0"/>
          <c:dLbls>
            <c:dLbl>
              <c:idx val="0"/>
              <c:layout>
                <c:manualLayout>
                  <c:x val="-4.1316710411198367E-4"/>
                  <c:y val="1.4500561167227831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5.8672353455816958E-4"/>
                  <c:y val="1.029578373410390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0"/>
                  <c:y val="4.4927539308059292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3916946512352933E-3"/>
                  <c:y val="4.4927539308059292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0"/>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3915850689792907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1.6729923023944271E-3"/>
                  <c:y val="1.2050839578968818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1.8494197345589013E-3"/>
                  <c:y val="-6.1159823884045913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1.3917021010556581E-3"/>
                  <c:y val="6.1389563818316044E-4"/>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txPr>
              <a:bodyPr/>
              <a:lstStyle/>
              <a:p>
                <a:pPr>
                  <a:defRPr sz="7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'３　豚'!$C$2:$Q$2</c:f>
              <c:strCache>
                <c:ptCount val="15"/>
                <c:pt idx="0">
                  <c:v>50</c:v>
                </c:pt>
                <c:pt idx="1">
                  <c:v>55</c:v>
                </c:pt>
                <c:pt idx="2">
                  <c:v>60</c:v>
                </c:pt>
                <c:pt idx="3">
                  <c:v>平成2</c:v>
                </c:pt>
                <c:pt idx="4">
                  <c:v>7</c:v>
                </c:pt>
                <c:pt idx="5">
                  <c:v>12</c:v>
                </c:pt>
                <c:pt idx="6">
                  <c:v>17</c:v>
                </c:pt>
                <c:pt idx="7">
                  <c:v>22</c:v>
                </c:pt>
                <c:pt idx="8">
                  <c:v>25</c:v>
                </c:pt>
                <c:pt idx="9">
                  <c:v>26</c:v>
                </c:pt>
                <c:pt idx="10">
                  <c:v>27</c:v>
                </c:pt>
                <c:pt idx="11">
                  <c:v>28</c:v>
                </c:pt>
                <c:pt idx="12">
                  <c:v>29</c:v>
                </c:pt>
                <c:pt idx="13">
                  <c:v>30</c:v>
                </c:pt>
                <c:pt idx="14">
                  <c:v>31</c:v>
                </c:pt>
              </c:strCache>
            </c:strRef>
          </c:cat>
          <c:val>
            <c:numRef>
              <c:f>'３　豚'!$C$4:$Q$4</c:f>
              <c:numCache>
                <c:formatCode>#,##0_);[Red]\(#,##0\)</c:formatCode>
                <c:ptCount val="15"/>
                <c:pt idx="0">
                  <c:v>10844</c:v>
                </c:pt>
                <c:pt idx="1">
                  <c:v>17372</c:v>
                </c:pt>
                <c:pt idx="2">
                  <c:v>17465</c:v>
                </c:pt>
                <c:pt idx="3">
                  <c:v>15715</c:v>
                </c:pt>
                <c:pt idx="4">
                  <c:v>11872</c:v>
                </c:pt>
                <c:pt idx="5">
                  <c:v>9710</c:v>
                </c:pt>
                <c:pt idx="6">
                  <c:v>9733</c:v>
                </c:pt>
                <c:pt idx="7">
                  <c:v>9514</c:v>
                </c:pt>
                <c:pt idx="8">
                  <c:v>7485</c:v>
                </c:pt>
                <c:pt idx="9">
                  <c:v>8213</c:v>
                </c:pt>
                <c:pt idx="10">
                  <c:v>7098</c:v>
                </c:pt>
                <c:pt idx="11">
                  <c:v>6027</c:v>
                </c:pt>
                <c:pt idx="12">
                  <c:v>5834</c:v>
                </c:pt>
                <c:pt idx="13">
                  <c:v>3829</c:v>
                </c:pt>
                <c:pt idx="14">
                  <c:v>4096</c:v>
                </c:pt>
              </c:numCache>
            </c:numRef>
          </c:val>
        </c:ser>
        <c:dLbls>
          <c:showLegendKey val="0"/>
          <c:showVal val="0"/>
          <c:showCatName val="0"/>
          <c:showSerName val="0"/>
          <c:showPercent val="0"/>
          <c:showBubbleSize val="0"/>
        </c:dLbls>
        <c:gapWidth val="50"/>
        <c:axId val="-160573392"/>
        <c:axId val="-2076330064"/>
      </c:barChart>
      <c:lineChart>
        <c:grouping val="standard"/>
        <c:varyColors val="0"/>
        <c:ser>
          <c:idx val="1"/>
          <c:order val="0"/>
          <c:tx>
            <c:strRef>
              <c:f>'３　豚'!$B$3</c:f>
              <c:strCache>
                <c:ptCount val="1"/>
                <c:pt idx="0">
                  <c:v>戸数</c:v>
                </c:pt>
              </c:strCache>
            </c:strRef>
          </c:tx>
          <c:spPr>
            <a:ln w="25400">
              <a:solidFill>
                <a:srgbClr val="FFCC00"/>
              </a:solidFill>
              <a:prstDash val="solid"/>
            </a:ln>
          </c:spPr>
          <c:marker>
            <c:symbol val="triangle"/>
            <c:size val="7"/>
            <c:spPr>
              <a:solidFill>
                <a:srgbClr val="FFCC00"/>
              </a:solidFill>
              <a:ln>
                <a:solidFill>
                  <a:srgbClr val="FFFFFF"/>
                </a:solidFill>
                <a:prstDash val="solid"/>
              </a:ln>
            </c:spPr>
          </c:marker>
          <c:dLbls>
            <c:dLbl>
              <c:idx val="0"/>
              <c:layout>
                <c:manualLayout>
                  <c:x val="-1.1545166229221346E-2"/>
                  <c:y val="-2.023401115264631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5262956865579882E-2"/>
                  <c:y val="-2.971519879729453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5785135860933246E-2"/>
                  <c:y val="2.979292946802851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6232611548556437E-2"/>
                  <c:y val="-2.77785731329037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059055118110229E-2"/>
                  <c:y val="-3.078731320201130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7968722659667511E-2"/>
                  <c:y val="-3.334128688459392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675349956255464E-2"/>
                  <c:y val="-2.5775161943140962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6579833770778651E-2"/>
                  <c:y val="-2.647507445407703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1.6406277340332443E-2"/>
                  <c:y val="-2.8158576137578762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6232611548556455E-2"/>
                  <c:y val="-2.9842077821080382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1.6059055118110246E-2"/>
                  <c:y val="-3.419267036064928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1.5885389326334202E-2"/>
                  <c:y val="-3.349293459529678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1.6753499562554713E-2"/>
                  <c:y val="-3.279302208436060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1.6579833770778669E-2"/>
                  <c:y val="-2.9293813020847062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1.8489610673665786E-2"/>
                  <c:y val="-2.85939005099109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1.6232611548556417E-2"/>
                  <c:y val="-2.9293813020847062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6"/>
              <c:layout>
                <c:manualLayout>
                  <c:x val="-1.8142388451443645E-2"/>
                  <c:y val="-2.9577489682476543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w="25400">
                <a:noFill/>
              </a:ln>
            </c:spPr>
            <c:txPr>
              <a:bodyPr/>
              <a:lstStyle/>
              <a:p>
                <a:pPr>
                  <a:defRPr sz="7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'３　豚'!$C$2:$Q$2</c:f>
              <c:strCache>
                <c:ptCount val="15"/>
                <c:pt idx="0">
                  <c:v>50</c:v>
                </c:pt>
                <c:pt idx="1">
                  <c:v>55</c:v>
                </c:pt>
                <c:pt idx="2">
                  <c:v>60</c:v>
                </c:pt>
                <c:pt idx="3">
                  <c:v>平成2</c:v>
                </c:pt>
                <c:pt idx="4">
                  <c:v>7</c:v>
                </c:pt>
                <c:pt idx="5">
                  <c:v>12</c:v>
                </c:pt>
                <c:pt idx="6">
                  <c:v>17</c:v>
                </c:pt>
                <c:pt idx="7">
                  <c:v>22</c:v>
                </c:pt>
                <c:pt idx="8">
                  <c:v>25</c:v>
                </c:pt>
                <c:pt idx="9">
                  <c:v>26</c:v>
                </c:pt>
                <c:pt idx="10">
                  <c:v>27</c:v>
                </c:pt>
                <c:pt idx="11">
                  <c:v>28</c:v>
                </c:pt>
                <c:pt idx="12">
                  <c:v>29</c:v>
                </c:pt>
                <c:pt idx="13">
                  <c:v>30</c:v>
                </c:pt>
                <c:pt idx="14">
                  <c:v>31</c:v>
                </c:pt>
              </c:strCache>
            </c:strRef>
          </c:cat>
          <c:val>
            <c:numRef>
              <c:f>'３　豚'!$C$3:$Q$3</c:f>
              <c:numCache>
                <c:formatCode>#,##0_);[Red]\(#,##0\)</c:formatCode>
                <c:ptCount val="15"/>
                <c:pt idx="0">
                  <c:v>174</c:v>
                </c:pt>
                <c:pt idx="1">
                  <c:v>137</c:v>
                </c:pt>
                <c:pt idx="2">
                  <c:v>87</c:v>
                </c:pt>
                <c:pt idx="3">
                  <c:v>48</c:v>
                </c:pt>
                <c:pt idx="4">
                  <c:v>30</c:v>
                </c:pt>
                <c:pt idx="5">
                  <c:v>24</c:v>
                </c:pt>
                <c:pt idx="6">
                  <c:v>23</c:v>
                </c:pt>
                <c:pt idx="7">
                  <c:v>15</c:v>
                </c:pt>
                <c:pt idx="8">
                  <c:v>9</c:v>
                </c:pt>
                <c:pt idx="9">
                  <c:v>10</c:v>
                </c:pt>
                <c:pt idx="10">
                  <c:v>12</c:v>
                </c:pt>
                <c:pt idx="11">
                  <c:v>11</c:v>
                </c:pt>
                <c:pt idx="12">
                  <c:v>12</c:v>
                </c:pt>
                <c:pt idx="13">
                  <c:v>10</c:v>
                </c:pt>
                <c:pt idx="14">
                  <c:v>12</c:v>
                </c:pt>
              </c:numCache>
            </c:numRef>
          </c:val>
          <c:smooth val="0"/>
        </c:ser>
        <c:ser>
          <c:idx val="2"/>
          <c:order val="2"/>
          <c:tx>
            <c:strRef>
              <c:f>'３　豚'!$B$5</c:f>
              <c:strCache>
                <c:ptCount val="1"/>
                <c:pt idx="0">
                  <c:v>一戸あたり頭数</c:v>
                </c:pt>
              </c:strCache>
            </c:strRef>
          </c:tx>
          <c:spPr>
            <a:ln w="25400">
              <a:solidFill>
                <a:srgbClr val="FF99FF"/>
              </a:solidFill>
              <a:prstDash val="solid"/>
            </a:ln>
          </c:spPr>
          <c:marker>
            <c:symbol val="square"/>
            <c:size val="7"/>
            <c:spPr>
              <a:solidFill>
                <a:srgbClr val="FF99FF"/>
              </a:solidFill>
              <a:ln>
                <a:solidFill>
                  <a:srgbClr val="FFFFFF"/>
                </a:solidFill>
                <a:prstDash val="solid"/>
              </a:ln>
            </c:spPr>
          </c:marker>
          <c:dLbls>
            <c:dLbl>
              <c:idx val="0"/>
              <c:layout>
                <c:manualLayout>
                  <c:x val="-1.9878499562554684E-2"/>
                  <c:y val="-2.4449923557535058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074652580647721E-2"/>
                  <c:y val="4.389839629701684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3.4468191405620491E-2"/>
                  <c:y val="-2.934575728553908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6920542059281372E-2"/>
                  <c:y val="1.9018177714837527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3.7501809226411727E-2"/>
                      <c:h val="3.3934295942304411E-2"/>
                    </c:manualLayout>
                  </c15:layout>
                </c:ext>
              </c:extLst>
            </c:dLbl>
            <c:dLbl>
              <c:idx val="4"/>
              <c:layout>
                <c:manualLayout>
                  <c:x val="-2.3350721784776873E-2"/>
                  <c:y val="2.855112807868717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0472571306777219E-2"/>
                  <c:y val="1.889650271604644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2.1628908442062483E-2"/>
                  <c:y val="2.708052654579694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4.2317019150028855E-2"/>
                  <c:y val="-2.2742845962763918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3.2389325276883464E-2"/>
                  <c:y val="-2.263684959358121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3.7440931664731808E-2"/>
                  <c:y val="-1.74467815417039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3.0005387322200025E-2"/>
                  <c:y val="2.150975486793841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3.4783523494771505E-2"/>
                  <c:y val="1.7998845964530472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3.8604035101591654E-2"/>
                  <c:y val="2.745880108831771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3.8108943201098151E-2"/>
                  <c:y val="1.575481449862502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2.7864610673665812E-2"/>
                  <c:y val="-2.292955804766830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2.7348936776805347E-2"/>
                  <c:y val="-2.4516518540421112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6"/>
              <c:layout>
                <c:manualLayout>
                  <c:x val="-2.3350721784776908E-2"/>
                  <c:y val="-2.8149738858400268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9"/>
              <c:layout>
                <c:manualLayout>
                  <c:x val="-3.4792366280882232E-2"/>
                  <c:y val="-2.0217392688626681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w="25400">
                <a:noFill/>
              </a:ln>
            </c:spPr>
            <c:txPr>
              <a:bodyPr/>
              <a:lstStyle/>
              <a:p>
                <a:pPr>
                  <a:defRPr sz="7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'３　豚'!$C$2:$Q$2</c:f>
              <c:strCache>
                <c:ptCount val="15"/>
                <c:pt idx="0">
                  <c:v>50</c:v>
                </c:pt>
                <c:pt idx="1">
                  <c:v>55</c:v>
                </c:pt>
                <c:pt idx="2">
                  <c:v>60</c:v>
                </c:pt>
                <c:pt idx="3">
                  <c:v>平成2</c:v>
                </c:pt>
                <c:pt idx="4">
                  <c:v>7</c:v>
                </c:pt>
                <c:pt idx="5">
                  <c:v>12</c:v>
                </c:pt>
                <c:pt idx="6">
                  <c:v>17</c:v>
                </c:pt>
                <c:pt idx="7">
                  <c:v>22</c:v>
                </c:pt>
                <c:pt idx="8">
                  <c:v>25</c:v>
                </c:pt>
                <c:pt idx="9">
                  <c:v>26</c:v>
                </c:pt>
                <c:pt idx="10">
                  <c:v>27</c:v>
                </c:pt>
                <c:pt idx="11">
                  <c:v>28</c:v>
                </c:pt>
                <c:pt idx="12">
                  <c:v>29</c:v>
                </c:pt>
                <c:pt idx="13">
                  <c:v>30</c:v>
                </c:pt>
                <c:pt idx="14">
                  <c:v>31</c:v>
                </c:pt>
              </c:strCache>
            </c:strRef>
          </c:cat>
          <c:val>
            <c:numRef>
              <c:f>'３　豚'!$C$5:$Q$5</c:f>
              <c:numCache>
                <c:formatCode>0_);[Red]\(0\)</c:formatCode>
                <c:ptCount val="15"/>
                <c:pt idx="0">
                  <c:v>62.321839080459768</c:v>
                </c:pt>
                <c:pt idx="1">
                  <c:v>126.80291970802919</c:v>
                </c:pt>
                <c:pt idx="2">
                  <c:v>200.7471264367816</c:v>
                </c:pt>
                <c:pt idx="3">
                  <c:v>327.39583333333331</c:v>
                </c:pt>
                <c:pt idx="4">
                  <c:v>395.73333333333335</c:v>
                </c:pt>
                <c:pt idx="5">
                  <c:v>404.58333333333331</c:v>
                </c:pt>
                <c:pt idx="6">
                  <c:v>423.17391304347825</c:v>
                </c:pt>
                <c:pt idx="7">
                  <c:v>634.26666666666665</c:v>
                </c:pt>
                <c:pt idx="8">
                  <c:v>831.66666666666663</c:v>
                </c:pt>
                <c:pt idx="9">
                  <c:v>821.3</c:v>
                </c:pt>
                <c:pt idx="10">
                  <c:v>591.5</c:v>
                </c:pt>
                <c:pt idx="11">
                  <c:v>547.90909090909088</c:v>
                </c:pt>
                <c:pt idx="12">
                  <c:v>486.16666666666669</c:v>
                </c:pt>
                <c:pt idx="13">
                  <c:v>382.9</c:v>
                </c:pt>
                <c:pt idx="14" formatCode="General">
                  <c:v>341</c:v>
                </c:pt>
              </c:numCache>
            </c:numRef>
          </c:val>
          <c:smooth val="0"/>
        </c:ser>
        <c:dLbls>
          <c:showLegendKey val="0"/>
          <c:showVal val="0"/>
          <c:showCatName val="0"/>
          <c:showSerName val="0"/>
          <c:showPercent val="0"/>
          <c:showBubbleSize val="0"/>
        </c:dLbls>
        <c:marker val="1"/>
        <c:smooth val="0"/>
        <c:axId val="-2076328976"/>
        <c:axId val="-2076327888"/>
      </c:lineChart>
      <c:catAx>
        <c:axId val="-160573392"/>
        <c:scaling>
          <c:orientation val="minMax"/>
        </c:scaling>
        <c:delete val="0"/>
        <c:axPos val="b"/>
        <c:numFmt formatCode="General" sourceLinked="1"/>
        <c:majorTickMark val="in"/>
        <c:minorTickMark val="none"/>
        <c:tickLblPos val="nextTo"/>
        <c:spPr>
          <a:ln w="3175">
            <a:solidFill>
              <a:srgbClr val="000000"/>
            </a:solidFill>
            <a:prstDash val="solid"/>
          </a:ln>
        </c:spPr>
        <c:txPr>
          <a:bodyPr rot="0" vert="horz"/>
          <a:lstStyle/>
          <a:p>
            <a:pPr>
              <a:defRPr sz="700"/>
            </a:pPr>
            <a:endParaRPr lang="ja-JP"/>
          </a:p>
        </c:txPr>
        <c:crossAx val="-2076330064"/>
        <c:crosses val="autoZero"/>
        <c:auto val="0"/>
        <c:lblAlgn val="ctr"/>
        <c:lblOffset val="100"/>
        <c:tickLblSkip val="1"/>
        <c:tickMarkSkip val="1"/>
        <c:noMultiLvlLbl val="0"/>
      </c:catAx>
      <c:valAx>
        <c:axId val="-2076330064"/>
        <c:scaling>
          <c:orientation val="minMax"/>
        </c:scaling>
        <c:delete val="0"/>
        <c:axPos val="l"/>
        <c:numFmt formatCode="#,##0_);[Red]\(#,##0\)" sourceLinked="1"/>
        <c:majorTickMark val="in"/>
        <c:minorTickMark val="none"/>
        <c:tickLblPos val="nextTo"/>
        <c:spPr>
          <a:ln w="3175">
            <a:solidFill>
              <a:srgbClr val="000000"/>
            </a:solidFill>
            <a:prstDash val="solid"/>
          </a:ln>
        </c:spPr>
        <c:txPr>
          <a:bodyPr rot="0" vert="horz"/>
          <a:lstStyle/>
          <a:p>
            <a:pPr>
              <a:defRPr sz="800"/>
            </a:pPr>
            <a:endParaRPr lang="ja-JP"/>
          </a:p>
        </c:txPr>
        <c:crossAx val="-160573392"/>
        <c:crosses val="autoZero"/>
        <c:crossBetween val="between"/>
      </c:valAx>
      <c:catAx>
        <c:axId val="-2076328976"/>
        <c:scaling>
          <c:orientation val="minMax"/>
        </c:scaling>
        <c:delete val="1"/>
        <c:axPos val="b"/>
        <c:numFmt formatCode="General" sourceLinked="1"/>
        <c:majorTickMark val="out"/>
        <c:minorTickMark val="none"/>
        <c:tickLblPos val="nextTo"/>
        <c:crossAx val="-2076327888"/>
        <c:crosses val="autoZero"/>
        <c:auto val="0"/>
        <c:lblAlgn val="ctr"/>
        <c:lblOffset val="100"/>
        <c:noMultiLvlLbl val="0"/>
      </c:catAx>
      <c:valAx>
        <c:axId val="-2076327888"/>
        <c:scaling>
          <c:orientation val="minMax"/>
          <c:max val="850"/>
        </c:scaling>
        <c:delete val="0"/>
        <c:axPos val="r"/>
        <c:numFmt formatCode="#,##0_);[Red]\(#,##0\)" sourceLinked="1"/>
        <c:majorTickMark val="in"/>
        <c:minorTickMark val="none"/>
        <c:tickLblPos val="nextTo"/>
        <c:spPr>
          <a:ln w="3175">
            <a:solidFill>
              <a:srgbClr val="000000"/>
            </a:solidFill>
            <a:prstDash val="solid"/>
          </a:ln>
        </c:spPr>
        <c:txPr>
          <a:bodyPr rot="0" vert="horz"/>
          <a:lstStyle/>
          <a:p>
            <a:pPr>
              <a:defRPr sz="800"/>
            </a:pPr>
            <a:endParaRPr lang="ja-JP"/>
          </a:p>
        </c:txPr>
        <c:crossAx val="-2076328976"/>
        <c:crosses val="max"/>
        <c:crossBetween val="between"/>
        <c:majorUnit val="50"/>
      </c:valAx>
      <c:spPr>
        <a:noFill/>
        <a:ln w="25400">
          <a:noFill/>
        </a:ln>
      </c:spPr>
    </c:plotArea>
    <c:legend>
      <c:legendPos val="r"/>
      <c:layout>
        <c:manualLayout>
          <c:xMode val="edge"/>
          <c:yMode val="edge"/>
          <c:x val="0.29692271449901048"/>
          <c:y val="0.11593065805858375"/>
          <c:w val="0.17661798194576725"/>
          <c:h val="0.14390199575705367"/>
        </c:manualLayout>
      </c:layout>
      <c:overlay val="0"/>
      <c:spPr>
        <a:solidFill>
          <a:srgbClr val="FFFFFF"/>
        </a:solidFill>
        <a:ln w="3175">
          <a:noFill/>
          <a:prstDash val="solid"/>
        </a:ln>
      </c:spPr>
      <c:txPr>
        <a:bodyPr/>
        <a:lstStyle/>
        <a:p>
          <a:pPr>
            <a:defRPr sz="800"/>
          </a:pPr>
          <a:endParaRPr lang="ja-JP"/>
        </a:p>
      </c:txPr>
    </c:legend>
    <c:plotVisOnly val="1"/>
    <c:dispBlanksAs val="gap"/>
    <c:showDLblsOverMax val="0"/>
  </c:chart>
  <c:spPr>
    <a:noFill/>
    <a:ln w="9525">
      <a:noFill/>
    </a:ln>
  </c:spPr>
  <c:txPr>
    <a:bodyPr/>
    <a:lstStyle/>
    <a:p>
      <a:pPr>
        <a:defRPr sz="1100" b="0" i="0" u="none" strike="noStrike" baseline="0">
          <a:solidFill>
            <a:srgbClr val="000000"/>
          </a:solidFill>
          <a:latin typeface="HG丸ｺﾞｼｯｸM-PRO" panose="020F0600000000000000" pitchFamily="50" charset="-128"/>
          <a:ea typeface="HG丸ｺﾞｼｯｸM-PRO" panose="020F0600000000000000" pitchFamily="50" charset="-128"/>
          <a:cs typeface="ＭＳ Ｐゴシック"/>
        </a:defRPr>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0.72876</cdr:x>
      <cdr:y>0.92781</cdr:y>
    </cdr:from>
    <cdr:to>
      <cdr:x>0.85429</cdr:x>
      <cdr:y>0.95463</cdr:y>
    </cdr:to>
    <cdr:sp macro="" textlink="">
      <cdr:nvSpPr>
        <cdr:cNvPr id="4100" name="Text Box 4"/>
        <cdr:cNvSpPr txBox="1">
          <a:spLocks xmlns:a="http://schemas.openxmlformats.org/drawingml/2006/main" noChangeArrowheads="1"/>
        </cdr:cNvSpPr>
      </cdr:nvSpPr>
      <cdr:spPr bwMode="auto">
        <a:xfrm xmlns:a="http://schemas.openxmlformats.org/drawingml/2006/main">
          <a:off x="5327029" y="4201537"/>
          <a:ext cx="917594" cy="121453"/>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9"/>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none" lIns="18288" tIns="18288" rIns="0" bIns="0" anchor="t" upright="1">
          <a:spAutoFit/>
        </a:bodyPr>
        <a:lstStyle xmlns:a="http://schemas.openxmlformats.org/drawingml/2006/main"/>
        <a:p xmlns:a="http://schemas.openxmlformats.org/drawingml/2006/main">
          <a:pPr algn="l" rtl="0">
            <a:defRPr sz="1000"/>
          </a:pPr>
          <a:r>
            <a:rPr lang="ja-JP" altLang="en-US" sz="800" b="0" i="0" u="none" strike="noStrike" baseline="0" dirty="0">
              <a:solidFill>
                <a:srgbClr val="000000"/>
              </a:solidFill>
              <a:latin typeface="HG丸ｺﾞｼｯｸM-PRO" panose="020F0600000000000000" pitchFamily="50" charset="-128"/>
              <a:ea typeface="HG丸ｺﾞｼｯｸM-PRO" panose="020F0600000000000000" pitchFamily="50" charset="-128"/>
            </a:rPr>
            <a:t>（資料：県畜産課調べ）</a:t>
          </a:r>
        </a:p>
      </cdr:txBody>
    </cdr:sp>
  </cdr:relSizeAnchor>
  <cdr:relSizeAnchor xmlns:cdr="http://schemas.openxmlformats.org/drawingml/2006/chartDrawing">
    <cdr:from>
      <cdr:x>0.86325</cdr:x>
      <cdr:y>0.13925</cdr:y>
    </cdr:from>
    <cdr:to>
      <cdr:x>0.92141</cdr:x>
      <cdr:y>0.16607</cdr:y>
    </cdr:to>
    <cdr:sp macro="" textlink="">
      <cdr:nvSpPr>
        <cdr:cNvPr id="4101" name="Text Box 5"/>
        <cdr:cNvSpPr txBox="1">
          <a:spLocks xmlns:a="http://schemas.openxmlformats.org/drawingml/2006/main" noChangeArrowheads="1"/>
        </cdr:cNvSpPr>
      </cdr:nvSpPr>
      <cdr:spPr bwMode="auto">
        <a:xfrm xmlns:a="http://schemas.openxmlformats.org/drawingml/2006/main">
          <a:off x="7887684" y="788235"/>
          <a:ext cx="531428" cy="15183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9"/>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none" lIns="18288" tIns="18288" rIns="0" bIns="0" anchor="t" upright="1">
          <a:spAutoFit/>
        </a:bodyPr>
        <a:lstStyle xmlns:a="http://schemas.openxmlformats.org/drawingml/2006/main"/>
        <a:p xmlns:a="http://schemas.openxmlformats.org/drawingml/2006/main">
          <a:pPr algn="l" rtl="0">
            <a:defRPr sz="1000"/>
          </a:pPr>
          <a:r>
            <a:rPr lang="ja-JP" altLang="en-US" sz="800" b="0" i="0" u="none" strike="noStrike" baseline="0">
              <a:solidFill>
                <a:srgbClr val="000000"/>
              </a:solidFill>
              <a:latin typeface="HG丸ｺﾞｼｯｸM-PRO" panose="020F0600000000000000" pitchFamily="50" charset="-128"/>
              <a:ea typeface="HG丸ｺﾞｼｯｸM-PRO" panose="020F0600000000000000" pitchFamily="50" charset="-128"/>
            </a:rPr>
            <a:t>（戸・頭）</a:t>
          </a:r>
        </a:p>
      </cdr:txBody>
    </cdr:sp>
  </cdr:relSizeAnchor>
  <cdr:relSizeAnchor xmlns:cdr="http://schemas.openxmlformats.org/drawingml/2006/chartDrawing">
    <cdr:from>
      <cdr:x>0.06351</cdr:x>
      <cdr:y>0.1349</cdr:y>
    </cdr:from>
    <cdr:to>
      <cdr:x>0.09921</cdr:x>
      <cdr:y>0.16172</cdr:y>
    </cdr:to>
    <cdr:sp macro="" textlink="">
      <cdr:nvSpPr>
        <cdr:cNvPr id="4" name="Text Box 5"/>
        <cdr:cNvSpPr txBox="1">
          <a:spLocks xmlns:a="http://schemas.openxmlformats.org/drawingml/2006/main" noChangeArrowheads="1"/>
        </cdr:cNvSpPr>
      </cdr:nvSpPr>
      <cdr:spPr bwMode="auto">
        <a:xfrm xmlns:a="http://schemas.openxmlformats.org/drawingml/2006/main">
          <a:off x="580303" y="763611"/>
          <a:ext cx="326243" cy="15183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9"/>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none" lIns="18288" tIns="18288" rIns="0" bIns="0" anchor="t" upright="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ja-JP" altLang="en-US" sz="800" b="0" i="0" u="none" strike="noStrike" baseline="0" dirty="0">
              <a:solidFill>
                <a:srgbClr val="000000"/>
              </a:solidFill>
              <a:latin typeface="HG丸ｺﾞｼｯｸM-PRO" panose="020F0600000000000000" pitchFamily="50" charset="-128"/>
              <a:ea typeface="HG丸ｺﾞｼｯｸM-PRO" panose="020F0600000000000000" pitchFamily="50" charset="-128"/>
            </a:rPr>
            <a:t>（頭）</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1" y="2"/>
            <a:ext cx="2972393" cy="494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t"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6979" name="Rectangle 3"/>
          <p:cNvSpPr>
            <a:spLocks noGrp="1" noChangeArrowheads="1"/>
          </p:cNvSpPr>
          <p:nvPr>
            <p:ph type="dt" sz="quarter" idx="1"/>
          </p:nvPr>
        </p:nvSpPr>
        <p:spPr bwMode="auto">
          <a:xfrm>
            <a:off x="3883991" y="2"/>
            <a:ext cx="2972392" cy="494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t"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6980" name="Rectangle 4"/>
          <p:cNvSpPr>
            <a:spLocks noGrp="1" noChangeArrowheads="1"/>
          </p:cNvSpPr>
          <p:nvPr>
            <p:ph type="ftr" sz="quarter" idx="2"/>
          </p:nvPr>
        </p:nvSpPr>
        <p:spPr bwMode="auto">
          <a:xfrm>
            <a:off x="1" y="9378552"/>
            <a:ext cx="2972393" cy="494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b"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6981" name="Rectangle 5"/>
          <p:cNvSpPr>
            <a:spLocks noGrp="1" noChangeArrowheads="1"/>
          </p:cNvSpPr>
          <p:nvPr>
            <p:ph type="sldNum" sz="quarter" idx="3"/>
          </p:nvPr>
        </p:nvSpPr>
        <p:spPr bwMode="auto">
          <a:xfrm>
            <a:off x="3883991" y="9378552"/>
            <a:ext cx="2972392" cy="494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b"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fld id="{C699E045-043A-4F63-BE80-A973E823D7B7}" type="slidenum">
              <a:rPr lang="en-US" altLang="ja-JP"/>
              <a:pPr>
                <a:defRPr/>
              </a:pPr>
              <a:t>‹#›</a:t>
            </a:fld>
            <a:endParaRPr lang="en-US" altLang="ja-JP"/>
          </a:p>
        </p:txBody>
      </p:sp>
    </p:spTree>
    <p:extLst>
      <p:ext uri="{BB962C8B-B14F-4D97-AF65-F5344CB8AC3E}">
        <p14:creationId xmlns:p14="http://schemas.microsoft.com/office/powerpoint/2010/main" val="2231839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1" y="2"/>
            <a:ext cx="2972393" cy="494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t"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4931" name="Rectangle 3"/>
          <p:cNvSpPr>
            <a:spLocks noGrp="1" noChangeArrowheads="1"/>
          </p:cNvSpPr>
          <p:nvPr>
            <p:ph type="dt" idx="1"/>
          </p:nvPr>
        </p:nvSpPr>
        <p:spPr bwMode="auto">
          <a:xfrm>
            <a:off x="3883991" y="2"/>
            <a:ext cx="2972392" cy="494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t"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29700" name="Rectangle 4"/>
          <p:cNvSpPr>
            <a:spLocks noGrp="1" noRot="1" noChangeAspect="1" noChangeArrowheads="1" noTextEdit="1"/>
          </p:cNvSpPr>
          <p:nvPr>
            <p:ph type="sldImg" idx="2"/>
          </p:nvPr>
        </p:nvSpPr>
        <p:spPr bwMode="auto">
          <a:xfrm>
            <a:off x="2147888" y="739775"/>
            <a:ext cx="2563812" cy="37036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4933" name="Rectangle 5"/>
          <p:cNvSpPr>
            <a:spLocks noGrp="1" noChangeArrowheads="1"/>
          </p:cNvSpPr>
          <p:nvPr>
            <p:ph type="body" sz="quarter" idx="3"/>
          </p:nvPr>
        </p:nvSpPr>
        <p:spPr bwMode="auto">
          <a:xfrm>
            <a:off x="685317" y="4690070"/>
            <a:ext cx="5487370" cy="44438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4934" name="Rectangle 6"/>
          <p:cNvSpPr>
            <a:spLocks noGrp="1" noChangeArrowheads="1"/>
          </p:cNvSpPr>
          <p:nvPr>
            <p:ph type="ftr" sz="quarter" idx="4"/>
          </p:nvPr>
        </p:nvSpPr>
        <p:spPr bwMode="auto">
          <a:xfrm>
            <a:off x="1" y="9378552"/>
            <a:ext cx="2972393" cy="494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b"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4935" name="Rectangle 7"/>
          <p:cNvSpPr>
            <a:spLocks noGrp="1" noChangeArrowheads="1"/>
          </p:cNvSpPr>
          <p:nvPr>
            <p:ph type="sldNum" sz="quarter" idx="5"/>
          </p:nvPr>
        </p:nvSpPr>
        <p:spPr bwMode="auto">
          <a:xfrm>
            <a:off x="3883991" y="9378552"/>
            <a:ext cx="2972392" cy="494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b"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fld id="{481D37A5-90C1-4B5A-B242-A9616B3F0EEE}" type="slidenum">
              <a:rPr lang="en-US" altLang="ja-JP"/>
              <a:pPr>
                <a:defRPr/>
              </a:pPr>
              <a:t>‹#›</a:t>
            </a:fld>
            <a:endParaRPr lang="en-US" altLang="ja-JP"/>
          </a:p>
        </p:txBody>
      </p:sp>
    </p:spTree>
    <p:extLst>
      <p:ext uri="{BB962C8B-B14F-4D97-AF65-F5344CB8AC3E}">
        <p14:creationId xmlns:p14="http://schemas.microsoft.com/office/powerpoint/2010/main" val="18828492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B9172722-918F-4019-BE70-99BBACB9D24B}" type="slidenum">
              <a:rPr lang="en-US" altLang="ja-JP"/>
              <a:pPr>
                <a:defRPr/>
              </a:pPr>
              <a:t>‹#›</a:t>
            </a:fld>
            <a:endParaRPr lang="en-US" altLang="ja-JP"/>
          </a:p>
        </p:txBody>
      </p:sp>
    </p:spTree>
    <p:extLst>
      <p:ext uri="{BB962C8B-B14F-4D97-AF65-F5344CB8AC3E}">
        <p14:creationId xmlns:p14="http://schemas.microsoft.com/office/powerpoint/2010/main" val="85149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4777F09C-D417-4EF2-9C5B-7CC846F27D8E}" type="slidenum">
              <a:rPr lang="en-US" altLang="ja-JP"/>
              <a:pPr>
                <a:defRPr/>
              </a:pPr>
              <a:t>‹#›</a:t>
            </a:fld>
            <a:endParaRPr lang="en-US" altLang="ja-JP"/>
          </a:p>
        </p:txBody>
      </p:sp>
    </p:spTree>
    <p:extLst>
      <p:ext uri="{BB962C8B-B14F-4D97-AF65-F5344CB8AC3E}">
        <p14:creationId xmlns:p14="http://schemas.microsoft.com/office/powerpoint/2010/main" val="533955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42900" y="396875"/>
            <a:ext cx="4476750" cy="84518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861952F4-88B9-439A-AF08-DFC627045C29}" type="slidenum">
              <a:rPr lang="en-US" altLang="ja-JP"/>
              <a:pPr>
                <a:defRPr/>
              </a:pPr>
              <a:t>‹#›</a:t>
            </a:fld>
            <a:endParaRPr lang="en-US" altLang="ja-JP"/>
          </a:p>
        </p:txBody>
      </p:sp>
    </p:spTree>
    <p:extLst>
      <p:ext uri="{BB962C8B-B14F-4D97-AF65-F5344CB8AC3E}">
        <p14:creationId xmlns:p14="http://schemas.microsoft.com/office/powerpoint/2010/main" val="3983137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311400"/>
            <a:ext cx="3009900" cy="65373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3505200" y="2311400"/>
            <a:ext cx="3009900" cy="31924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3505200" y="5656263"/>
            <a:ext cx="3009900" cy="3192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sldNum" sz="quarter" idx="10"/>
          </p:nvPr>
        </p:nvSpPr>
        <p:spPr>
          <a:ln/>
        </p:spPr>
        <p:txBody>
          <a:bodyPr/>
          <a:lstStyle>
            <a:lvl1pPr>
              <a:defRPr/>
            </a:lvl1pPr>
          </a:lstStyle>
          <a:p>
            <a:pPr>
              <a:defRPr/>
            </a:pPr>
            <a:fld id="{1B46B614-E60C-48D4-AA86-C15760DE1F2A}" type="slidenum">
              <a:rPr lang="en-US" altLang="ja-JP"/>
              <a:pPr>
                <a:defRPr/>
              </a:pPr>
              <a:t>‹#›</a:t>
            </a:fld>
            <a:endParaRPr lang="en-US" altLang="ja-JP"/>
          </a:p>
        </p:txBody>
      </p:sp>
    </p:spTree>
    <p:extLst>
      <p:ext uri="{BB962C8B-B14F-4D97-AF65-F5344CB8AC3E}">
        <p14:creationId xmlns:p14="http://schemas.microsoft.com/office/powerpoint/2010/main" val="39270880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342900" y="396875"/>
            <a:ext cx="6172200" cy="165100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quarter" idx="1"/>
          </p:nvPr>
        </p:nvSpPr>
        <p:spPr>
          <a:xfrm>
            <a:off x="342900" y="2311400"/>
            <a:ext cx="3009900" cy="31924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3505200" y="2311400"/>
            <a:ext cx="3009900" cy="31924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342900" y="5656263"/>
            <a:ext cx="3009900" cy="3192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ー 5"/>
          <p:cNvSpPr>
            <a:spLocks noGrp="1"/>
          </p:cNvSpPr>
          <p:nvPr>
            <p:ph sz="quarter" idx="4"/>
          </p:nvPr>
        </p:nvSpPr>
        <p:spPr>
          <a:xfrm>
            <a:off x="3505200" y="5656263"/>
            <a:ext cx="3009900" cy="3192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E48760C3-E00C-4FC9-BA78-818E9EF3A931}" type="slidenum">
              <a:rPr lang="en-US" altLang="ja-JP"/>
              <a:pPr>
                <a:defRPr/>
              </a:pPr>
              <a:t>‹#›</a:t>
            </a:fld>
            <a:endParaRPr lang="en-US" altLang="ja-JP"/>
          </a:p>
        </p:txBody>
      </p:sp>
    </p:spTree>
    <p:extLst>
      <p:ext uri="{BB962C8B-B14F-4D97-AF65-F5344CB8AC3E}">
        <p14:creationId xmlns:p14="http://schemas.microsoft.com/office/powerpoint/2010/main" val="3140127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342900" y="396875"/>
            <a:ext cx="6172200" cy="8451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98CC211A-CC1E-472F-A932-5EBACD03551A}" type="slidenum">
              <a:rPr lang="en-US" altLang="ja-JP"/>
              <a:pPr>
                <a:defRPr/>
              </a:pPr>
              <a:t>‹#›</a:t>
            </a:fld>
            <a:endParaRPr lang="en-US" altLang="ja-JP"/>
          </a:p>
        </p:txBody>
      </p:sp>
    </p:spTree>
    <p:extLst>
      <p:ext uri="{BB962C8B-B14F-4D97-AF65-F5344CB8AC3E}">
        <p14:creationId xmlns:p14="http://schemas.microsoft.com/office/powerpoint/2010/main" val="1412802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0D9D27CE-47C0-48E8-A444-CFD66E28952A}" type="slidenum">
              <a:rPr lang="en-US" altLang="ja-JP"/>
              <a:pPr>
                <a:defRPr/>
              </a:pPr>
              <a:t>‹#›</a:t>
            </a:fld>
            <a:endParaRPr lang="en-US" altLang="ja-JP"/>
          </a:p>
        </p:txBody>
      </p:sp>
    </p:spTree>
    <p:extLst>
      <p:ext uri="{BB962C8B-B14F-4D97-AF65-F5344CB8AC3E}">
        <p14:creationId xmlns:p14="http://schemas.microsoft.com/office/powerpoint/2010/main" val="1894763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00E6615A-1A90-4CD6-9DAD-109C3BD78741}" type="slidenum">
              <a:rPr lang="en-US" altLang="ja-JP"/>
              <a:pPr>
                <a:defRPr/>
              </a:pPr>
              <a:t>‹#›</a:t>
            </a:fld>
            <a:endParaRPr lang="en-US" altLang="ja-JP"/>
          </a:p>
        </p:txBody>
      </p:sp>
    </p:spTree>
    <p:extLst>
      <p:ext uri="{BB962C8B-B14F-4D97-AF65-F5344CB8AC3E}">
        <p14:creationId xmlns:p14="http://schemas.microsoft.com/office/powerpoint/2010/main" val="2191595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pPr>
              <a:defRPr/>
            </a:pPr>
            <a:fld id="{2E159F59-C9BD-4328-8EB0-A34C167F78D6}" type="slidenum">
              <a:rPr lang="en-US" altLang="ja-JP"/>
              <a:pPr>
                <a:defRPr/>
              </a:pPr>
              <a:t>‹#›</a:t>
            </a:fld>
            <a:endParaRPr lang="en-US" altLang="ja-JP"/>
          </a:p>
        </p:txBody>
      </p:sp>
    </p:spTree>
    <p:extLst>
      <p:ext uri="{BB962C8B-B14F-4D97-AF65-F5344CB8AC3E}">
        <p14:creationId xmlns:p14="http://schemas.microsoft.com/office/powerpoint/2010/main" val="3258517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62FC8F4D-B751-4150-A3FD-6FB38C9DBCD2}" type="slidenum">
              <a:rPr lang="en-US" altLang="ja-JP"/>
              <a:pPr>
                <a:defRPr/>
              </a:pPr>
              <a:t>‹#›</a:t>
            </a:fld>
            <a:endParaRPr lang="en-US" altLang="ja-JP"/>
          </a:p>
        </p:txBody>
      </p:sp>
    </p:spTree>
    <p:extLst>
      <p:ext uri="{BB962C8B-B14F-4D97-AF65-F5344CB8AC3E}">
        <p14:creationId xmlns:p14="http://schemas.microsoft.com/office/powerpoint/2010/main" val="86954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0391F227-0138-4729-AF79-EC67494FD75D}" type="slidenum">
              <a:rPr lang="en-US" altLang="ja-JP"/>
              <a:pPr>
                <a:defRPr/>
              </a:pPr>
              <a:t>‹#›</a:t>
            </a:fld>
            <a:endParaRPr lang="en-US" altLang="ja-JP"/>
          </a:p>
        </p:txBody>
      </p:sp>
    </p:spTree>
    <p:extLst>
      <p:ext uri="{BB962C8B-B14F-4D97-AF65-F5344CB8AC3E}">
        <p14:creationId xmlns:p14="http://schemas.microsoft.com/office/powerpoint/2010/main" val="1434459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964C083E-A3FB-46AD-AFA9-579F49D5459D}" type="slidenum">
              <a:rPr lang="en-US" altLang="ja-JP"/>
              <a:pPr>
                <a:defRPr/>
              </a:pPr>
              <a:t>‹#›</a:t>
            </a:fld>
            <a:endParaRPr lang="en-US" altLang="ja-JP"/>
          </a:p>
        </p:txBody>
      </p:sp>
    </p:spTree>
    <p:extLst>
      <p:ext uri="{BB962C8B-B14F-4D97-AF65-F5344CB8AC3E}">
        <p14:creationId xmlns:p14="http://schemas.microsoft.com/office/powerpoint/2010/main" val="3123735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62B16C82-AA5A-435C-B660-573241A550EC}" type="slidenum">
              <a:rPr lang="en-US" altLang="ja-JP"/>
              <a:pPr>
                <a:defRPr/>
              </a:pPr>
              <a:t>‹#›</a:t>
            </a:fld>
            <a:endParaRPr lang="en-US" altLang="ja-JP"/>
          </a:p>
        </p:txBody>
      </p:sp>
    </p:spTree>
    <p:extLst>
      <p:ext uri="{BB962C8B-B14F-4D97-AF65-F5344CB8AC3E}">
        <p14:creationId xmlns:p14="http://schemas.microsoft.com/office/powerpoint/2010/main" val="3239637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65D1C8EA-2B0E-4C58-9F21-50F2191FAA57}" type="slidenum">
              <a:rPr lang="en-US" altLang="ja-JP"/>
              <a:pPr>
                <a:defRPr/>
              </a:pPr>
              <a:t>‹#›</a:t>
            </a:fld>
            <a:endParaRPr lang="en-US" altLang="ja-JP"/>
          </a:p>
        </p:txBody>
      </p:sp>
    </p:spTree>
    <p:extLst>
      <p:ext uri="{BB962C8B-B14F-4D97-AF65-F5344CB8AC3E}">
        <p14:creationId xmlns:p14="http://schemas.microsoft.com/office/powerpoint/2010/main" val="834306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30" name="Rectangle 6"/>
          <p:cNvSpPr>
            <a:spLocks noGrp="1" noChangeArrowheads="1"/>
          </p:cNvSpPr>
          <p:nvPr>
            <p:ph type="sldNum" sz="quarter" idx="4"/>
          </p:nvPr>
        </p:nvSpPr>
        <p:spPr bwMode="auto">
          <a:xfrm>
            <a:off x="2514600" y="9067800"/>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kumimoji="0">
                <a:latin typeface="Arial" charset="0"/>
                <a:ea typeface="ＭＳ Ｐゴシック" pitchFamily="50" charset="-128"/>
              </a:defRPr>
            </a:lvl1pPr>
          </a:lstStyle>
          <a:p>
            <a:pPr>
              <a:defRPr/>
            </a:pPr>
            <a:fld id="{C6563D06-7529-4225-923B-0808EE80A04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xml"/><Relationship Id="rId1" Type="http://schemas.openxmlformats.org/officeDocument/2006/relationships/slideLayout" Target="../slideLayouts/slideLayout14.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Shape"/>
          <p:cNvGraphicFramePr>
            <a:graphicFrameLocks noGrp="1" noChangeAspect="1"/>
          </p:cNvGraphicFramePr>
          <p:nvPr>
            <p:extLst>
              <p:ext uri="{D42A27DB-BD31-4B8C-83A1-F6EECF244321}">
                <p14:modId xmlns:p14="http://schemas.microsoft.com/office/powerpoint/2010/main" val="492423296"/>
              </p:ext>
            </p:extLst>
          </p:nvPr>
        </p:nvGraphicFramePr>
        <p:xfrm>
          <a:off x="0" y="1824470"/>
          <a:ext cx="7309754" cy="4528457"/>
        </p:xfrm>
        <a:graphic>
          <a:graphicData uri="http://schemas.openxmlformats.org/drawingml/2006/chart">
            <c:chart xmlns:c="http://schemas.openxmlformats.org/drawingml/2006/chart" xmlns:r="http://schemas.openxmlformats.org/officeDocument/2006/relationships" r:id="rId2"/>
          </a:graphicData>
        </a:graphic>
      </p:graphicFrame>
      <p:sp>
        <p:nvSpPr>
          <p:cNvPr id="13314" name="Text Box 6"/>
          <p:cNvSpPr txBox="1">
            <a:spLocks noChangeArrowheads="1"/>
          </p:cNvSpPr>
          <p:nvPr/>
        </p:nvSpPr>
        <p:spPr bwMode="auto">
          <a:xfrm>
            <a:off x="822325" y="18510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lnSpc>
                <a:spcPct val="100000"/>
              </a:lnSpc>
              <a:spcBef>
                <a:spcPct val="0"/>
              </a:spcBef>
              <a:buFontTx/>
              <a:buNone/>
            </a:pPr>
            <a:endParaRPr lang="ja-JP" altLang="ja-JP" sz="1800"/>
          </a:p>
        </p:txBody>
      </p:sp>
      <p:sp>
        <p:nvSpPr>
          <p:cNvPr id="13315" name="Text Box 7"/>
          <p:cNvSpPr txBox="1">
            <a:spLocks noChangeArrowheads="1"/>
          </p:cNvSpPr>
          <p:nvPr/>
        </p:nvSpPr>
        <p:spPr bwMode="auto">
          <a:xfrm>
            <a:off x="4214771" y="9450357"/>
            <a:ext cx="178125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lnSpc>
                <a:spcPct val="100000"/>
              </a:lnSpc>
              <a:spcBef>
                <a:spcPct val="0"/>
              </a:spcBef>
              <a:buFontTx/>
              <a:buNone/>
            </a:pPr>
            <a:r>
              <a:rPr lang="ja-JP" altLang="en-US" sz="1000" dirty="0">
                <a:latin typeface="HG丸ｺﾞｼｯｸM-PRO" panose="020F0600000000000000" pitchFamily="50" charset="-128"/>
                <a:ea typeface="HG丸ｺﾞｼｯｸM-PRO" panose="020F0600000000000000" pitchFamily="50" charset="-128"/>
              </a:rPr>
              <a:t>滋賀県産</a:t>
            </a:r>
            <a:r>
              <a:rPr lang="ja-JP" altLang="en-US" sz="1000" dirty="0" smtClean="0">
                <a:latin typeface="HG丸ｺﾞｼｯｸM-PRO" panose="020F0600000000000000" pitchFamily="50" charset="-128"/>
                <a:ea typeface="HG丸ｺﾞｼｯｸM-PRO" panose="020F0600000000000000" pitchFamily="50" charset="-128"/>
              </a:rPr>
              <a:t>豚肉の</a:t>
            </a:r>
            <a:r>
              <a:rPr lang="en-US" altLang="ja-JP" sz="1000" dirty="0" smtClean="0">
                <a:latin typeface="HG丸ｺﾞｼｯｸM-PRO" panose="020F0600000000000000" pitchFamily="50" charset="-128"/>
                <a:ea typeface="HG丸ｺﾞｼｯｸM-PRO" panose="020F0600000000000000" pitchFamily="50" charset="-128"/>
              </a:rPr>
              <a:t>PR</a:t>
            </a:r>
            <a:r>
              <a:rPr lang="ja-JP" altLang="en-US" sz="1000" dirty="0" smtClean="0">
                <a:latin typeface="HG丸ｺﾞｼｯｸM-PRO" panose="020F0600000000000000" pitchFamily="50" charset="-128"/>
                <a:ea typeface="HG丸ｺﾞｼｯｸM-PRO" panose="020F0600000000000000" pitchFamily="50" charset="-128"/>
              </a:rPr>
              <a:t>ポスター</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13316" name="Text Box 8"/>
          <p:cNvSpPr txBox="1">
            <a:spLocks noChangeArrowheads="1"/>
          </p:cNvSpPr>
          <p:nvPr/>
        </p:nvSpPr>
        <p:spPr bwMode="auto">
          <a:xfrm>
            <a:off x="1748379" y="9450357"/>
            <a:ext cx="53975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ct val="100000"/>
              </a:lnSpc>
              <a:spcBef>
                <a:spcPct val="0"/>
              </a:spcBef>
              <a:buFontTx/>
              <a:buNone/>
            </a:pPr>
            <a:r>
              <a:rPr lang="ja-JP" altLang="en-US" sz="1000" dirty="0">
                <a:latin typeface="HG丸ｺﾞｼｯｸM-PRO" panose="020F0600000000000000" pitchFamily="50" charset="-128"/>
                <a:ea typeface="HG丸ｺﾞｼｯｸM-PRO" panose="020F0600000000000000" pitchFamily="50" charset="-128"/>
              </a:rPr>
              <a:t>肉豚</a:t>
            </a:r>
          </a:p>
        </p:txBody>
      </p:sp>
      <p:pic>
        <p:nvPicPr>
          <p:cNvPr id="13318" name="Picture 10" descr="八日市南高豚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1309" y="7136400"/>
            <a:ext cx="2973891" cy="2160000"/>
          </a:xfrm>
          <a:prstGeom prst="rect">
            <a:avLst/>
          </a:prstGeom>
          <a:noFill/>
          <a:ln>
            <a:noFill/>
          </a:ln>
          <a:effectLst>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9" name="Text Box 11"/>
          <p:cNvSpPr txBox="1">
            <a:spLocks noChangeArrowheads="1"/>
          </p:cNvSpPr>
          <p:nvPr/>
        </p:nvSpPr>
        <p:spPr bwMode="auto">
          <a:xfrm>
            <a:off x="457200" y="1676400"/>
            <a:ext cx="586740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lnSpc>
                <a:spcPct val="120000"/>
              </a:lnSpc>
              <a:spcBef>
                <a:spcPct val="0"/>
              </a:spcBef>
              <a:buFontTx/>
              <a:buNone/>
            </a:pPr>
            <a:r>
              <a:rPr lang="ja-JP" altLang="en-US" sz="1200"/>
              <a:t>　</a:t>
            </a:r>
            <a:endParaRPr lang="ja-JP" altLang="en-US" sz="1400">
              <a:ea typeface="ＭＳ Ｐ明朝" pitchFamily="18" charset="-128"/>
            </a:endParaRPr>
          </a:p>
        </p:txBody>
      </p:sp>
      <p:sp>
        <p:nvSpPr>
          <p:cNvPr id="13320" name="Rectangle 12"/>
          <p:cNvSpPr>
            <a:spLocks noChangeArrowheads="1"/>
          </p:cNvSpPr>
          <p:nvPr/>
        </p:nvSpPr>
        <p:spPr bwMode="auto">
          <a:xfrm>
            <a:off x="0" y="0"/>
            <a:ext cx="6858000" cy="4572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ct val="100000"/>
              </a:lnSpc>
              <a:spcBef>
                <a:spcPct val="0"/>
              </a:spcBef>
              <a:buFontTx/>
              <a:buNone/>
            </a:pPr>
            <a:r>
              <a:rPr lang="ja-JP" altLang="en-US" sz="2000" b="1" dirty="0">
                <a:latin typeface="HG丸ｺﾞｼｯｸM-PRO" panose="020F0600000000000000" pitchFamily="50" charset="-128"/>
                <a:ea typeface="HG丸ｺﾞｼｯｸM-PRO" panose="020F0600000000000000" pitchFamily="50" charset="-128"/>
              </a:rPr>
              <a:t>　畜種別の動向</a:t>
            </a:r>
          </a:p>
        </p:txBody>
      </p:sp>
      <p:sp>
        <p:nvSpPr>
          <p:cNvPr id="13321" name="Rectangle 14"/>
          <p:cNvSpPr>
            <a:spLocks noChangeArrowheads="1"/>
          </p:cNvSpPr>
          <p:nvPr/>
        </p:nvSpPr>
        <p:spPr bwMode="auto">
          <a:xfrm>
            <a:off x="152400" y="2133600"/>
            <a:ext cx="144142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lnSpc>
                <a:spcPct val="100000"/>
              </a:lnSpc>
              <a:spcBef>
                <a:spcPct val="0"/>
              </a:spcBef>
              <a:buFontTx/>
              <a:buNone/>
            </a:pPr>
            <a:r>
              <a:rPr lang="ja-JP" altLang="en-US" sz="1400" dirty="0">
                <a:ea typeface="HG丸ｺﾞｼｯｸM-PRO" pitchFamily="50" charset="-128"/>
              </a:rPr>
              <a:t>（１）飼養状況</a:t>
            </a:r>
          </a:p>
        </p:txBody>
      </p:sp>
      <p:sp>
        <p:nvSpPr>
          <p:cNvPr id="13322" name="AutoShape 15"/>
          <p:cNvSpPr>
            <a:spLocks noChangeArrowheads="1"/>
          </p:cNvSpPr>
          <p:nvPr/>
        </p:nvSpPr>
        <p:spPr bwMode="auto">
          <a:xfrm>
            <a:off x="2209800" y="685800"/>
            <a:ext cx="2286000" cy="457200"/>
          </a:xfrm>
          <a:prstGeom prst="bevel">
            <a:avLst>
              <a:gd name="adj" fmla="val 12500"/>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ct val="100000"/>
              </a:lnSpc>
              <a:spcBef>
                <a:spcPct val="0"/>
              </a:spcBef>
              <a:buFontTx/>
              <a:buNone/>
            </a:pPr>
            <a:r>
              <a:rPr lang="ja-JP" altLang="en-US" sz="1600" b="1" dirty="0">
                <a:latin typeface="HG丸ｺﾞｼｯｸM-PRO" panose="020F0600000000000000" pitchFamily="50" charset="-128"/>
                <a:ea typeface="HG丸ｺﾞｼｯｸM-PRO" panose="020F0600000000000000" pitchFamily="50" charset="-128"/>
              </a:rPr>
              <a:t>養　　　豚</a:t>
            </a:r>
          </a:p>
        </p:txBody>
      </p:sp>
      <p:sp>
        <p:nvSpPr>
          <p:cNvPr id="13323" name="AutoShape 16"/>
          <p:cNvSpPr>
            <a:spLocks noChangeArrowheads="1"/>
          </p:cNvSpPr>
          <p:nvPr/>
        </p:nvSpPr>
        <p:spPr bwMode="auto">
          <a:xfrm>
            <a:off x="457200" y="1371600"/>
            <a:ext cx="5937250" cy="674227"/>
          </a:xfrm>
          <a:prstGeom prst="roundRect">
            <a:avLst>
              <a:gd name="adj" fmla="val 16667"/>
            </a:avLst>
          </a:prstGeom>
          <a:noFill/>
          <a:ln w="38100" cmpd="dbl"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o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lnSpc>
                <a:spcPct val="120000"/>
              </a:lnSpc>
              <a:spcBef>
                <a:spcPct val="0"/>
              </a:spcBef>
              <a:buFontTx/>
              <a:buNone/>
            </a:pPr>
            <a:r>
              <a:rPr lang="ja-JP" altLang="en-US" sz="1200" dirty="0">
                <a:ea typeface="ＭＳ Ｐ明朝" pitchFamily="18" charset="-128"/>
              </a:rPr>
              <a:t>　</a:t>
            </a:r>
            <a:r>
              <a:rPr lang="ja-JP" altLang="en-US" sz="1200" dirty="0">
                <a:latin typeface="HG丸ｺﾞｼｯｸM-PRO" panose="020F0600000000000000" pitchFamily="50" charset="-128"/>
                <a:ea typeface="HG丸ｺﾞｼｯｸM-PRO" panose="020F0600000000000000" pitchFamily="50" charset="-128"/>
              </a:rPr>
              <a:t>飼料用米などの活用による飼料自給率の向上および県産豚肉の消費拡大の推進など</a:t>
            </a:r>
            <a:r>
              <a:rPr lang="ja-JP" altLang="en-US" sz="1200" dirty="0" smtClean="0">
                <a:latin typeface="HG丸ｺﾞｼｯｸM-PRO" panose="020F0600000000000000" pitchFamily="50" charset="-128"/>
                <a:ea typeface="HG丸ｺﾞｼｯｸM-PRO" panose="020F0600000000000000" pitchFamily="50" charset="-128"/>
              </a:rPr>
              <a:t>、地産地消</a:t>
            </a:r>
            <a:r>
              <a:rPr lang="ja-JP" altLang="en-US" sz="1200" dirty="0">
                <a:latin typeface="HG丸ｺﾞｼｯｸM-PRO" panose="020F0600000000000000" pitchFamily="50" charset="-128"/>
                <a:ea typeface="HG丸ｺﾞｼｯｸM-PRO" panose="020F0600000000000000" pitchFamily="50" charset="-128"/>
              </a:rPr>
              <a:t>を柱とした養豚振興を図っています。</a:t>
            </a:r>
          </a:p>
        </p:txBody>
      </p:sp>
      <p:sp>
        <p:nvSpPr>
          <p:cNvPr id="13324" name="Text Box 17"/>
          <p:cNvSpPr txBox="1">
            <a:spLocks noChangeArrowheads="1"/>
          </p:cNvSpPr>
          <p:nvPr/>
        </p:nvSpPr>
        <p:spPr bwMode="auto">
          <a:xfrm>
            <a:off x="2895600" y="9645650"/>
            <a:ext cx="914400" cy="24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50000"/>
              </a:spcBef>
              <a:buFontTx/>
              <a:buNone/>
            </a:pPr>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a:latin typeface="HG丸ｺﾞｼｯｸM-PRO" panose="020F0600000000000000" pitchFamily="50" charset="-128"/>
                <a:ea typeface="HG丸ｺﾞｼｯｸM-PRO" panose="020F0600000000000000" pitchFamily="50" charset="-128"/>
              </a:rPr>
              <a:t>10 </a:t>
            </a:r>
            <a:r>
              <a:rPr lang="ja-JP" altLang="en-US" sz="1000" dirty="0">
                <a:latin typeface="HG丸ｺﾞｼｯｸM-PRO" panose="020F0600000000000000" pitchFamily="50" charset="-128"/>
                <a:ea typeface="HG丸ｺﾞｼｯｸM-PRO" panose="020F0600000000000000" pitchFamily="50" charset="-128"/>
              </a:rPr>
              <a:t>－</a:t>
            </a:r>
          </a:p>
        </p:txBody>
      </p:sp>
      <p:sp>
        <p:nvSpPr>
          <p:cNvPr id="14" name="正方形/長方形 13"/>
          <p:cNvSpPr/>
          <p:nvPr/>
        </p:nvSpPr>
        <p:spPr bwMode="auto">
          <a:xfrm>
            <a:off x="301625" y="6243207"/>
            <a:ext cx="6248400" cy="443079"/>
          </a:xfrm>
          <a:prstGeom prst="rect">
            <a:avLst/>
          </a:prstGeom>
          <a:solidFill>
            <a:srgbClr val="FFFFCC">
              <a:alpha val="50000"/>
            </a:srgb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noAutofit/>
          </a:bodyPr>
          <a:lstStyle/>
          <a:p>
            <a:pPr algn="l"/>
            <a:r>
              <a:rPr kumimoji="1" lang="ja-JP" altLang="en-US" sz="9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・平成</a:t>
            </a:r>
            <a:r>
              <a:rPr kumimoji="1" lang="en-US" altLang="ja-JP" sz="9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31</a:t>
            </a:r>
            <a:r>
              <a:rPr kumimoji="1" lang="ja-JP" altLang="en-US" sz="9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年２月</a:t>
            </a:r>
            <a:r>
              <a:rPr lang="ja-JP" altLang="en-US" sz="900" dirty="0" smtClean="0">
                <a:latin typeface="HG丸ｺﾞｼｯｸM-PRO" panose="020F0600000000000000" pitchFamily="50" charset="-128"/>
                <a:ea typeface="HG丸ｺﾞｼｯｸM-PRO" panose="020F0600000000000000" pitchFamily="50" charset="-128"/>
              </a:rPr>
              <a:t>１日時点の飼養頭数は</a:t>
            </a:r>
            <a:r>
              <a:rPr lang="en-US" altLang="ja-JP" sz="900" dirty="0" smtClean="0">
                <a:latin typeface="HG丸ｺﾞｼｯｸM-PRO" panose="020F0600000000000000" pitchFamily="50" charset="-128"/>
                <a:ea typeface="HG丸ｺﾞｼｯｸM-PRO" panose="020F0600000000000000" pitchFamily="50" charset="-128"/>
              </a:rPr>
              <a:t>4,096</a:t>
            </a:r>
            <a:r>
              <a:rPr lang="ja-JP" altLang="en-US" sz="900" dirty="0" smtClean="0">
                <a:latin typeface="HG丸ｺﾞｼｯｸM-PRO" panose="020F0600000000000000" pitchFamily="50" charset="-128"/>
                <a:ea typeface="HG丸ｺﾞｼｯｸM-PRO" panose="020F0600000000000000" pitchFamily="50" charset="-128"/>
              </a:rPr>
              <a:t>頭</a:t>
            </a:r>
            <a:r>
              <a:rPr lang="ja-JP" altLang="en-US" sz="900" dirty="0" smtClean="0">
                <a:latin typeface="HG丸ｺﾞｼｯｸM-PRO" panose="020F0600000000000000" pitchFamily="50" charset="-128"/>
                <a:ea typeface="HG丸ｺﾞｼｯｸM-PRO" panose="020F0600000000000000" pitchFamily="50" charset="-128"/>
              </a:rPr>
              <a:t>で、前年に比べ</a:t>
            </a:r>
            <a:r>
              <a:rPr lang="en-US" altLang="ja-JP" sz="900" dirty="0" smtClean="0">
                <a:latin typeface="HG丸ｺﾞｼｯｸM-PRO" panose="020F0600000000000000" pitchFamily="50" charset="-128"/>
                <a:ea typeface="HG丸ｺﾞｼｯｸM-PRO" panose="020F0600000000000000" pitchFamily="50" charset="-128"/>
              </a:rPr>
              <a:t>267</a:t>
            </a:r>
            <a:r>
              <a:rPr lang="ja-JP" altLang="en-US" sz="900" dirty="0" smtClean="0">
                <a:latin typeface="HG丸ｺﾞｼｯｸM-PRO" panose="020F0600000000000000" pitchFamily="50" charset="-128"/>
                <a:ea typeface="HG丸ｺﾞｼｯｸM-PRO" panose="020F0600000000000000" pitchFamily="50" charset="-128"/>
              </a:rPr>
              <a:t>頭（</a:t>
            </a:r>
            <a:r>
              <a:rPr lang="en-US" altLang="ja-JP" sz="900" dirty="0" smtClean="0">
                <a:latin typeface="HG丸ｺﾞｼｯｸM-PRO" panose="020F0600000000000000" pitchFamily="50" charset="-128"/>
                <a:ea typeface="HG丸ｺﾞｼｯｸM-PRO" panose="020F0600000000000000" pitchFamily="50" charset="-128"/>
              </a:rPr>
              <a:t>7.</a:t>
            </a:r>
            <a:r>
              <a:rPr lang="en-US" altLang="ja-JP" sz="900" dirty="0">
                <a:latin typeface="HG丸ｺﾞｼｯｸM-PRO" panose="020F0600000000000000" pitchFamily="50" charset="-128"/>
                <a:ea typeface="HG丸ｺﾞｼｯｸM-PRO" panose="020F0600000000000000" pitchFamily="50" charset="-128"/>
              </a:rPr>
              <a:t>0</a:t>
            </a:r>
            <a:r>
              <a:rPr lang="en-US"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）増加した。</a:t>
            </a:r>
            <a:r>
              <a:rPr lang="en-US" altLang="ja-JP" sz="900" dirty="0">
                <a:latin typeface="HG丸ｺﾞｼｯｸM-PRO" panose="020F0600000000000000" pitchFamily="50" charset="-128"/>
                <a:ea typeface="HG丸ｺﾞｼｯｸM-PRO" panose="020F0600000000000000" pitchFamily="50" charset="-128"/>
              </a:rPr>
              <a:t/>
            </a:r>
            <a:br>
              <a:rPr lang="en-US" altLang="ja-JP" sz="900" dirty="0">
                <a:latin typeface="HG丸ｺﾞｼｯｸM-PRO" panose="020F0600000000000000" pitchFamily="50" charset="-128"/>
                <a:ea typeface="HG丸ｺﾞｼｯｸM-PRO" panose="020F0600000000000000" pitchFamily="50" charset="-128"/>
              </a:rPr>
            </a:br>
            <a:r>
              <a:rPr lang="ja-JP" altLang="en-US" sz="900" dirty="0" smtClean="0">
                <a:latin typeface="HG丸ｺﾞｼｯｸM-PRO" panose="020F0600000000000000" pitchFamily="50" charset="-128"/>
                <a:ea typeface="HG丸ｺﾞｼｯｸM-PRO" panose="020F0600000000000000" pitchFamily="50" charset="-128"/>
              </a:rPr>
              <a:t>・飼養戸数は</a:t>
            </a:r>
            <a:r>
              <a:rPr lang="en-US" altLang="ja-JP" sz="900" dirty="0" smtClean="0">
                <a:latin typeface="HG丸ｺﾞｼｯｸM-PRO" panose="020F0600000000000000" pitchFamily="50" charset="-128"/>
                <a:ea typeface="HG丸ｺﾞｼｯｸM-PRO" panose="020F0600000000000000" pitchFamily="50" charset="-128"/>
              </a:rPr>
              <a:t>12</a:t>
            </a:r>
            <a:r>
              <a:rPr lang="ja-JP" altLang="en-US" sz="900" dirty="0" smtClean="0">
                <a:latin typeface="HG丸ｺﾞｼｯｸM-PRO" panose="020F0600000000000000" pitchFamily="50" charset="-128"/>
                <a:ea typeface="HG丸ｺﾞｼｯｸM-PRO" panose="020F0600000000000000" pitchFamily="50" charset="-128"/>
              </a:rPr>
              <a:t>戸で、</a:t>
            </a:r>
            <a:r>
              <a:rPr lang="ja-JP" altLang="en-US" sz="900" dirty="0">
                <a:latin typeface="HG丸ｺﾞｼｯｸM-PRO" panose="020F0600000000000000" pitchFamily="50" charset="-128"/>
                <a:ea typeface="HG丸ｺﾞｼｯｸM-PRO" panose="020F0600000000000000" pitchFamily="50" charset="-128"/>
              </a:rPr>
              <a:t>前年に</a:t>
            </a:r>
            <a:r>
              <a:rPr lang="ja-JP" altLang="en-US" sz="900" dirty="0" smtClean="0">
                <a:latin typeface="HG丸ｺﾞｼｯｸM-PRO" panose="020F0600000000000000" pitchFamily="50" charset="-128"/>
                <a:ea typeface="HG丸ｺﾞｼｯｸM-PRO" panose="020F0600000000000000" pitchFamily="50" charset="-128"/>
              </a:rPr>
              <a:t>比べ</a:t>
            </a:r>
            <a:r>
              <a:rPr lang="en-US" altLang="ja-JP" sz="900" dirty="0">
                <a:latin typeface="HG丸ｺﾞｼｯｸM-PRO" panose="020F0600000000000000" pitchFamily="50" charset="-128"/>
                <a:ea typeface="HG丸ｺﾞｼｯｸM-PRO" panose="020F0600000000000000" pitchFamily="50" charset="-128"/>
              </a:rPr>
              <a:t>2</a:t>
            </a:r>
            <a:r>
              <a:rPr lang="ja-JP" altLang="en-US" sz="900" dirty="0" smtClean="0">
                <a:latin typeface="HG丸ｺﾞｼｯｸM-PRO" panose="020F0600000000000000" pitchFamily="50" charset="-128"/>
                <a:ea typeface="HG丸ｺﾞｼｯｸM-PRO" panose="020F0600000000000000" pitchFamily="50" charset="-128"/>
              </a:rPr>
              <a:t>戸（</a:t>
            </a:r>
            <a:r>
              <a:rPr lang="en-US" altLang="ja-JP" sz="900" dirty="0" smtClean="0">
                <a:latin typeface="HG丸ｺﾞｼｯｸM-PRO" panose="020F0600000000000000" pitchFamily="50" charset="-128"/>
                <a:ea typeface="HG丸ｺﾞｼｯｸM-PRO" panose="020F0600000000000000" pitchFamily="50" charset="-128"/>
              </a:rPr>
              <a:t>20.</a:t>
            </a:r>
            <a:r>
              <a:rPr lang="en-US" altLang="ja-JP" sz="900" dirty="0">
                <a:latin typeface="HG丸ｺﾞｼｯｸM-PRO" panose="020F0600000000000000" pitchFamily="50" charset="-128"/>
                <a:ea typeface="HG丸ｺﾞｼｯｸM-PRO" panose="020F0600000000000000" pitchFamily="50" charset="-128"/>
              </a:rPr>
              <a:t>0</a:t>
            </a:r>
            <a:r>
              <a:rPr lang="en-US"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増加</a:t>
            </a:r>
            <a:r>
              <a:rPr lang="ja-JP" altLang="en-US" sz="900" dirty="0" smtClean="0">
                <a:latin typeface="HG丸ｺﾞｼｯｸM-PRO" panose="020F0600000000000000" pitchFamily="50" charset="-128"/>
                <a:ea typeface="HG丸ｺﾞｼｯｸM-PRO" panose="020F0600000000000000" pitchFamily="50" charset="-128"/>
              </a:rPr>
              <a:t>した。</a:t>
            </a:r>
            <a:endParaRPr kumimoji="1" lang="en-US" altLang="ja-JP" sz="9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38600" y="6745317"/>
            <a:ext cx="2133600" cy="27034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3325896"/>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10000"/>
          </a:lnSpc>
          <a:spcBef>
            <a:spcPct val="5000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10000"/>
          </a:lnSpc>
          <a:spcBef>
            <a:spcPct val="5000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4952</TotalTime>
  <Words>97</Words>
  <Application>Microsoft Office PowerPoint</Application>
  <PresentationFormat>A4 210 x 297 mm</PresentationFormat>
  <Paragraphs>51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ＭＳ Ｐゴシック</vt:lpstr>
      <vt:lpstr>ＭＳ Ｐ明朝</vt:lpstr>
      <vt:lpstr>Arial</vt:lpstr>
      <vt:lpstr>標準デザイン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井口　信行</dc:creator>
  <cp:lastModifiedBy>楠居　里奈</cp:lastModifiedBy>
  <cp:revision>291</cp:revision>
  <cp:lastPrinted>2020-03-10T05:34:22Z</cp:lastPrinted>
  <dcterms:created xsi:type="dcterms:W3CDTF">1601-01-01T00:00:00Z</dcterms:created>
  <dcterms:modified xsi:type="dcterms:W3CDTF">2020-03-11T07:44:06Z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