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6858000" cy="9906000" type="A4"/>
  <p:notesSz cx="6735763" cy="9866313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71" d="100"/>
          <a:sy n="71" d="100"/>
        </p:scale>
        <p:origin x="3390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___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01338240698143"/>
          <c:y val="0.13504705332560371"/>
          <c:w val="0.81138341933207692"/>
          <c:h val="0.551711753141080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 (2)(内訳元データ）'!$B$14</c:f>
              <c:strCache>
                <c:ptCount val="1"/>
                <c:pt idx="0">
                  <c:v>黒毛和種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(2)(内訳元データ）'!$C$14:$Q$14</c:f>
              <c:numCache>
                <c:formatCode>#,##0_);[Red]\(#,##0\)</c:formatCode>
                <c:ptCount val="15"/>
                <c:pt idx="0">
                  <c:v>3367</c:v>
                </c:pt>
                <c:pt idx="1">
                  <c:v>2778</c:v>
                </c:pt>
                <c:pt idx="2">
                  <c:v>4638</c:v>
                </c:pt>
                <c:pt idx="3" formatCode="#,##0_ ">
                  <c:v>6259</c:v>
                </c:pt>
                <c:pt idx="4">
                  <c:v>8296</c:v>
                </c:pt>
                <c:pt idx="5">
                  <c:v>7790</c:v>
                </c:pt>
                <c:pt idx="6">
                  <c:v>8130</c:v>
                </c:pt>
                <c:pt idx="7">
                  <c:v>11361</c:v>
                </c:pt>
                <c:pt idx="8">
                  <c:v>11904</c:v>
                </c:pt>
                <c:pt idx="9">
                  <c:v>11684</c:v>
                </c:pt>
                <c:pt idx="10">
                  <c:v>12165</c:v>
                </c:pt>
                <c:pt idx="11">
                  <c:v>11818</c:v>
                </c:pt>
                <c:pt idx="12">
                  <c:v>12478</c:v>
                </c:pt>
                <c:pt idx="13">
                  <c:v>13458</c:v>
                </c:pt>
                <c:pt idx="14">
                  <c:v>14016</c:v>
                </c:pt>
              </c:numCache>
            </c:numRef>
          </c:val>
        </c:ser>
        <c:ser>
          <c:idx val="1"/>
          <c:order val="1"/>
          <c:tx>
            <c:strRef>
              <c:f>' (2)(内訳元データ）'!$B$15</c:f>
              <c:strCache>
                <c:ptCount val="1"/>
                <c:pt idx="0">
                  <c:v>肉向け乳用種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8"/>
              <c:layout>
                <c:manualLayout>
                  <c:x val="-3.8681438102770591E-3"/>
                  <c:y val="2.854895621469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868143810276988E-3"/>
                  <c:y val="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8022157154154824E-3"/>
                  <c:y val="2.220474372253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4183030127441305E-16"/>
                  <c:y val="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868143810276988E-3"/>
                  <c:y val="2.537684996861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6144563194428897E-8"/>
                  <c:y val="1.9032762362534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60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3378587570127E-2"/>
                      <c:h val="3.1086641211554755E-2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1.934071905138494E-3"/>
                  <c:y val="2.220474372253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(2)(内訳元データ）'!$C$15:$Q$15</c:f>
              <c:numCache>
                <c:formatCode>#,##0_ </c:formatCode>
                <c:ptCount val="15"/>
                <c:pt idx="0" formatCode="#,##0_);[Red]\(#,##0\)">
                  <c:v>8511</c:v>
                </c:pt>
                <c:pt idx="1">
                  <c:v>11419</c:v>
                </c:pt>
                <c:pt idx="2">
                  <c:v>12778</c:v>
                </c:pt>
                <c:pt idx="3">
                  <c:v>10182</c:v>
                </c:pt>
                <c:pt idx="4" formatCode="#,##0_);[Red]\(#,##0\)">
                  <c:v>6567</c:v>
                </c:pt>
                <c:pt idx="5" formatCode="#,##0_);[Red]\(#,##0\)">
                  <c:v>4217</c:v>
                </c:pt>
                <c:pt idx="6" formatCode="#,##0_);[Red]\(#,##0\)">
                  <c:v>2036</c:v>
                </c:pt>
                <c:pt idx="7" formatCode="#,##0_);[Red]\(#,##0\)">
                  <c:v>1355</c:v>
                </c:pt>
                <c:pt idx="8" formatCode="#,##0_);[Red]\(#,##0\)">
                  <c:v>784</c:v>
                </c:pt>
                <c:pt idx="9" formatCode="#,##0_);[Red]\(#,##0\)">
                  <c:v>766</c:v>
                </c:pt>
                <c:pt idx="10" formatCode="#,##0_);[Red]\(#,##0\)">
                  <c:v>460</c:v>
                </c:pt>
                <c:pt idx="11" formatCode="#,##0_);[Red]\(#,##0\)">
                  <c:v>148</c:v>
                </c:pt>
                <c:pt idx="12" formatCode="#,##0_);[Red]\(#,##0\)">
                  <c:v>196</c:v>
                </c:pt>
                <c:pt idx="13" formatCode="#,##0_);[Red]\(#,##0\)">
                  <c:v>138</c:v>
                </c:pt>
                <c:pt idx="14" formatCode="#,##0_);[Red]\(#,##0\)">
                  <c:v>117</c:v>
                </c:pt>
              </c:numCache>
            </c:numRef>
          </c:val>
        </c:ser>
        <c:ser>
          <c:idx val="2"/>
          <c:order val="2"/>
          <c:tx>
            <c:strRef>
              <c:f>' (2)(内訳元データ）'!$B$16</c:f>
              <c:strCache>
                <c:ptCount val="1"/>
                <c:pt idx="0">
                  <c:v>哺育育成</c:v>
                </c:pt>
              </c:strCache>
            </c:strRef>
          </c:tx>
          <c:spPr>
            <a:solidFill>
              <a:srgbClr val="99FF99"/>
            </a:solidFill>
            <a:ln w="25400">
              <a:noFill/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1B6217CB-909F-4D7C-A917-B83AE92F58E9}" type="VALUE">
                      <a:rPr lang="en-US" altLang="ja-JP" sz="6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1.934071905138494E-3"/>
                  <c:y val="-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340719051386358E-3"/>
                  <c:y val="-1.903263747646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-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(2)(内訳元データ）'!$C$16:$Q$16</c:f>
              <c:numCache>
                <c:formatCode>General</c:formatCode>
                <c:ptCount val="15"/>
                <c:pt idx="3" formatCode="#,##0_);[Red]\(#,##0\)">
                  <c:v>1217</c:v>
                </c:pt>
                <c:pt idx="4" formatCode="#,##0_);[Red]\(#,##0\)">
                  <c:v>680</c:v>
                </c:pt>
                <c:pt idx="5" formatCode="#,##0_);[Red]\(#,##0\)">
                  <c:v>697</c:v>
                </c:pt>
                <c:pt idx="6" formatCode="#,##0_);[Red]\(#,##0\)">
                  <c:v>802</c:v>
                </c:pt>
                <c:pt idx="7" formatCode="#,##0_);[Red]\(#,##0\)">
                  <c:v>717</c:v>
                </c:pt>
                <c:pt idx="8" formatCode="#,##0_);[Red]\(#,##0\)">
                  <c:v>479</c:v>
                </c:pt>
                <c:pt idx="9" formatCode="#,##0_);[Red]\(#,##0\)">
                  <c:v>500</c:v>
                </c:pt>
                <c:pt idx="10" formatCode="#,##0_);[Red]\(#,##0\)">
                  <c:v>523</c:v>
                </c:pt>
                <c:pt idx="11" formatCode="#,##0_);[Red]\(#,##0\)">
                  <c:v>543</c:v>
                </c:pt>
                <c:pt idx="12" formatCode="#,##0_);[Red]\(#,##0\)">
                  <c:v>532</c:v>
                </c:pt>
                <c:pt idx="13" formatCode="#,##0_);[Red]\(#,##0\)">
                  <c:v>597</c:v>
                </c:pt>
                <c:pt idx="14" formatCode="#,##0_);[Red]\(#,##0\)">
                  <c:v>698</c:v>
                </c:pt>
              </c:numCache>
            </c:numRef>
          </c:val>
        </c:ser>
        <c:ser>
          <c:idx val="3"/>
          <c:order val="3"/>
          <c:tx>
            <c:strRef>
              <c:f>' (2)(内訳元データ）'!$B$17</c:f>
              <c:strCache>
                <c:ptCount val="1"/>
                <c:pt idx="0">
                  <c:v>交雑種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(2)(内訳元データ）'!$C$17:$Q$17</c:f>
              <c:numCache>
                <c:formatCode>General</c:formatCode>
                <c:ptCount val="15"/>
                <c:pt idx="3">
                  <c:v>979</c:v>
                </c:pt>
                <c:pt idx="4" formatCode="#,##0_);[Red]\(#,##0\)">
                  <c:v>3252</c:v>
                </c:pt>
                <c:pt idx="5" formatCode="#,##0_);[Red]\(#,##0\)">
                  <c:v>3839</c:v>
                </c:pt>
                <c:pt idx="6" formatCode="#,##0_);[Red]\(#,##0\)">
                  <c:v>4669</c:v>
                </c:pt>
                <c:pt idx="7" formatCode="#,##0_);[Red]\(#,##0\)">
                  <c:v>3365</c:v>
                </c:pt>
                <c:pt idx="8" formatCode="#,##0_);[Red]\(#,##0\)">
                  <c:v>3577</c:v>
                </c:pt>
                <c:pt idx="9" formatCode="#,##0_);[Red]\(#,##0\)">
                  <c:v>3643</c:v>
                </c:pt>
                <c:pt idx="10" formatCode="#,##0_);[Red]\(#,##0\)">
                  <c:v>3442</c:v>
                </c:pt>
                <c:pt idx="11" formatCode="#,##0_);[Red]\(#,##0\)">
                  <c:v>3577</c:v>
                </c:pt>
                <c:pt idx="12" formatCode="#,##0_);[Red]\(#,##0\)">
                  <c:v>3831</c:v>
                </c:pt>
                <c:pt idx="13" formatCode="#,##0_);[Red]\(#,##0\)">
                  <c:v>3760</c:v>
                </c:pt>
                <c:pt idx="14" formatCode="#,##0_);[Red]\(#,##0\)">
                  <c:v>3580</c:v>
                </c:pt>
              </c:numCache>
            </c:numRef>
          </c:val>
        </c:ser>
        <c:ser>
          <c:idx val="4"/>
          <c:order val="4"/>
          <c:tx>
            <c:strRef>
              <c:f>' (2)(内訳元データ）'!$B$18</c:f>
              <c:strCache>
                <c:ptCount val="1"/>
                <c:pt idx="0">
                  <c:v>繁殖牛</c:v>
                </c:pt>
              </c:strCache>
            </c:strRef>
          </c:tx>
          <c:spPr>
            <a:solidFill>
              <a:srgbClr val="FF99CC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(2)(内訳元データ）'!$C$18:$Q$18</c:f>
              <c:numCache>
                <c:formatCode>General</c:formatCode>
                <c:ptCount val="15"/>
                <c:pt idx="0">
                  <c:v>619</c:v>
                </c:pt>
                <c:pt idx="1">
                  <c:v>411</c:v>
                </c:pt>
                <c:pt idx="2">
                  <c:v>757</c:v>
                </c:pt>
                <c:pt idx="3" formatCode="#,##0_);[Red]\(#,##0\)">
                  <c:v>1272</c:v>
                </c:pt>
                <c:pt idx="4" formatCode="#,##0_);[Red]\(#,##0\)">
                  <c:v>1465</c:v>
                </c:pt>
                <c:pt idx="5" formatCode="#,##0_);[Red]\(#,##0\)">
                  <c:v>947</c:v>
                </c:pt>
                <c:pt idx="6" formatCode="#,##0_);[Red]\(#,##0\)">
                  <c:v>980</c:v>
                </c:pt>
                <c:pt idx="7" formatCode="#,##0_);[Red]\(#,##0\)">
                  <c:v>1158</c:v>
                </c:pt>
                <c:pt idx="8" formatCode="#,##0_);[Red]\(#,##0\)">
                  <c:v>1092</c:v>
                </c:pt>
                <c:pt idx="9" formatCode="#,##0_);[Red]\(#,##0\)">
                  <c:v>1117</c:v>
                </c:pt>
                <c:pt idx="10" formatCode="#,##0_);[Red]\(#,##0\)">
                  <c:v>1200</c:v>
                </c:pt>
                <c:pt idx="11" formatCode="#,##0_);[Red]\(#,##0\)">
                  <c:v>1272</c:v>
                </c:pt>
                <c:pt idx="12" formatCode="#,##0_);[Red]\(#,##0\)">
                  <c:v>1461</c:v>
                </c:pt>
                <c:pt idx="13" formatCode="#,##0_);[Red]\(#,##0\)">
                  <c:v>1724</c:v>
                </c:pt>
                <c:pt idx="14" formatCode="#,##0_);[Red]\(#,##0\)">
                  <c:v>1851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-646410512"/>
        <c:axId val="-646403440"/>
      </c:barChart>
      <c:lineChart>
        <c:grouping val="standard"/>
        <c:varyColors val="0"/>
        <c:ser>
          <c:idx val="5"/>
          <c:order val="5"/>
          <c:tx>
            <c:strRef>
              <c:f>' (2)(内訳元データ）'!$B$19</c:f>
              <c:strCache>
                <c:ptCount val="1"/>
                <c:pt idx="0">
                  <c:v>合計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681438102769881E-2"/>
                  <c:y val="-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747366197631387E-2"/>
                  <c:y val="-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615510007908376E-2"/>
                  <c:y val="-1.903263747646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549581913046905E-2"/>
                  <c:y val="-2.220474372253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077006671938915E-2"/>
                  <c:y val="-1.268842498430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879222387354398E-2"/>
                  <c:y val="-1.903263747646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813294292492893E-2"/>
                  <c:y val="-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681438102769951E-2"/>
                  <c:y val="-2.5376849968616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615510007908376E-2"/>
                  <c:y val="-2.8548956214693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254958191304687E-2"/>
                  <c:y val="-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868143810277002E-2"/>
                  <c:y val="-9.5163187382310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254958191304687E-2"/>
                  <c:y val="-1.9032637476462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483653818185503E-2"/>
                  <c:y val="-1.268842498430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0615510007908376E-2"/>
                  <c:y val="-6.3442124921540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3.6747366197631387E-2"/>
                  <c:y val="-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 (2)(内訳元データ）'!$C$13:$Q$13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 (2)(内訳元データ）'!$C$19:$Q$19</c:f>
              <c:numCache>
                <c:formatCode>#,##0_);[Red]\(#,##0\)</c:formatCode>
                <c:ptCount val="15"/>
                <c:pt idx="0">
                  <c:v>12497</c:v>
                </c:pt>
                <c:pt idx="1">
                  <c:v>14608</c:v>
                </c:pt>
                <c:pt idx="2">
                  <c:v>18173</c:v>
                </c:pt>
                <c:pt idx="3">
                  <c:v>19909</c:v>
                </c:pt>
                <c:pt idx="4">
                  <c:v>20260</c:v>
                </c:pt>
                <c:pt idx="5">
                  <c:v>17490</c:v>
                </c:pt>
                <c:pt idx="6">
                  <c:v>16617</c:v>
                </c:pt>
                <c:pt idx="7">
                  <c:v>17956</c:v>
                </c:pt>
                <c:pt idx="8">
                  <c:v>17836</c:v>
                </c:pt>
                <c:pt idx="9">
                  <c:v>17710</c:v>
                </c:pt>
                <c:pt idx="10">
                  <c:v>17790</c:v>
                </c:pt>
                <c:pt idx="11">
                  <c:v>17358</c:v>
                </c:pt>
                <c:pt idx="12">
                  <c:v>18498</c:v>
                </c:pt>
                <c:pt idx="13">
                  <c:v>19677</c:v>
                </c:pt>
                <c:pt idx="14">
                  <c:v>20262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646410512"/>
        <c:axId val="-646403440"/>
      </c:lineChart>
      <c:catAx>
        <c:axId val="-64641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64640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6464034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ja-JP" altLang="en-US" sz="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（頭）</a:t>
                </a:r>
                <a:endPara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0.12764874573914062"/>
              <c:y val="0.11810950460442463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646410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43999404854094065"/>
          <c:y val="0.13166863528745901"/>
          <c:w val="0.49435415391728882"/>
          <c:h val="7.3859426315343868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 pitchFamily="49" charset="-128"/>
          <a:ea typeface="ＭＳ ゴシック" pitchFamily="49" charset="-128"/>
          <a:cs typeface="ＭＳ 明朝"/>
        </a:defRPr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105480868665978E-2"/>
          <c:y val="0.29734634980582181"/>
          <c:w val="0.78246831387455884"/>
          <c:h val="0.59248405600883614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'(1)(戸数・頭数　元データ）'!$B$9</c:f>
              <c:strCache>
                <c:ptCount val="1"/>
                <c:pt idx="0">
                  <c:v>飼養頭数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25400">
              <a:noFill/>
            </a:ln>
          </c:spPr>
          <c:invertIfNegative val="0"/>
          <c:dLbls>
            <c:dLbl>
              <c:idx val="15"/>
              <c:layout>
                <c:manualLayout>
                  <c:x val="-1.9704439611943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0"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'(1)(戸数・頭数　元データ）'!$C$6:$Q$6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'(1)(戸数・頭数　元データ）'!$C$9:$Q$9</c:f>
              <c:numCache>
                <c:formatCode>#,##0_ </c:formatCode>
                <c:ptCount val="15"/>
                <c:pt idx="0">
                  <c:v>12497</c:v>
                </c:pt>
                <c:pt idx="1">
                  <c:v>14608</c:v>
                </c:pt>
                <c:pt idx="2">
                  <c:v>18173</c:v>
                </c:pt>
                <c:pt idx="3">
                  <c:v>19909</c:v>
                </c:pt>
                <c:pt idx="4">
                  <c:v>20260</c:v>
                </c:pt>
                <c:pt idx="5">
                  <c:v>17490</c:v>
                </c:pt>
                <c:pt idx="6">
                  <c:v>16617</c:v>
                </c:pt>
                <c:pt idx="7" formatCode="#,##0">
                  <c:v>17956</c:v>
                </c:pt>
                <c:pt idx="8" formatCode="#,##0">
                  <c:v>17836</c:v>
                </c:pt>
                <c:pt idx="9" formatCode="#,##0">
                  <c:v>17710</c:v>
                </c:pt>
                <c:pt idx="10" formatCode="#,##0">
                  <c:v>17790</c:v>
                </c:pt>
                <c:pt idx="11" formatCode="#,##0">
                  <c:v>17358</c:v>
                </c:pt>
                <c:pt idx="12" formatCode="#,##0_);[Red]\(#,##0\)">
                  <c:v>18498</c:v>
                </c:pt>
                <c:pt idx="13" formatCode="#,##0">
                  <c:v>19677</c:v>
                </c:pt>
                <c:pt idx="14" formatCode="#,##0">
                  <c:v>20262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20"/>
        <c:axId val="-646402896"/>
        <c:axId val="-646404528"/>
      </c:barChart>
      <c:lineChart>
        <c:grouping val="standard"/>
        <c:varyColors val="0"/>
        <c:ser>
          <c:idx val="1"/>
          <c:order val="0"/>
          <c:tx>
            <c:strRef>
              <c:f>'(1)(戸数・頭数　元データ）'!$B$8</c:f>
              <c:strCache>
                <c:ptCount val="1"/>
                <c:pt idx="0">
                  <c:v>飼養戸数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FFCC00"/>
              </a:solidFill>
              <a:ln>
                <a:solidFill>
                  <a:schemeClr val="bg1"/>
                </a:solidFill>
                <a:prstDash val="solid"/>
              </a:ln>
            </c:spPr>
          </c:marker>
          <c:dPt>
            <c:idx val="1"/>
            <c:bubble3D val="0"/>
            <c:spPr>
              <a:ln w="25400">
                <a:solidFill>
                  <a:srgbClr val="FFC000"/>
                </a:solidFill>
              </a:ln>
            </c:spPr>
          </c:dPt>
          <c:dLbls>
            <c:dLbl>
              <c:idx val="1"/>
              <c:layout>
                <c:manualLayout>
                  <c:x val="-1.4152752539545415E-2"/>
                  <c:y val="-9.37297996121525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885962530545749E-3"/>
                  <c:y val="-4.82078597641358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340066187378752E-2"/>
                  <c:y val="3.5850790298071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48286722780342E-2"/>
                  <c:y val="3.585955036163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065544393157753E-2"/>
                  <c:y val="3.641963872163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913820255226716E-2"/>
                  <c:y val="4.0944525599458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5534509910399131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6913820255226716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492077111050774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8293130600054405E-2"/>
                  <c:y val="3.641963872163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1774205810480587E-2"/>
                  <c:y val="3.4605942922293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269432527830573E-2"/>
                  <c:y val="3.4935689599885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0165514470980635E-2"/>
                  <c:y val="3.2451087681836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2463500232067685E-2"/>
                  <c:y val="3.3715022910271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66075176451461914"/>
                  <c:y val="-0.402717812643233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0.65562618397337502"/>
                  <c:y val="0.364406779661016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Mode val="edge"/>
                  <c:yMode val="edge"/>
                  <c:x val="0.36401240951396069"/>
                  <c:y val="0.371186440677966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'(1)(戸数・頭数　元データ）'!$C$6:$Q$6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'(1)(戸数・頭数　元データ）'!$C$8:$Q$8</c:f>
              <c:numCache>
                <c:formatCode>#,##0_ </c:formatCode>
                <c:ptCount val="15"/>
                <c:pt idx="1">
                  <c:v>343</c:v>
                </c:pt>
                <c:pt idx="2">
                  <c:v>274</c:v>
                </c:pt>
                <c:pt idx="3">
                  <c:v>246</c:v>
                </c:pt>
                <c:pt idx="4">
                  <c:v>201</c:v>
                </c:pt>
                <c:pt idx="5">
                  <c:v>147</c:v>
                </c:pt>
                <c:pt idx="6">
                  <c:v>127</c:v>
                </c:pt>
                <c:pt idx="7">
                  <c:v>111</c:v>
                </c:pt>
                <c:pt idx="8">
                  <c:v>109</c:v>
                </c:pt>
                <c:pt idx="9">
                  <c:v>114</c:v>
                </c:pt>
                <c:pt idx="10">
                  <c:v>103</c:v>
                </c:pt>
                <c:pt idx="11">
                  <c:v>96</c:v>
                </c:pt>
                <c:pt idx="12" formatCode="General">
                  <c:v>97</c:v>
                </c:pt>
                <c:pt idx="13">
                  <c:v>94</c:v>
                </c:pt>
                <c:pt idx="14" formatCode="General">
                  <c:v>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'(1)(戸数・頭数　元データ）'!$B$10</c:f>
              <c:strCache>
                <c:ptCount val="1"/>
                <c:pt idx="0">
                  <c:v>一戸あたり飼養頭数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00FF"/>
              </a:solidFill>
              <a:ln w="12700">
                <a:solidFill>
                  <a:schemeClr val="bg1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6142383926147164E-2"/>
                  <c:y val="-2.9178750846189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991474341569373E-2"/>
                  <c:y val="-3.30507357394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221170001112844E-2"/>
                  <c:y val="-2.6707415810311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493184903611185E-2"/>
                  <c:y val="-3.7726155271315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872495248438774E-2"/>
                  <c:y val="-3.093882495457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09318490361119E-2"/>
                  <c:y val="-3.093882495457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48286722780342E-2"/>
                  <c:y val="-3.5859728506787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058702144990496E-2"/>
                  <c:y val="-3.1334841628959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058702144990395E-2"/>
                  <c:y val="-3.5859728506787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438012489818084E-2"/>
                  <c:y val="-3.1334841628959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9817322834645568E-2"/>
                  <c:y val="-3.812217194570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9958620689655172E-2"/>
                  <c:y val="-3.438343962660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133793103448286E-2"/>
                  <c:y val="-3.890832650443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3.1429378224273587E-2"/>
                  <c:y val="-2.9768055011223146E-2"/>
                </c:manualLayout>
              </c:layout>
              <c:tx>
                <c:rich>
                  <a:bodyPr/>
                  <a:lstStyle/>
                  <a:p>
                    <a:r>
                      <a:rPr lang="en-US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227.7</a:t>
                    </a:r>
                  </a:p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4417702959543849E-2"/>
                  <c:y val="-3.5722200448925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2233766797764516E-2"/>
                  <c:y val="-2.3756572801281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7634131049027372E-2"/>
                  <c:y val="-1.423533075314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57940618571984925"/>
                  <c:y val="-0.399577252494485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0.59564198086122522"/>
                  <c:y val="0.303389830508474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Mode val="edge"/>
                  <c:yMode val="edge"/>
                  <c:x val="0.35884177869700101"/>
                  <c:y val="0.29491525423728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'(1)(戸数・頭数　元データ）'!$C$6:$Q$6</c:f>
              <c:strCache>
                <c:ptCount val="15"/>
                <c:pt idx="0">
                  <c:v>昭和50</c:v>
                </c:pt>
                <c:pt idx="1">
                  <c:v>55</c:v>
                </c:pt>
                <c:pt idx="2">
                  <c:v>60</c:v>
                </c:pt>
                <c:pt idx="3">
                  <c:v>平成2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</c:strCache>
            </c:strRef>
          </c:cat>
          <c:val>
            <c:numRef>
              <c:f>'(1)(戸数・頭数　元データ）'!$C$10:$Q$10</c:f>
              <c:numCache>
                <c:formatCode>0.0_ </c:formatCode>
                <c:ptCount val="15"/>
                <c:pt idx="0">
                  <c:v>20.156451612903226</c:v>
                </c:pt>
                <c:pt idx="1">
                  <c:v>42.588921282798836</c:v>
                </c:pt>
                <c:pt idx="2">
                  <c:v>66.324817518248182</c:v>
                </c:pt>
                <c:pt idx="3">
                  <c:v>80.930894308943095</c:v>
                </c:pt>
                <c:pt idx="4">
                  <c:v>100.79601990049751</c:v>
                </c:pt>
                <c:pt idx="5">
                  <c:v>118.9795918367347</c:v>
                </c:pt>
                <c:pt idx="6" formatCode="General">
                  <c:v>131</c:v>
                </c:pt>
                <c:pt idx="7">
                  <c:v>161.76576576576576</c:v>
                </c:pt>
                <c:pt idx="8">
                  <c:v>163.63302752293578</c:v>
                </c:pt>
                <c:pt idx="9">
                  <c:v>155.35087719298247</c:v>
                </c:pt>
                <c:pt idx="10">
                  <c:v>172.71844660194174</c:v>
                </c:pt>
                <c:pt idx="11">
                  <c:v>180.8125</c:v>
                </c:pt>
                <c:pt idx="12">
                  <c:v>190.70103092783506</c:v>
                </c:pt>
                <c:pt idx="13">
                  <c:v>209.32978723404256</c:v>
                </c:pt>
                <c:pt idx="14" formatCode="General">
                  <c:v>227.7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6412144"/>
        <c:axId val="-646409968"/>
      </c:lineChart>
      <c:catAx>
        <c:axId val="-646402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6464045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646404528"/>
        <c:scaling>
          <c:orientation val="minMax"/>
          <c:max val="2500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r>
                  <a:rPr lang="ja-JP"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（頭）</a:t>
                </a:r>
                <a:endParaRPr lang="en-US" sz="80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4.7912136844963343E-2"/>
              <c:y val="0.2306847899668650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_ 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646402896"/>
        <c:crosses val="autoZero"/>
        <c:crossBetween val="between"/>
      </c:valAx>
      <c:catAx>
        <c:axId val="-646412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46409968"/>
        <c:crosses val="autoZero"/>
        <c:auto val="0"/>
        <c:lblAlgn val="ctr"/>
        <c:lblOffset val="100"/>
        <c:noMultiLvlLbl val="0"/>
      </c:catAx>
      <c:valAx>
        <c:axId val="-646409968"/>
        <c:scaling>
          <c:orientation val="minMax"/>
          <c:max val="400"/>
        </c:scaling>
        <c:delete val="0"/>
        <c:axPos val="r"/>
        <c:numFmt formatCode="#,##0_ 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646412144"/>
        <c:crosses val="max"/>
        <c:crossBetween val="between"/>
        <c:majorUnit val="1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077306543578601"/>
          <c:y val="0.20302935832116006"/>
          <c:w val="0.23028922074395874"/>
          <c:h val="0.1627731855916200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j-ea"/>
          <a:ea typeface="+mj-ea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0.08123</cdr:x>
      <cdr:y>0.74512</cdr:y>
    </cdr:from>
    <cdr:to>
      <cdr:x>0.85591</cdr:x>
      <cdr:y>0.84774</cdr:y>
    </cdr:to>
    <cdr:sp macro="" textlink="">
      <cdr:nvSpPr>
        <cdr:cNvPr id="2071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3400" y="2983194"/>
          <a:ext cx="5086903" cy="4108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ct val="150000"/>
            </a:lnSpc>
            <a:defRPr sz="1000"/>
          </a:pP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※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昭和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60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年までの哺育育成牛は肉向け乳用種および黒毛和種に含む。平成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年以降の哺育育成牛は黒毛和種・乳用種を含む。</a:t>
          </a:r>
          <a:endParaRPr lang="en-US" altLang="ja-JP" sz="700" b="0" i="0" u="none" strike="noStrike" baseline="0" dirty="0">
            <a:solidFill>
              <a:srgbClr val="000000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pPr algn="l" rtl="0">
            <a:lnSpc>
              <a:spcPct val="150000"/>
            </a:lnSpc>
            <a:defRPr sz="1000"/>
          </a:pP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※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平成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24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年は調査方法変更により交雑種と肉向け乳用種の合計数値を記載。</a:t>
          </a:r>
          <a:endParaRPr lang="en-US" altLang="ja-JP" sz="700" b="0" i="0" u="none" strike="noStrike" baseline="0" dirty="0">
            <a:solidFill>
              <a:srgbClr val="000000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0.83386</cdr:x>
      <cdr:y>0.75265</cdr:y>
    </cdr:from>
    <cdr:to>
      <cdr:x>0.914</cdr:x>
      <cdr:y>0.77674</cdr:y>
    </cdr:to>
    <cdr:sp macro="" textlink="">
      <cdr:nvSpPr>
        <cdr:cNvPr id="2072" name="Text Box 2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64528" y="4222536"/>
          <a:ext cx="736612" cy="135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18288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（県畜産課調べ）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0.11839</cdr:x>
      <cdr:y>0.26518</cdr:y>
    </cdr:from>
    <cdr:to>
      <cdr:x>0.17558</cdr:x>
      <cdr:y>0.37134</cdr:y>
    </cdr:to>
    <cdr:cxnSp macro="">
      <cdr:nvCxnSpPr>
        <cdr:cNvPr id="7" name="直線コネクタ 6"/>
        <cdr:cNvCxnSpPr>
          <a:endCxn xmlns:a="http://schemas.openxmlformats.org/drawingml/2006/main" id="21" idx="3"/>
        </cdr:cNvCxnSpPr>
      </cdr:nvCxnSpPr>
      <cdr:spPr bwMode="auto">
        <a:xfrm xmlns:a="http://schemas.openxmlformats.org/drawingml/2006/main" flipH="1" flipV="1">
          <a:off x="772101" y="1054323"/>
          <a:ext cx="372916" cy="422052"/>
        </a:xfrm>
        <a:prstGeom xmlns:a="http://schemas.openxmlformats.org/drawingml/2006/main" prst="lin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0.4325</cdr:x>
      <cdr:y>0.2015</cdr:y>
    </cdr:from>
    <cdr:to>
      <cdr:x>0.4355</cdr:x>
      <cdr:y>0.23375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83617" y="1132380"/>
          <a:ext cx="27632" cy="1812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0.85774</cdr:x>
      <cdr:y>0.23878</cdr:y>
    </cdr:from>
    <cdr:to>
      <cdr:x>0.91646</cdr:x>
      <cdr:y>0.26583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97641" y="1340368"/>
          <a:ext cx="540661" cy="1518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18288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8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（戸・頭）</a:t>
          </a:r>
        </a:p>
      </cdr:txBody>
    </cdr:sp>
  </cdr:relSizeAnchor>
  <cdr:relSizeAnchor xmlns:cdr="http://schemas.openxmlformats.org/drawingml/2006/chartDrawing">
    <cdr:from>
      <cdr:x>0.13695</cdr:x>
      <cdr:y>0.23998</cdr:y>
    </cdr:from>
    <cdr:to>
      <cdr:x>0.16668</cdr:x>
      <cdr:y>0.26818</cdr:y>
    </cdr:to>
    <cdr:sp macro="" textlink="">
      <cdr:nvSpPr>
        <cdr:cNvPr id="8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2648" y="942975"/>
          <a:ext cx="191617" cy="1108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18288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altLang="ja-JP" sz="6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620</a:t>
          </a:r>
        </a:p>
      </cdr:txBody>
    </cdr:sp>
  </cdr:relSizeAnchor>
  <cdr:relSizeAnchor xmlns:cdr="http://schemas.openxmlformats.org/drawingml/2006/chartDrawing">
    <cdr:from>
      <cdr:x>0.12512</cdr:x>
      <cdr:y>0.31755</cdr:y>
    </cdr:from>
    <cdr:to>
      <cdr:x>0.15823</cdr:x>
      <cdr:y>0.31755</cdr:y>
    </cdr:to>
    <cdr:cxnSp macro="">
      <cdr:nvCxnSpPr>
        <cdr:cNvPr id="15" name="直線コネクタ 14"/>
        <cdr:cNvCxnSpPr/>
      </cdr:nvCxnSpPr>
      <cdr:spPr bwMode="auto">
        <a:xfrm xmlns:a="http://schemas.openxmlformats.org/drawingml/2006/main">
          <a:off x="806448" y="1247775"/>
          <a:ext cx="213403" cy="0"/>
        </a:xfrm>
        <a:prstGeom xmlns:a="http://schemas.openxmlformats.org/drawingml/2006/main" prst="lin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5875" cap="flat" cmpd="dbl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0.76828</cdr:x>
      <cdr:y>0.11765</cdr:y>
    </cdr:from>
    <cdr:to>
      <cdr:x>0.86759</cdr:x>
      <cdr:y>0.28054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073900" y="66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0.11063</cdr:x>
      <cdr:y>0.23718</cdr:y>
    </cdr:from>
    <cdr:to>
      <cdr:x>0.12616</cdr:x>
      <cdr:y>0.26518</cdr:y>
    </cdr:to>
    <cdr:sp macro="" textlink="">
      <cdr:nvSpPr>
        <cdr:cNvPr id="21" name="二等辺三角形 20"/>
        <cdr:cNvSpPr>
          <a:spLocks xmlns:a="http://schemas.openxmlformats.org/drawingml/2006/main" noChangeAspect="1"/>
        </cdr:cNvSpPr>
      </cdr:nvSpPr>
      <cdr:spPr bwMode="auto">
        <a:xfrm xmlns:a="http://schemas.openxmlformats.org/drawingml/2006/main">
          <a:off x="721455" y="942976"/>
          <a:ext cx="101292" cy="111347"/>
        </a:xfrm>
        <a:prstGeom xmlns:a="http://schemas.openxmlformats.org/drawingml/2006/main" prst="triangle">
          <a:avLst/>
        </a:prstGeom>
        <a:solidFill xmlns:a="http://schemas.openxmlformats.org/drawingml/2006/main">
          <a:srgbClr val="FFCC00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85616327"/>
              </p:ext>
            </p:extLst>
          </p:nvPr>
        </p:nvGraphicFramePr>
        <p:xfrm>
          <a:off x="0" y="5946801"/>
          <a:ext cx="6566457" cy="400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76318341"/>
              </p:ext>
            </p:extLst>
          </p:nvPr>
        </p:nvGraphicFramePr>
        <p:xfrm>
          <a:off x="184152" y="1952625"/>
          <a:ext cx="6521448" cy="397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76200" y="2511623"/>
            <a:ext cx="14414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itchFamily="50" charset="-128"/>
              </a:rPr>
              <a:t>（１）飼養状況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69850" y="6064250"/>
            <a:ext cx="25186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itchFamily="50" charset="-128"/>
              </a:rPr>
              <a:t>（２）品種別飼養頭数の推移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3303588" y="1644650"/>
            <a:ext cx="304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b="1"/>
              <a:t>　</a:t>
            </a:r>
            <a:endParaRPr lang="ja-JP" altLang="en-US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畜種別の動向</a:t>
            </a:r>
          </a:p>
        </p:txBody>
      </p:sp>
      <p:sp>
        <p:nvSpPr>
          <p:cNvPr id="9222" name="AutoShape 16"/>
          <p:cNvSpPr>
            <a:spLocks noChangeArrowheads="1"/>
          </p:cNvSpPr>
          <p:nvPr/>
        </p:nvSpPr>
        <p:spPr bwMode="auto">
          <a:xfrm>
            <a:off x="2209800" y="609600"/>
            <a:ext cx="2286000" cy="457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　用　牛</a:t>
            </a:r>
          </a:p>
        </p:txBody>
      </p:sp>
      <p:sp>
        <p:nvSpPr>
          <p:cNvPr id="9223" name="AutoShape 17"/>
          <p:cNvSpPr>
            <a:spLocks noChangeArrowheads="1"/>
          </p:cNvSpPr>
          <p:nvPr/>
        </p:nvSpPr>
        <p:spPr bwMode="auto">
          <a:xfrm>
            <a:off x="304800" y="1187450"/>
            <a:ext cx="6324600" cy="1111250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の肉用牛は、１戸あたりの飼養頭数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が全国第１位（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なっています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飼養されている肉用牛の約７割が、本県を代表するブランド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「近江牛」となる黒毛和種です。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滋賀県酪農・肉用牛生産近代化計画」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において、黒毛和種の飼養頭数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15,000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頭とすることを目標としています。</a:t>
            </a:r>
          </a:p>
        </p:txBody>
      </p:sp>
      <p:sp>
        <p:nvSpPr>
          <p:cNvPr id="9224" name="Text Box 30"/>
          <p:cNvSpPr txBox="1">
            <a:spLocks noChangeArrowheads="1"/>
          </p:cNvSpPr>
          <p:nvPr/>
        </p:nvSpPr>
        <p:spPr bwMode="auto">
          <a:xfrm>
            <a:off x="2895600" y="967740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６ －</a:t>
            </a: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3429000" y="2330450"/>
            <a:ext cx="3200400" cy="2730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TW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畜産統計平成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zh-TW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２月１日現在（</a:t>
            </a:r>
            <a:r>
              <a:rPr lang="zh-TW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農林水産省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調べ）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81000" y="9372600"/>
            <a:ext cx="5867400" cy="273050"/>
          </a:xfrm>
          <a:prstGeom prst="rect">
            <a:avLst/>
          </a:prstGeom>
          <a:solidFill>
            <a:srgbClr val="FFFFCC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・黒毛和種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の飼養頭数は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14,016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頭で、前年に比べ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増加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した。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81000" y="5715000"/>
            <a:ext cx="5867400" cy="273050"/>
          </a:xfrm>
          <a:prstGeom prst="rect">
            <a:avLst/>
          </a:prstGeom>
          <a:solidFill>
            <a:srgbClr val="FFFFCC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・平成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年２月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１日時点の飼養頭数は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,262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頭で、前年に比べ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585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3.0%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増加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した。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8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>
            <a:spLocks/>
          </p:cNvSpPr>
          <p:nvPr/>
        </p:nvSpPr>
        <p:spPr bwMode="auto">
          <a:xfrm>
            <a:off x="384595" y="4188367"/>
            <a:ext cx="1584050" cy="2102277"/>
          </a:xfrm>
          <a:prstGeom prst="roundRect">
            <a:avLst/>
          </a:prstGeom>
          <a:solidFill>
            <a:srgbClr val="92D050"/>
          </a:solidFill>
          <a:ln w="1905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76200" y="118646"/>
            <a:ext cx="40831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ea typeface="HG丸ｺﾞｼｯｸM-PRO" pitchFamily="50" charset="-128"/>
              </a:rPr>
              <a:t>（３）近江牛のブランド向上に向けた取組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38124" y="1981200"/>
            <a:ext cx="6455475" cy="74789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地理的表示保護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制度に基づく近江牛の登録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登録年月日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　　　称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牛、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OMI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BEEF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区　　　分　　　　生鮮肉類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登録生産者団体　　一般社団法人　滋賀県畜産振興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協会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★地理的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表示保護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品質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の特性が確立し、かつその特性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が生産地と結びついた産品について、農林水産省（国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）が品質の基準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とともに、その名称（地理的表示）を知的財産として登録し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、保護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する制度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地理的表示に登録された近江牛の品質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歴史と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伝統＞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で最も古い歴史を持つブランド和牛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＜高品質＞　　 霜降り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度合いが高いとともに、脂の口溶けが良く、牛肉の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おいしさに関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与して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いるといわれるオレイン酸を多く含む。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＜地域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と結びついた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生産＞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世界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有数の古代湖「琵琶湖」を有する滋賀県で豊かな水と自然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環境の中、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稲わらの給与など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、安全・安心を基本に地域と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結びついた生産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いる。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5909455" y="428996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200" dirty="0"/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29079" y="533400"/>
            <a:ext cx="6781800" cy="1123712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年）に策定した「近江牛」ブランド・販売戦略に基づき、ブランド向上、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販売拡大をすすめています。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日、県内産品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は初めて地理的表示法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水産物等の名称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基づく地理的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登録されました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登録を機に、ブランドのさらなる磨き上げを図ります。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" name="Picture 5" descr="\\w01\w226629$\グループ共有\291220ウシラボと知事対談\秘書課レク資料\GIマーク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91" y="2394829"/>
            <a:ext cx="685800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4819650" y="3048000"/>
            <a:ext cx="1873950" cy="27852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農林水産大臣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登録第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　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0650" y="2135748"/>
            <a:ext cx="1143000" cy="33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近江牛　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136676" y="6321967"/>
            <a:ext cx="3581400" cy="27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ea typeface="HG丸ｺﾞｼｯｸM-PRO" pitchFamily="50" charset="-128"/>
              </a:rPr>
              <a:t>登録</a:t>
            </a:r>
            <a:r>
              <a:rPr lang="ja-JP" altLang="en-US" sz="1050" dirty="0">
                <a:ea typeface="HG丸ｺﾞｼｯｸM-PRO" pitchFamily="50" charset="-128"/>
              </a:rPr>
              <a:t>生産者</a:t>
            </a:r>
            <a:r>
              <a:rPr lang="ja-JP" altLang="en-US" sz="1050" dirty="0" smtClean="0">
                <a:ea typeface="HG丸ｺﾞｼｯｸM-PRO" pitchFamily="50" charset="-128"/>
              </a:rPr>
              <a:t>団体は基準を守るための品質管理を実施</a:t>
            </a:r>
            <a:endParaRPr lang="ja-JP" altLang="en-US" sz="1050" dirty="0">
              <a:ea typeface="HG丸ｺﾞｼｯｸM-PRO" pitchFamily="50" charset="-128"/>
            </a:endParaRPr>
          </a:p>
        </p:txBody>
      </p:sp>
      <p:sp>
        <p:nvSpPr>
          <p:cNvPr id="46" name="ストライプ矢印 45"/>
          <p:cNvSpPr/>
          <p:nvPr/>
        </p:nvSpPr>
        <p:spPr>
          <a:xfrm rot="5400000">
            <a:off x="5557959" y="5752078"/>
            <a:ext cx="257689" cy="885025"/>
          </a:xfrm>
          <a:prstGeom prst="stripedRightArrow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3" name="テキスト ボックス 2"/>
          <p:cNvSpPr txBox="1">
            <a:spLocks/>
          </p:cNvSpPr>
          <p:nvPr/>
        </p:nvSpPr>
        <p:spPr>
          <a:xfrm>
            <a:off x="460795" y="4527215"/>
            <a:ext cx="1420459" cy="15974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人的な特性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自然の特性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995" y="4758378"/>
            <a:ext cx="1295400" cy="3784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伝統的な製法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特別な飼育方法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498" y="5346247"/>
            <a:ext cx="1295400" cy="226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気候・風土など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>
            <a:spLocks noChangeAspect="1"/>
          </p:cNvSpPr>
          <p:nvPr/>
        </p:nvSpPr>
        <p:spPr bwMode="auto">
          <a:xfrm>
            <a:off x="2651546" y="4176590"/>
            <a:ext cx="1611695" cy="210244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産品の特性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>
            <a:spLocks/>
          </p:cNvSpPr>
          <p:nvPr/>
        </p:nvSpPr>
        <p:spPr>
          <a:xfrm>
            <a:off x="2727746" y="4519887"/>
            <a:ext cx="1451856" cy="1600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品質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300000"/>
              </a:lnSpc>
            </a:pP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社会的評価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56202" y="4758672"/>
            <a:ext cx="1402382" cy="549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〇〇成分が多い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〇〇な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食味風味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〇〇な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食感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>
            <a:spLocks noChangeAspect="1"/>
          </p:cNvSpPr>
          <p:nvPr/>
        </p:nvSpPr>
        <p:spPr>
          <a:xfrm>
            <a:off x="2752483" y="5523894"/>
            <a:ext cx="1402382" cy="397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歴史的・文化的評価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品評会での受章歴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889276" y="4093766"/>
            <a:ext cx="1574215" cy="1893641"/>
          </a:xfrm>
          <a:prstGeom prst="roundRect">
            <a:avLst/>
          </a:prstGeom>
          <a:noFill/>
          <a:ln w="38100" cap="flat" cmpd="sng" algn="ctr">
            <a:solidFill>
              <a:srgbClr val="FF99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</a:t>
            </a:r>
            <a:endParaRPr kumimoji="1" lang="en-US" altLang="ja-JP" sz="16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28683" y="4473429"/>
            <a:ext cx="1295400" cy="2483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地名 ＋ 産品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91891" y="4645567"/>
            <a:ext cx="917206" cy="32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1" y="4907695"/>
            <a:ext cx="1032764" cy="103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5748317" y="4645567"/>
            <a:ext cx="457200" cy="32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加算記号 3"/>
          <p:cNvSpPr>
            <a:spLocks noChangeAspect="1"/>
          </p:cNvSpPr>
          <p:nvPr/>
        </p:nvSpPr>
        <p:spPr bwMode="auto">
          <a:xfrm>
            <a:off x="1946698" y="4807324"/>
            <a:ext cx="651510" cy="673978"/>
          </a:xfrm>
          <a:prstGeom prst="mathPlu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ストライプ矢印 39"/>
          <p:cNvSpPr>
            <a:spLocks noChangeAspect="1"/>
          </p:cNvSpPr>
          <p:nvPr/>
        </p:nvSpPr>
        <p:spPr>
          <a:xfrm>
            <a:off x="4346995" y="4874194"/>
            <a:ext cx="466081" cy="581531"/>
          </a:xfrm>
          <a:prstGeom prst="stripedRightArrow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4600" y="1804279"/>
            <a:ext cx="1676400" cy="329321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近江牛の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</a:p>
        </p:txBody>
      </p:sp>
      <p:pic>
        <p:nvPicPr>
          <p:cNvPr id="34" name="Picture 8" descr="和牛給与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11" y="8102594"/>
            <a:ext cx="2086494" cy="15007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図 34" descr="C:\Users\aihara\AppData\Local\Microsoft\Windows\Temporary Internet Files\Content.Outlook\3TBKC6MA\3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303" y="8102594"/>
            <a:ext cx="2145864" cy="1465027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6" name="Picture 2" descr="D:\●H３０森川●\★GI地理的表示★\サポートセンターより\提供写真\風景②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24" y="5523894"/>
            <a:ext cx="917947" cy="60989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321</Words>
  <Application>Microsoft Office PowerPoint</Application>
  <PresentationFormat>A4 210 x 297 mm</PresentationFormat>
  <Paragraphs>141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ＭＳ Ｐ明朝</vt:lpstr>
      <vt:lpstr>ＭＳ 明朝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294</cp:revision>
  <cp:lastPrinted>2019-04-24T04:02:56Z</cp:lastPrinted>
  <dcterms:created xsi:type="dcterms:W3CDTF">1601-01-01T00:00:00Z</dcterms:created>
  <dcterms:modified xsi:type="dcterms:W3CDTF">2020-03-26T08:51:12Z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