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98" r:id="rId2"/>
    <p:sldId id="299" r:id="rId3"/>
  </p:sldIdLst>
  <p:sldSz cx="6858000" cy="9906000" type="A4"/>
  <p:notesSz cx="6735763" cy="9866313"/>
  <p:defaultTextStyle>
    <a:defPPr>
      <a:defRPr lang="ja-JP"/>
    </a:defPPr>
    <a:lvl1pPr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66"/>
    <a:srgbClr val="CCFF99"/>
    <a:srgbClr val="CCECFF"/>
    <a:srgbClr val="99CCFF"/>
    <a:srgbClr val="FFFF99"/>
    <a:srgbClr val="FFFFCC"/>
    <a:srgbClr val="99CC00"/>
    <a:srgbClr val="CCFF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6" autoAdjust="0"/>
    <p:restoredTop sz="94585" autoAdjust="0"/>
  </p:normalViewPr>
  <p:slideViewPr>
    <p:cSldViewPr>
      <p:cViewPr varScale="1">
        <p:scale>
          <a:sx n="71" d="100"/>
          <a:sy n="71" d="100"/>
        </p:scale>
        <p:origin x="3390" y="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70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______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______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501338240698143"/>
          <c:y val="0.13504705332560371"/>
          <c:w val="0.81138341933207692"/>
          <c:h val="0.5517117531410807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 (2)(内訳元データ）'!$B$14</c:f>
              <c:strCache>
                <c:ptCount val="1"/>
                <c:pt idx="0">
                  <c:v>黒毛和種</c:v>
                </c:pt>
              </c:strCache>
            </c:strRef>
          </c:tx>
          <c:spPr>
            <a:solidFill>
              <a:srgbClr val="9999FF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 (2)(内訳元データ）'!$C$13:$Q$13</c:f>
              <c:strCache>
                <c:ptCount val="15"/>
                <c:pt idx="0">
                  <c:v>昭和50</c:v>
                </c:pt>
                <c:pt idx="1">
                  <c:v>55</c:v>
                </c:pt>
                <c:pt idx="2">
                  <c:v>60</c:v>
                </c:pt>
                <c:pt idx="3">
                  <c:v>平成2</c:v>
                </c:pt>
                <c:pt idx="4">
                  <c:v>7</c:v>
                </c:pt>
                <c:pt idx="5">
                  <c:v>12</c:v>
                </c:pt>
                <c:pt idx="6">
                  <c:v>17</c:v>
                </c:pt>
                <c:pt idx="7">
                  <c:v>22</c:v>
                </c:pt>
                <c:pt idx="8">
                  <c:v>25</c:v>
                </c:pt>
                <c:pt idx="9">
                  <c:v>26</c:v>
                </c:pt>
                <c:pt idx="10">
                  <c:v>27</c:v>
                </c:pt>
                <c:pt idx="11">
                  <c:v>28</c:v>
                </c:pt>
                <c:pt idx="12">
                  <c:v>29</c:v>
                </c:pt>
                <c:pt idx="13">
                  <c:v>30</c:v>
                </c:pt>
                <c:pt idx="14">
                  <c:v>31</c:v>
                </c:pt>
              </c:strCache>
            </c:strRef>
          </c:cat>
          <c:val>
            <c:numRef>
              <c:f>' (2)(内訳元データ）'!$C$14:$Q$14</c:f>
              <c:numCache>
                <c:formatCode>#,##0_);[Red]\(#,##0\)</c:formatCode>
                <c:ptCount val="15"/>
                <c:pt idx="0">
                  <c:v>3367</c:v>
                </c:pt>
                <c:pt idx="1">
                  <c:v>2778</c:v>
                </c:pt>
                <c:pt idx="2">
                  <c:v>4638</c:v>
                </c:pt>
                <c:pt idx="3" formatCode="#,##0_ ">
                  <c:v>6259</c:v>
                </c:pt>
                <c:pt idx="4">
                  <c:v>8296</c:v>
                </c:pt>
                <c:pt idx="5">
                  <c:v>7790</c:v>
                </c:pt>
                <c:pt idx="6">
                  <c:v>8130</c:v>
                </c:pt>
                <c:pt idx="7">
                  <c:v>11361</c:v>
                </c:pt>
                <c:pt idx="8">
                  <c:v>11904</c:v>
                </c:pt>
                <c:pt idx="9">
                  <c:v>11684</c:v>
                </c:pt>
                <c:pt idx="10">
                  <c:v>12165</c:v>
                </c:pt>
                <c:pt idx="11">
                  <c:v>11818</c:v>
                </c:pt>
                <c:pt idx="12">
                  <c:v>12478</c:v>
                </c:pt>
                <c:pt idx="13">
                  <c:v>13458</c:v>
                </c:pt>
                <c:pt idx="14">
                  <c:v>14016</c:v>
                </c:pt>
              </c:numCache>
            </c:numRef>
          </c:val>
        </c:ser>
        <c:ser>
          <c:idx val="1"/>
          <c:order val="1"/>
          <c:tx>
            <c:strRef>
              <c:f>' (2)(内訳元データ）'!$B$15</c:f>
              <c:strCache>
                <c:ptCount val="1"/>
                <c:pt idx="0">
                  <c:v>肉向け乳用種</c:v>
                </c:pt>
              </c:strCache>
            </c:strRef>
          </c:tx>
          <c:spPr>
            <a:solidFill>
              <a:srgbClr val="FFCC00"/>
            </a:solidFill>
            <a:ln w="25400">
              <a:noFill/>
            </a:ln>
          </c:spPr>
          <c:invertIfNegative val="0"/>
          <c:dPt>
            <c:idx val="9"/>
            <c:invertIfNegative val="0"/>
            <c:bubble3D val="0"/>
          </c:dPt>
          <c:dPt>
            <c:idx val="21"/>
            <c:invertIfNegative val="0"/>
            <c:bubble3D val="0"/>
          </c:dPt>
          <c:dLbls>
            <c:dLbl>
              <c:idx val="8"/>
              <c:layout>
                <c:manualLayout>
                  <c:x val="-3.8681438102770591E-3"/>
                  <c:y val="2.8548956214693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868143810276988E-3"/>
                  <c:y val="2.5376849968616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5.8022157154154824E-3"/>
                  <c:y val="2.22047437225391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1.4183030127441305E-16"/>
                  <c:y val="1.26884249843080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3.868143810276988E-3"/>
                  <c:y val="2.53768499686160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7.6144563194428897E-8"/>
                  <c:y val="1.903276236253477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60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7453378587570127E-2"/>
                      <c:h val="3.1086641211554755E-2"/>
                    </c:manualLayout>
                  </c15:layout>
                </c:ext>
              </c:extLst>
            </c:dLbl>
            <c:dLbl>
              <c:idx val="14"/>
              <c:layout>
                <c:manualLayout>
                  <c:x val="1.934071905138494E-3"/>
                  <c:y val="2.22047437225391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 (2)(内訳元データ）'!$C$13:$Q$13</c:f>
              <c:strCache>
                <c:ptCount val="15"/>
                <c:pt idx="0">
                  <c:v>昭和50</c:v>
                </c:pt>
                <c:pt idx="1">
                  <c:v>55</c:v>
                </c:pt>
                <c:pt idx="2">
                  <c:v>60</c:v>
                </c:pt>
                <c:pt idx="3">
                  <c:v>平成2</c:v>
                </c:pt>
                <c:pt idx="4">
                  <c:v>7</c:v>
                </c:pt>
                <c:pt idx="5">
                  <c:v>12</c:v>
                </c:pt>
                <c:pt idx="6">
                  <c:v>17</c:v>
                </c:pt>
                <c:pt idx="7">
                  <c:v>22</c:v>
                </c:pt>
                <c:pt idx="8">
                  <c:v>25</c:v>
                </c:pt>
                <c:pt idx="9">
                  <c:v>26</c:v>
                </c:pt>
                <c:pt idx="10">
                  <c:v>27</c:v>
                </c:pt>
                <c:pt idx="11">
                  <c:v>28</c:v>
                </c:pt>
                <c:pt idx="12">
                  <c:v>29</c:v>
                </c:pt>
                <c:pt idx="13">
                  <c:v>30</c:v>
                </c:pt>
                <c:pt idx="14">
                  <c:v>31</c:v>
                </c:pt>
              </c:strCache>
            </c:strRef>
          </c:cat>
          <c:val>
            <c:numRef>
              <c:f>' (2)(内訳元データ）'!$C$15:$Q$15</c:f>
              <c:numCache>
                <c:formatCode>#,##0_ </c:formatCode>
                <c:ptCount val="15"/>
                <c:pt idx="0" formatCode="#,##0_);[Red]\(#,##0\)">
                  <c:v>8511</c:v>
                </c:pt>
                <c:pt idx="1">
                  <c:v>11419</c:v>
                </c:pt>
                <c:pt idx="2">
                  <c:v>12778</c:v>
                </c:pt>
                <c:pt idx="3">
                  <c:v>10182</c:v>
                </c:pt>
                <c:pt idx="4" formatCode="#,##0_);[Red]\(#,##0\)">
                  <c:v>6567</c:v>
                </c:pt>
                <c:pt idx="5" formatCode="#,##0_);[Red]\(#,##0\)">
                  <c:v>4217</c:v>
                </c:pt>
                <c:pt idx="6" formatCode="#,##0_);[Red]\(#,##0\)">
                  <c:v>2036</c:v>
                </c:pt>
                <c:pt idx="7" formatCode="#,##0_);[Red]\(#,##0\)">
                  <c:v>1355</c:v>
                </c:pt>
                <c:pt idx="8" formatCode="#,##0_);[Red]\(#,##0\)">
                  <c:v>784</c:v>
                </c:pt>
                <c:pt idx="9" formatCode="#,##0_);[Red]\(#,##0\)">
                  <c:v>766</c:v>
                </c:pt>
                <c:pt idx="10" formatCode="#,##0_);[Red]\(#,##0\)">
                  <c:v>460</c:v>
                </c:pt>
                <c:pt idx="11" formatCode="#,##0_);[Red]\(#,##0\)">
                  <c:v>148</c:v>
                </c:pt>
                <c:pt idx="12" formatCode="#,##0_);[Red]\(#,##0\)">
                  <c:v>196</c:v>
                </c:pt>
                <c:pt idx="13" formatCode="#,##0_);[Red]\(#,##0\)">
                  <c:v>138</c:v>
                </c:pt>
                <c:pt idx="14" formatCode="#,##0_);[Red]\(#,##0\)">
                  <c:v>117</c:v>
                </c:pt>
              </c:numCache>
            </c:numRef>
          </c:val>
        </c:ser>
        <c:ser>
          <c:idx val="2"/>
          <c:order val="2"/>
          <c:tx>
            <c:strRef>
              <c:f>' (2)(内訳元データ）'!$B$16</c:f>
              <c:strCache>
                <c:ptCount val="1"/>
                <c:pt idx="0">
                  <c:v>哺育育成</c:v>
                </c:pt>
              </c:strCache>
            </c:strRef>
          </c:tx>
          <c:spPr>
            <a:solidFill>
              <a:srgbClr val="99FF99"/>
            </a:solidFill>
            <a:ln w="25400">
              <a:noFill/>
            </a:ln>
          </c:spPr>
          <c:invertIfNegative val="0"/>
          <c:dLbls>
            <c:dLbl>
              <c:idx val="3"/>
              <c:layout/>
              <c:tx>
                <c:rich>
                  <a:bodyPr/>
                  <a:lstStyle/>
                  <a:p>
                    <a:fld id="{1B6217CB-909F-4D7C-A917-B83AE92F58E9}" type="VALUE">
                      <a:rPr lang="en-US" altLang="ja-JP" sz="60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1"/>
              <c:layout>
                <c:manualLayout>
                  <c:x val="-1.934071905138494E-3"/>
                  <c:y val="-1.26884249843080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1.9340719051386358E-3"/>
                  <c:y val="-1.9032637476462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0"/>
                  <c:y val="-1.26884249843080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 (2)(内訳元データ）'!$C$13:$Q$13</c:f>
              <c:strCache>
                <c:ptCount val="15"/>
                <c:pt idx="0">
                  <c:v>昭和50</c:v>
                </c:pt>
                <c:pt idx="1">
                  <c:v>55</c:v>
                </c:pt>
                <c:pt idx="2">
                  <c:v>60</c:v>
                </c:pt>
                <c:pt idx="3">
                  <c:v>平成2</c:v>
                </c:pt>
                <c:pt idx="4">
                  <c:v>7</c:v>
                </c:pt>
                <c:pt idx="5">
                  <c:v>12</c:v>
                </c:pt>
                <c:pt idx="6">
                  <c:v>17</c:v>
                </c:pt>
                <c:pt idx="7">
                  <c:v>22</c:v>
                </c:pt>
                <c:pt idx="8">
                  <c:v>25</c:v>
                </c:pt>
                <c:pt idx="9">
                  <c:v>26</c:v>
                </c:pt>
                <c:pt idx="10">
                  <c:v>27</c:v>
                </c:pt>
                <c:pt idx="11">
                  <c:v>28</c:v>
                </c:pt>
                <c:pt idx="12">
                  <c:v>29</c:v>
                </c:pt>
                <c:pt idx="13">
                  <c:v>30</c:v>
                </c:pt>
                <c:pt idx="14">
                  <c:v>31</c:v>
                </c:pt>
              </c:strCache>
            </c:strRef>
          </c:cat>
          <c:val>
            <c:numRef>
              <c:f>' (2)(内訳元データ）'!$C$16:$Q$16</c:f>
              <c:numCache>
                <c:formatCode>General</c:formatCode>
                <c:ptCount val="15"/>
                <c:pt idx="3" formatCode="#,##0_);[Red]\(#,##0\)">
                  <c:v>1217</c:v>
                </c:pt>
                <c:pt idx="4" formatCode="#,##0_);[Red]\(#,##0\)">
                  <c:v>680</c:v>
                </c:pt>
                <c:pt idx="5" formatCode="#,##0_);[Red]\(#,##0\)">
                  <c:v>697</c:v>
                </c:pt>
                <c:pt idx="6" formatCode="#,##0_);[Red]\(#,##0\)">
                  <c:v>802</c:v>
                </c:pt>
                <c:pt idx="7" formatCode="#,##0_);[Red]\(#,##0\)">
                  <c:v>717</c:v>
                </c:pt>
                <c:pt idx="8" formatCode="#,##0_);[Red]\(#,##0\)">
                  <c:v>479</c:v>
                </c:pt>
                <c:pt idx="9" formatCode="#,##0_);[Red]\(#,##0\)">
                  <c:v>500</c:v>
                </c:pt>
                <c:pt idx="10" formatCode="#,##0_);[Red]\(#,##0\)">
                  <c:v>523</c:v>
                </c:pt>
                <c:pt idx="11" formatCode="#,##0_);[Red]\(#,##0\)">
                  <c:v>543</c:v>
                </c:pt>
                <c:pt idx="12" formatCode="#,##0_);[Red]\(#,##0\)">
                  <c:v>532</c:v>
                </c:pt>
                <c:pt idx="13" formatCode="#,##0_);[Red]\(#,##0\)">
                  <c:v>597</c:v>
                </c:pt>
                <c:pt idx="14" formatCode="#,##0_);[Red]\(#,##0\)">
                  <c:v>698</c:v>
                </c:pt>
              </c:numCache>
            </c:numRef>
          </c:val>
        </c:ser>
        <c:ser>
          <c:idx val="3"/>
          <c:order val="3"/>
          <c:tx>
            <c:strRef>
              <c:f>' (2)(内訳元データ）'!$B$17</c:f>
              <c:strCache>
                <c:ptCount val="1"/>
                <c:pt idx="0">
                  <c:v>交雑種</c:v>
                </c:pt>
              </c:strCache>
            </c:strRef>
          </c:tx>
          <c:spPr>
            <a:solidFill>
              <a:srgbClr val="FFFF00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 (2)(内訳元データ）'!$C$13:$Q$13</c:f>
              <c:strCache>
                <c:ptCount val="15"/>
                <c:pt idx="0">
                  <c:v>昭和50</c:v>
                </c:pt>
                <c:pt idx="1">
                  <c:v>55</c:v>
                </c:pt>
                <c:pt idx="2">
                  <c:v>60</c:v>
                </c:pt>
                <c:pt idx="3">
                  <c:v>平成2</c:v>
                </c:pt>
                <c:pt idx="4">
                  <c:v>7</c:v>
                </c:pt>
                <c:pt idx="5">
                  <c:v>12</c:v>
                </c:pt>
                <c:pt idx="6">
                  <c:v>17</c:v>
                </c:pt>
                <c:pt idx="7">
                  <c:v>22</c:v>
                </c:pt>
                <c:pt idx="8">
                  <c:v>25</c:v>
                </c:pt>
                <c:pt idx="9">
                  <c:v>26</c:v>
                </c:pt>
                <c:pt idx="10">
                  <c:v>27</c:v>
                </c:pt>
                <c:pt idx="11">
                  <c:v>28</c:v>
                </c:pt>
                <c:pt idx="12">
                  <c:v>29</c:v>
                </c:pt>
                <c:pt idx="13">
                  <c:v>30</c:v>
                </c:pt>
                <c:pt idx="14">
                  <c:v>31</c:v>
                </c:pt>
              </c:strCache>
            </c:strRef>
          </c:cat>
          <c:val>
            <c:numRef>
              <c:f>' (2)(内訳元データ）'!$C$17:$Q$17</c:f>
              <c:numCache>
                <c:formatCode>General</c:formatCode>
                <c:ptCount val="15"/>
                <c:pt idx="3">
                  <c:v>979</c:v>
                </c:pt>
                <c:pt idx="4" formatCode="#,##0_);[Red]\(#,##0\)">
                  <c:v>3252</c:v>
                </c:pt>
                <c:pt idx="5" formatCode="#,##0_);[Red]\(#,##0\)">
                  <c:v>3839</c:v>
                </c:pt>
                <c:pt idx="6" formatCode="#,##0_);[Red]\(#,##0\)">
                  <c:v>4669</c:v>
                </c:pt>
                <c:pt idx="7" formatCode="#,##0_);[Red]\(#,##0\)">
                  <c:v>3365</c:v>
                </c:pt>
                <c:pt idx="8" formatCode="#,##0_);[Red]\(#,##0\)">
                  <c:v>3577</c:v>
                </c:pt>
                <c:pt idx="9" formatCode="#,##0_);[Red]\(#,##0\)">
                  <c:v>3643</c:v>
                </c:pt>
                <c:pt idx="10" formatCode="#,##0_);[Red]\(#,##0\)">
                  <c:v>3442</c:v>
                </c:pt>
                <c:pt idx="11" formatCode="#,##0_);[Red]\(#,##0\)">
                  <c:v>3577</c:v>
                </c:pt>
                <c:pt idx="12" formatCode="#,##0_);[Red]\(#,##0\)">
                  <c:v>3831</c:v>
                </c:pt>
                <c:pt idx="13" formatCode="#,##0_);[Red]\(#,##0\)">
                  <c:v>3760</c:v>
                </c:pt>
                <c:pt idx="14" formatCode="#,##0_);[Red]\(#,##0\)">
                  <c:v>3580</c:v>
                </c:pt>
              </c:numCache>
            </c:numRef>
          </c:val>
        </c:ser>
        <c:ser>
          <c:idx val="4"/>
          <c:order val="4"/>
          <c:tx>
            <c:strRef>
              <c:f>' (2)(内訳元データ）'!$B$18</c:f>
              <c:strCache>
                <c:ptCount val="1"/>
                <c:pt idx="0">
                  <c:v>繁殖牛</c:v>
                </c:pt>
              </c:strCache>
            </c:strRef>
          </c:tx>
          <c:spPr>
            <a:solidFill>
              <a:srgbClr val="FF99CC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 (2)(内訳元データ）'!$C$13:$Q$13</c:f>
              <c:strCache>
                <c:ptCount val="15"/>
                <c:pt idx="0">
                  <c:v>昭和50</c:v>
                </c:pt>
                <c:pt idx="1">
                  <c:v>55</c:v>
                </c:pt>
                <c:pt idx="2">
                  <c:v>60</c:v>
                </c:pt>
                <c:pt idx="3">
                  <c:v>平成2</c:v>
                </c:pt>
                <c:pt idx="4">
                  <c:v>7</c:v>
                </c:pt>
                <c:pt idx="5">
                  <c:v>12</c:v>
                </c:pt>
                <c:pt idx="6">
                  <c:v>17</c:v>
                </c:pt>
                <c:pt idx="7">
                  <c:v>22</c:v>
                </c:pt>
                <c:pt idx="8">
                  <c:v>25</c:v>
                </c:pt>
                <c:pt idx="9">
                  <c:v>26</c:v>
                </c:pt>
                <c:pt idx="10">
                  <c:v>27</c:v>
                </c:pt>
                <c:pt idx="11">
                  <c:v>28</c:v>
                </c:pt>
                <c:pt idx="12">
                  <c:v>29</c:v>
                </c:pt>
                <c:pt idx="13">
                  <c:v>30</c:v>
                </c:pt>
                <c:pt idx="14">
                  <c:v>31</c:v>
                </c:pt>
              </c:strCache>
            </c:strRef>
          </c:cat>
          <c:val>
            <c:numRef>
              <c:f>' (2)(内訳元データ）'!$C$18:$Q$18</c:f>
              <c:numCache>
                <c:formatCode>General</c:formatCode>
                <c:ptCount val="15"/>
                <c:pt idx="0">
                  <c:v>619</c:v>
                </c:pt>
                <c:pt idx="1">
                  <c:v>411</c:v>
                </c:pt>
                <c:pt idx="2">
                  <c:v>757</c:v>
                </c:pt>
                <c:pt idx="3" formatCode="#,##0_);[Red]\(#,##0\)">
                  <c:v>1272</c:v>
                </c:pt>
                <c:pt idx="4" formatCode="#,##0_);[Red]\(#,##0\)">
                  <c:v>1465</c:v>
                </c:pt>
                <c:pt idx="5" formatCode="#,##0_);[Red]\(#,##0\)">
                  <c:v>947</c:v>
                </c:pt>
                <c:pt idx="6" formatCode="#,##0_);[Red]\(#,##0\)">
                  <c:v>980</c:v>
                </c:pt>
                <c:pt idx="7" formatCode="#,##0_);[Red]\(#,##0\)">
                  <c:v>1158</c:v>
                </c:pt>
                <c:pt idx="8" formatCode="#,##0_);[Red]\(#,##0\)">
                  <c:v>1092</c:v>
                </c:pt>
                <c:pt idx="9" formatCode="#,##0_);[Red]\(#,##0\)">
                  <c:v>1117</c:v>
                </c:pt>
                <c:pt idx="10" formatCode="#,##0_);[Red]\(#,##0\)">
                  <c:v>1200</c:v>
                </c:pt>
                <c:pt idx="11" formatCode="#,##0_);[Red]\(#,##0\)">
                  <c:v>1272</c:v>
                </c:pt>
                <c:pt idx="12" formatCode="#,##0_);[Red]\(#,##0\)">
                  <c:v>1461</c:v>
                </c:pt>
                <c:pt idx="13" formatCode="#,##0_);[Red]\(#,##0\)">
                  <c:v>1724</c:v>
                </c:pt>
                <c:pt idx="14" formatCode="#,##0_);[Red]\(#,##0\)">
                  <c:v>1851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-646410512"/>
        <c:axId val="-646403440"/>
      </c:barChart>
      <c:lineChart>
        <c:grouping val="standard"/>
        <c:varyColors val="0"/>
        <c:ser>
          <c:idx val="5"/>
          <c:order val="5"/>
          <c:tx>
            <c:strRef>
              <c:f>' (2)(内訳元データ）'!$B$19</c:f>
              <c:strCache>
                <c:ptCount val="1"/>
                <c:pt idx="0">
                  <c:v>合計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8681438102769881E-2"/>
                  <c:y val="-2.5376849968616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6747366197631387E-2"/>
                  <c:y val="-2.5376849968616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0615510007908376E-2"/>
                  <c:y val="-1.9032637476462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2549581913046905E-2"/>
                  <c:y val="-2.22047437225391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7077006671938915E-2"/>
                  <c:y val="-1.2688424984308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2879222387354398E-2"/>
                  <c:y val="-1.9032637476462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4813294292492893E-2"/>
                  <c:y val="-1.586053123038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8681438102769951E-2"/>
                  <c:y val="-2.5376849968616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0615510007908376E-2"/>
                  <c:y val="-2.8548956214693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254958191304687E-2"/>
                  <c:y val="-1.586053123038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3.868143810277002E-2"/>
                  <c:y val="-9.51631873823104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4.254958191304687E-2"/>
                  <c:y val="-1.9032637476462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4.4483653818185503E-2"/>
                  <c:y val="-1.2688424984308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4.0615510007908376E-2"/>
                  <c:y val="-6.34421249215400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3.6747366197631387E-2"/>
                  <c:y val="-1.26884249843080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 (2)(内訳元データ）'!$C$13:$Q$13</c:f>
              <c:strCache>
                <c:ptCount val="15"/>
                <c:pt idx="0">
                  <c:v>昭和50</c:v>
                </c:pt>
                <c:pt idx="1">
                  <c:v>55</c:v>
                </c:pt>
                <c:pt idx="2">
                  <c:v>60</c:v>
                </c:pt>
                <c:pt idx="3">
                  <c:v>平成2</c:v>
                </c:pt>
                <c:pt idx="4">
                  <c:v>7</c:v>
                </c:pt>
                <c:pt idx="5">
                  <c:v>12</c:v>
                </c:pt>
                <c:pt idx="6">
                  <c:v>17</c:v>
                </c:pt>
                <c:pt idx="7">
                  <c:v>22</c:v>
                </c:pt>
                <c:pt idx="8">
                  <c:v>25</c:v>
                </c:pt>
                <c:pt idx="9">
                  <c:v>26</c:v>
                </c:pt>
                <c:pt idx="10">
                  <c:v>27</c:v>
                </c:pt>
                <c:pt idx="11">
                  <c:v>28</c:v>
                </c:pt>
                <c:pt idx="12">
                  <c:v>29</c:v>
                </c:pt>
                <c:pt idx="13">
                  <c:v>30</c:v>
                </c:pt>
                <c:pt idx="14">
                  <c:v>31</c:v>
                </c:pt>
              </c:strCache>
            </c:strRef>
          </c:cat>
          <c:val>
            <c:numRef>
              <c:f>' (2)(内訳元データ）'!$C$19:$Q$19</c:f>
              <c:numCache>
                <c:formatCode>#,##0_);[Red]\(#,##0\)</c:formatCode>
                <c:ptCount val="15"/>
                <c:pt idx="0">
                  <c:v>12497</c:v>
                </c:pt>
                <c:pt idx="1">
                  <c:v>14608</c:v>
                </c:pt>
                <c:pt idx="2">
                  <c:v>18173</c:v>
                </c:pt>
                <c:pt idx="3">
                  <c:v>19909</c:v>
                </c:pt>
                <c:pt idx="4">
                  <c:v>20260</c:v>
                </c:pt>
                <c:pt idx="5">
                  <c:v>17490</c:v>
                </c:pt>
                <c:pt idx="6">
                  <c:v>16617</c:v>
                </c:pt>
                <c:pt idx="7">
                  <c:v>17956</c:v>
                </c:pt>
                <c:pt idx="8">
                  <c:v>17836</c:v>
                </c:pt>
                <c:pt idx="9">
                  <c:v>17710</c:v>
                </c:pt>
                <c:pt idx="10">
                  <c:v>17790</c:v>
                </c:pt>
                <c:pt idx="11">
                  <c:v>17358</c:v>
                </c:pt>
                <c:pt idx="12">
                  <c:v>18498</c:v>
                </c:pt>
                <c:pt idx="13">
                  <c:v>19677</c:v>
                </c:pt>
                <c:pt idx="14">
                  <c:v>20262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-646410512"/>
        <c:axId val="-646403440"/>
      </c:lineChart>
      <c:catAx>
        <c:axId val="-646410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7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pPr>
            <a:endParaRPr lang="ja-JP"/>
          </a:p>
        </c:txPr>
        <c:crossAx val="-646403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646403440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800"/>
                </a:pPr>
                <a:r>
                  <a:rPr lang="ja-JP" altLang="en-US" sz="8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（頭）</a:t>
                </a:r>
                <a:endParaRPr lang="ja-JP" altLang="en-US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c:rich>
          </c:tx>
          <c:layout>
            <c:manualLayout>
              <c:xMode val="edge"/>
              <c:yMode val="edge"/>
              <c:x val="0.12764874573914062"/>
              <c:y val="0.11810950460442463"/>
            </c:manualLayout>
          </c:layout>
          <c:overlay val="0"/>
        </c:title>
        <c:numFmt formatCode="#,##0_);[Red]\(#,##0\)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7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pPr>
            <a:endParaRPr lang="ja-JP"/>
          </a:p>
        </c:txPr>
        <c:crossAx val="-64641051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egendEntry>
        <c:idx val="5"/>
        <c:delete val="1"/>
      </c:legendEntry>
      <c:layout>
        <c:manualLayout>
          <c:xMode val="edge"/>
          <c:yMode val="edge"/>
          <c:x val="0.43999404854094065"/>
          <c:y val="0.13166863528745901"/>
          <c:w val="0.49435415391728882"/>
          <c:h val="7.3859426315343868E-2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700">
              <a:latin typeface="HG丸ｺﾞｼｯｸM-PRO" panose="020F0600000000000000" pitchFamily="50" charset="-128"/>
              <a:ea typeface="HG丸ｺﾞｼｯｸM-PRO" panose="020F0600000000000000" pitchFamily="50" charset="-128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ＭＳ ゴシック" pitchFamily="49" charset="-128"/>
          <a:ea typeface="ＭＳ ゴシック" pitchFamily="49" charset="-128"/>
          <a:cs typeface="ＭＳ 明朝"/>
        </a:defRPr>
      </a:pPr>
      <a:endParaRPr lang="ja-JP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4105480868665978E-2"/>
          <c:y val="0.29734634980582181"/>
          <c:w val="0.78246831387455884"/>
          <c:h val="0.59248405600883614"/>
        </c:manualLayout>
      </c:layout>
      <c:barChart>
        <c:barDir val="col"/>
        <c:grouping val="clustered"/>
        <c:varyColors val="0"/>
        <c:ser>
          <c:idx val="0"/>
          <c:order val="1"/>
          <c:tx>
            <c:strRef>
              <c:f>'(1)(戸数・頭数　元データ）'!$B$9</c:f>
              <c:strCache>
                <c:ptCount val="1"/>
                <c:pt idx="0">
                  <c:v>飼養頭数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 w="25400">
              <a:noFill/>
            </a:ln>
          </c:spPr>
          <c:invertIfNegative val="0"/>
          <c:dLbls>
            <c:dLbl>
              <c:idx val="15"/>
              <c:layout>
                <c:manualLayout>
                  <c:x val="-1.9704439611943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0">
                  <a:defRPr sz="6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'(1)(戸数・頭数　元データ）'!$C$6:$Q$6</c:f>
              <c:strCache>
                <c:ptCount val="15"/>
                <c:pt idx="0">
                  <c:v>昭和50</c:v>
                </c:pt>
                <c:pt idx="1">
                  <c:v>55</c:v>
                </c:pt>
                <c:pt idx="2">
                  <c:v>60</c:v>
                </c:pt>
                <c:pt idx="3">
                  <c:v>平成2</c:v>
                </c:pt>
                <c:pt idx="4">
                  <c:v>7</c:v>
                </c:pt>
                <c:pt idx="5">
                  <c:v>12</c:v>
                </c:pt>
                <c:pt idx="6">
                  <c:v>17</c:v>
                </c:pt>
                <c:pt idx="7">
                  <c:v>22</c:v>
                </c:pt>
                <c:pt idx="8">
                  <c:v>25</c:v>
                </c:pt>
                <c:pt idx="9">
                  <c:v>26</c:v>
                </c:pt>
                <c:pt idx="10">
                  <c:v>27</c:v>
                </c:pt>
                <c:pt idx="11">
                  <c:v>28</c:v>
                </c:pt>
                <c:pt idx="12">
                  <c:v>29</c:v>
                </c:pt>
                <c:pt idx="13">
                  <c:v>30</c:v>
                </c:pt>
                <c:pt idx="14">
                  <c:v>31</c:v>
                </c:pt>
              </c:strCache>
            </c:strRef>
          </c:cat>
          <c:val>
            <c:numRef>
              <c:f>'(1)(戸数・頭数　元データ）'!$C$9:$Q$9</c:f>
              <c:numCache>
                <c:formatCode>#,##0_ </c:formatCode>
                <c:ptCount val="15"/>
                <c:pt idx="0">
                  <c:v>12497</c:v>
                </c:pt>
                <c:pt idx="1">
                  <c:v>14608</c:v>
                </c:pt>
                <c:pt idx="2">
                  <c:v>18173</c:v>
                </c:pt>
                <c:pt idx="3">
                  <c:v>19909</c:v>
                </c:pt>
                <c:pt idx="4">
                  <c:v>20260</c:v>
                </c:pt>
                <c:pt idx="5">
                  <c:v>17490</c:v>
                </c:pt>
                <c:pt idx="6">
                  <c:v>16617</c:v>
                </c:pt>
                <c:pt idx="7" formatCode="#,##0">
                  <c:v>17956</c:v>
                </c:pt>
                <c:pt idx="8" formatCode="#,##0">
                  <c:v>17836</c:v>
                </c:pt>
                <c:pt idx="9" formatCode="#,##0">
                  <c:v>17710</c:v>
                </c:pt>
                <c:pt idx="10" formatCode="#,##0">
                  <c:v>17790</c:v>
                </c:pt>
                <c:pt idx="11" formatCode="#,##0">
                  <c:v>17358</c:v>
                </c:pt>
                <c:pt idx="12" formatCode="#,##0_);[Red]\(#,##0\)">
                  <c:v>18498</c:v>
                </c:pt>
                <c:pt idx="13" formatCode="#,##0">
                  <c:v>19677</c:v>
                </c:pt>
                <c:pt idx="14" formatCode="#,##0">
                  <c:v>20262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overlap val="20"/>
        <c:axId val="-646402896"/>
        <c:axId val="-646404528"/>
      </c:barChart>
      <c:lineChart>
        <c:grouping val="standard"/>
        <c:varyColors val="0"/>
        <c:ser>
          <c:idx val="1"/>
          <c:order val="0"/>
          <c:tx>
            <c:strRef>
              <c:f>'(1)(戸数・頭数　元データ）'!$B$8</c:f>
              <c:strCache>
                <c:ptCount val="1"/>
                <c:pt idx="0">
                  <c:v>飼養戸数</c:v>
                </c:pt>
              </c:strCache>
            </c:strRef>
          </c:tx>
          <c:spPr>
            <a:ln w="25400">
              <a:solidFill>
                <a:srgbClr val="FFC000"/>
              </a:solidFill>
              <a:prstDash val="solid"/>
            </a:ln>
          </c:spPr>
          <c:marker>
            <c:symbol val="triangle"/>
            <c:size val="9"/>
            <c:spPr>
              <a:solidFill>
                <a:srgbClr val="FFCC00"/>
              </a:solidFill>
              <a:ln>
                <a:solidFill>
                  <a:schemeClr val="bg1"/>
                </a:solidFill>
                <a:prstDash val="solid"/>
              </a:ln>
            </c:spPr>
          </c:marker>
          <c:dPt>
            <c:idx val="1"/>
            <c:bubble3D val="0"/>
            <c:spPr>
              <a:ln w="25400">
                <a:solidFill>
                  <a:srgbClr val="FFC000"/>
                </a:solidFill>
              </a:ln>
            </c:spPr>
          </c:dPt>
          <c:dLbls>
            <c:dLbl>
              <c:idx val="1"/>
              <c:layout>
                <c:manualLayout>
                  <c:x val="-1.4152752539545415E-2"/>
                  <c:y val="-9.37297996121525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1885962530545749E-3"/>
                  <c:y val="-4.820785976413582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0340066187378752E-2"/>
                  <c:y val="3.58507902980718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448286722780342E-2"/>
                  <c:y val="3.58595503616346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7065544393157753E-2"/>
                  <c:y val="3.64196387216303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6913820255226716E-2"/>
                  <c:y val="4.09445255994584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2.5534509910399131E-2"/>
                  <c:y val="3.86820821605444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2.6913820255226716E-2"/>
                  <c:y val="3.86820821605444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2.492077111050774E-2"/>
                  <c:y val="3.86820821605444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2.8293130600054405E-2"/>
                  <c:y val="3.64196387216303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2.1774205810480587E-2"/>
                  <c:y val="3.46059429222930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2.269432527830573E-2"/>
                  <c:y val="3.49356895998859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-2.0165514470980635E-2"/>
                  <c:y val="3.24510876818362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layout>
                <c:manualLayout>
                  <c:x val="-2.2463500232067685E-2"/>
                  <c:y val="3.37150229102717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-0.66075176451461914"/>
                  <c:y val="-0.4027178126432332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-0.65562618397337502"/>
                  <c:y val="0.3644067796610169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layout>
                <c:manualLayout>
                  <c:xMode val="edge"/>
                  <c:yMode val="edge"/>
                  <c:x val="0.36401240951396069"/>
                  <c:y val="0.3711864406779660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6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'(1)(戸数・頭数　元データ）'!$C$6:$Q$6</c:f>
              <c:strCache>
                <c:ptCount val="15"/>
                <c:pt idx="0">
                  <c:v>昭和50</c:v>
                </c:pt>
                <c:pt idx="1">
                  <c:v>55</c:v>
                </c:pt>
                <c:pt idx="2">
                  <c:v>60</c:v>
                </c:pt>
                <c:pt idx="3">
                  <c:v>平成2</c:v>
                </c:pt>
                <c:pt idx="4">
                  <c:v>7</c:v>
                </c:pt>
                <c:pt idx="5">
                  <c:v>12</c:v>
                </c:pt>
                <c:pt idx="6">
                  <c:v>17</c:v>
                </c:pt>
                <c:pt idx="7">
                  <c:v>22</c:v>
                </c:pt>
                <c:pt idx="8">
                  <c:v>25</c:v>
                </c:pt>
                <c:pt idx="9">
                  <c:v>26</c:v>
                </c:pt>
                <c:pt idx="10">
                  <c:v>27</c:v>
                </c:pt>
                <c:pt idx="11">
                  <c:v>28</c:v>
                </c:pt>
                <c:pt idx="12">
                  <c:v>29</c:v>
                </c:pt>
                <c:pt idx="13">
                  <c:v>30</c:v>
                </c:pt>
                <c:pt idx="14">
                  <c:v>31</c:v>
                </c:pt>
              </c:strCache>
            </c:strRef>
          </c:cat>
          <c:val>
            <c:numRef>
              <c:f>'(1)(戸数・頭数　元データ）'!$C$8:$Q$8</c:f>
              <c:numCache>
                <c:formatCode>#,##0_ </c:formatCode>
                <c:ptCount val="15"/>
                <c:pt idx="1">
                  <c:v>343</c:v>
                </c:pt>
                <c:pt idx="2">
                  <c:v>274</c:v>
                </c:pt>
                <c:pt idx="3">
                  <c:v>246</c:v>
                </c:pt>
                <c:pt idx="4">
                  <c:v>201</c:v>
                </c:pt>
                <c:pt idx="5">
                  <c:v>147</c:v>
                </c:pt>
                <c:pt idx="6">
                  <c:v>127</c:v>
                </c:pt>
                <c:pt idx="7">
                  <c:v>111</c:v>
                </c:pt>
                <c:pt idx="8">
                  <c:v>109</c:v>
                </c:pt>
                <c:pt idx="9">
                  <c:v>114</c:v>
                </c:pt>
                <c:pt idx="10">
                  <c:v>103</c:v>
                </c:pt>
                <c:pt idx="11">
                  <c:v>96</c:v>
                </c:pt>
                <c:pt idx="12" formatCode="General">
                  <c:v>97</c:v>
                </c:pt>
                <c:pt idx="13">
                  <c:v>94</c:v>
                </c:pt>
                <c:pt idx="14" formatCode="General">
                  <c:v>89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'(1)(戸数・頭数　元データ）'!$B$10</c:f>
              <c:strCache>
                <c:ptCount val="1"/>
                <c:pt idx="0">
                  <c:v>一戸あたり飼養頭数</c:v>
                </c:pt>
              </c:strCache>
            </c:strRef>
          </c:tx>
          <c:spPr>
            <a:ln w="25400">
              <a:solidFill>
                <a:srgbClr val="FF00FF"/>
              </a:solidFill>
              <a:prstDash val="solid"/>
            </a:ln>
          </c:spPr>
          <c:marker>
            <c:symbol val="square"/>
            <c:size val="9"/>
            <c:spPr>
              <a:solidFill>
                <a:srgbClr val="FF00FF"/>
              </a:solidFill>
              <a:ln w="12700">
                <a:solidFill>
                  <a:schemeClr val="bg1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2.6142383926147164E-2"/>
                  <c:y val="-2.91787508461894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4991474341569373E-2"/>
                  <c:y val="-3.3050735739480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5221170001112844E-2"/>
                  <c:y val="-2.67074158103119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6493184903611185E-2"/>
                  <c:y val="-3.77261552713150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7872495248438774E-2"/>
                  <c:y val="-3.09388249545729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209318490361119E-2"/>
                  <c:y val="-3.0938824954573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448286722780342E-2"/>
                  <c:y val="-3.58597285067873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7058702144990496E-2"/>
                  <c:y val="-3.13348416289593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7058702144990395E-2"/>
                  <c:y val="-3.58597285067874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2.8438012489818084E-2"/>
                  <c:y val="-3.13348416289592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2.9817322834645568E-2"/>
                  <c:y val="-3.81221719457013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2.9958620689655172E-2"/>
                  <c:y val="-3.4383439626607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3.133793103448286E-2"/>
                  <c:y val="-3.89083265044358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3.1429378224273587E-2"/>
                  <c:y val="-2.9768055011223146E-2"/>
                </c:manualLayout>
              </c:layout>
              <c:tx>
                <c:rich>
                  <a:bodyPr/>
                  <a:lstStyle/>
                  <a:p>
                    <a:r>
                      <a:rPr lang="en-US" sz="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rPr>
                      <a:t>227.7</a:t>
                    </a:r>
                  </a:p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3.4417702959543849E-2"/>
                  <c:y val="-3.57222004489257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-2.2233766797764516E-2"/>
                  <c:y val="-2.37565728012812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layout>
                <c:manualLayout>
                  <c:x val="-2.7634131049027372E-2"/>
                  <c:y val="-1.42353307531474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-0.57940618571984925"/>
                  <c:y val="-0.3995772524944850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-0.59564198086122522"/>
                  <c:y val="0.3033898305084745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layout>
                <c:manualLayout>
                  <c:xMode val="edge"/>
                  <c:yMode val="edge"/>
                  <c:x val="0.35884177869700101"/>
                  <c:y val="0.2949152542372881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6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'(1)(戸数・頭数　元データ）'!$C$6:$Q$6</c:f>
              <c:strCache>
                <c:ptCount val="15"/>
                <c:pt idx="0">
                  <c:v>昭和50</c:v>
                </c:pt>
                <c:pt idx="1">
                  <c:v>55</c:v>
                </c:pt>
                <c:pt idx="2">
                  <c:v>60</c:v>
                </c:pt>
                <c:pt idx="3">
                  <c:v>平成2</c:v>
                </c:pt>
                <c:pt idx="4">
                  <c:v>7</c:v>
                </c:pt>
                <c:pt idx="5">
                  <c:v>12</c:v>
                </c:pt>
                <c:pt idx="6">
                  <c:v>17</c:v>
                </c:pt>
                <c:pt idx="7">
                  <c:v>22</c:v>
                </c:pt>
                <c:pt idx="8">
                  <c:v>25</c:v>
                </c:pt>
                <c:pt idx="9">
                  <c:v>26</c:v>
                </c:pt>
                <c:pt idx="10">
                  <c:v>27</c:v>
                </c:pt>
                <c:pt idx="11">
                  <c:v>28</c:v>
                </c:pt>
                <c:pt idx="12">
                  <c:v>29</c:v>
                </c:pt>
                <c:pt idx="13">
                  <c:v>30</c:v>
                </c:pt>
                <c:pt idx="14">
                  <c:v>31</c:v>
                </c:pt>
              </c:strCache>
            </c:strRef>
          </c:cat>
          <c:val>
            <c:numRef>
              <c:f>'(1)(戸数・頭数　元データ）'!$C$10:$Q$10</c:f>
              <c:numCache>
                <c:formatCode>0.0_ </c:formatCode>
                <c:ptCount val="15"/>
                <c:pt idx="0">
                  <c:v>20.156451612903226</c:v>
                </c:pt>
                <c:pt idx="1">
                  <c:v>42.588921282798836</c:v>
                </c:pt>
                <c:pt idx="2">
                  <c:v>66.324817518248182</c:v>
                </c:pt>
                <c:pt idx="3">
                  <c:v>80.930894308943095</c:v>
                </c:pt>
                <c:pt idx="4">
                  <c:v>100.79601990049751</c:v>
                </c:pt>
                <c:pt idx="5">
                  <c:v>118.9795918367347</c:v>
                </c:pt>
                <c:pt idx="6" formatCode="General">
                  <c:v>131</c:v>
                </c:pt>
                <c:pt idx="7">
                  <c:v>161.76576576576576</c:v>
                </c:pt>
                <c:pt idx="8">
                  <c:v>163.63302752293578</c:v>
                </c:pt>
                <c:pt idx="9">
                  <c:v>155.35087719298247</c:v>
                </c:pt>
                <c:pt idx="10">
                  <c:v>172.71844660194174</c:v>
                </c:pt>
                <c:pt idx="11">
                  <c:v>180.8125</c:v>
                </c:pt>
                <c:pt idx="12">
                  <c:v>190.70103092783506</c:v>
                </c:pt>
                <c:pt idx="13">
                  <c:v>209.32978723404256</c:v>
                </c:pt>
                <c:pt idx="14" formatCode="General">
                  <c:v>227.7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646412144"/>
        <c:axId val="-646409968"/>
      </c:lineChart>
      <c:catAx>
        <c:axId val="-64640289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7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pPr>
            <a:endParaRPr lang="ja-JP"/>
          </a:p>
        </c:txPr>
        <c:crossAx val="-64640452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-646404528"/>
        <c:scaling>
          <c:orientation val="minMax"/>
          <c:max val="25000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8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pPr>
                <a:r>
                  <a:rPr lang="ja-JP" sz="8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（頭）</a:t>
                </a:r>
                <a:endParaRPr lang="en-US" sz="80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c:rich>
          </c:tx>
          <c:layout>
            <c:manualLayout>
              <c:xMode val="edge"/>
              <c:yMode val="edge"/>
              <c:x val="4.7912136844963343E-2"/>
              <c:y val="0.23068478996686501"/>
            </c:manualLayout>
          </c:layout>
          <c:overlay val="0"/>
          <c:spPr>
            <a:noFill/>
            <a:ln w="25400">
              <a:noFill/>
            </a:ln>
          </c:spPr>
        </c:title>
        <c:numFmt formatCode="#,##0_ 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7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pPr>
            <a:endParaRPr lang="ja-JP"/>
          </a:p>
        </c:txPr>
        <c:crossAx val="-646402896"/>
        <c:crosses val="autoZero"/>
        <c:crossBetween val="between"/>
      </c:valAx>
      <c:catAx>
        <c:axId val="-6464121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646409968"/>
        <c:crosses val="autoZero"/>
        <c:auto val="0"/>
        <c:lblAlgn val="ctr"/>
        <c:lblOffset val="100"/>
        <c:noMultiLvlLbl val="0"/>
      </c:catAx>
      <c:valAx>
        <c:axId val="-646409968"/>
        <c:scaling>
          <c:orientation val="minMax"/>
          <c:max val="400"/>
        </c:scaling>
        <c:delete val="0"/>
        <c:axPos val="r"/>
        <c:numFmt formatCode="#,##0_ 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7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pPr>
            <a:endParaRPr lang="ja-JP"/>
          </a:p>
        </c:txPr>
        <c:crossAx val="-646412144"/>
        <c:crosses val="max"/>
        <c:crossBetween val="between"/>
        <c:majorUnit val="10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0077306543578601"/>
          <c:y val="0.20302935832116006"/>
          <c:w val="0.23028922074395874"/>
          <c:h val="0.16277318559162005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700">
              <a:latin typeface="HG丸ｺﾞｼｯｸM-PRO" panose="020F0600000000000000" pitchFamily="50" charset="-128"/>
              <a:ea typeface="HG丸ｺﾞｼｯｸM-PRO" panose="020F0600000000000000" pitchFamily="50" charset="-128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+mj-ea"/>
          <a:ea typeface="+mj-ea"/>
          <a:cs typeface="ＭＳ Ｐゴシック"/>
        </a:defRPr>
      </a:pPr>
      <a:endParaRPr lang="ja-JP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0.08123</cdr:x>
      <cdr:y>0.74512</cdr:y>
    </cdr:from>
    <cdr:to>
      <cdr:x>0.85591</cdr:x>
      <cdr:y>0.84774</cdr:y>
    </cdr:to>
    <cdr:sp macro="" textlink="">
      <cdr:nvSpPr>
        <cdr:cNvPr id="2071" name="Text Box 2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33400" y="2983194"/>
          <a:ext cx="5086903" cy="41085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18288" rIns="0" bIns="0" anchor="t" upright="1"/>
        <a:lstStyle xmlns:a="http://schemas.openxmlformats.org/drawingml/2006/main"/>
        <a:p xmlns:a="http://schemas.openxmlformats.org/drawingml/2006/main">
          <a:pPr algn="l" rtl="0">
            <a:lnSpc>
              <a:spcPct val="150000"/>
            </a:lnSpc>
            <a:defRPr sz="1000"/>
          </a:pPr>
          <a:r>
            <a:rPr lang="en-US" altLang="ja-JP" sz="700" b="0" i="0" u="none" strike="noStrike" baseline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※</a:t>
          </a:r>
          <a:r>
            <a:rPr lang="ja-JP" altLang="en-US" sz="700" b="0" i="0" u="none" strike="noStrike" baseline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昭和</a:t>
          </a:r>
          <a:r>
            <a:rPr lang="en-US" altLang="ja-JP" sz="700" b="0" i="0" u="none" strike="noStrike" baseline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60</a:t>
          </a:r>
          <a:r>
            <a:rPr lang="ja-JP" altLang="en-US" sz="700" b="0" i="0" u="none" strike="noStrike" baseline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年までの哺育育成牛は肉向け乳用種および黒毛和種に含む。平成</a:t>
          </a:r>
          <a:r>
            <a:rPr lang="en-US" altLang="ja-JP" sz="700" b="0" i="0" u="none" strike="noStrike" baseline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2</a:t>
          </a:r>
          <a:r>
            <a:rPr lang="ja-JP" altLang="en-US" sz="700" b="0" i="0" u="none" strike="noStrike" baseline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年以降の哺育育成牛は黒毛和種・乳用種を含む。</a:t>
          </a:r>
          <a:endParaRPr lang="en-US" altLang="ja-JP" sz="700" b="0" i="0" u="none" strike="noStrike" baseline="0" dirty="0">
            <a:solidFill>
              <a:srgbClr val="000000"/>
            </a:solidFill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  <a:p xmlns:a="http://schemas.openxmlformats.org/drawingml/2006/main">
          <a:pPr algn="l" rtl="0">
            <a:lnSpc>
              <a:spcPct val="150000"/>
            </a:lnSpc>
            <a:defRPr sz="1000"/>
          </a:pPr>
          <a:r>
            <a:rPr lang="en-US" altLang="ja-JP" sz="700" b="0" i="0" u="none" strike="noStrike" baseline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※</a:t>
          </a:r>
          <a:r>
            <a:rPr lang="ja-JP" altLang="en-US" sz="700" b="0" i="0" u="none" strike="noStrike" baseline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平成</a:t>
          </a:r>
          <a:r>
            <a:rPr lang="en-US" altLang="ja-JP" sz="700" b="0" i="0" u="none" strike="noStrike" baseline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24</a:t>
          </a:r>
          <a:r>
            <a:rPr lang="ja-JP" altLang="en-US" sz="700" b="0" i="0" u="none" strike="noStrike" baseline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年は調査方法変更により交雑種と肉向け乳用種の合計数値を記載。</a:t>
          </a:r>
          <a:endParaRPr lang="en-US" altLang="ja-JP" sz="700" b="0" i="0" u="none" strike="noStrike" baseline="0" dirty="0">
            <a:solidFill>
              <a:srgbClr val="000000"/>
            </a:solidFill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cdr:txBody>
    </cdr:sp>
  </cdr:relSizeAnchor>
  <cdr:relSizeAnchor xmlns:cdr="http://schemas.openxmlformats.org/drawingml/2006/chartDrawing">
    <cdr:from>
      <cdr:x>0.83386</cdr:x>
      <cdr:y>0.75265</cdr:y>
    </cdr:from>
    <cdr:to>
      <cdr:x>0.914</cdr:x>
      <cdr:y>0.77674</cdr:y>
    </cdr:to>
    <cdr:sp macro="" textlink="">
      <cdr:nvSpPr>
        <cdr:cNvPr id="2072" name="Text Box 2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664528" y="4222536"/>
          <a:ext cx="736612" cy="1351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 lIns="18288" tIns="18288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ja-JP" altLang="en-US" sz="700" b="0" i="0" u="none" strike="noStrike" baseline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（県畜産課調べ）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0.11839</cdr:x>
      <cdr:y>0.26518</cdr:y>
    </cdr:from>
    <cdr:to>
      <cdr:x>0.17558</cdr:x>
      <cdr:y>0.37134</cdr:y>
    </cdr:to>
    <cdr:cxnSp macro="">
      <cdr:nvCxnSpPr>
        <cdr:cNvPr id="7" name="直線コネクタ 6"/>
        <cdr:cNvCxnSpPr>
          <a:endCxn xmlns:a="http://schemas.openxmlformats.org/drawingml/2006/main" id="21" idx="3"/>
        </cdr:cNvCxnSpPr>
      </cdr:nvCxnSpPr>
      <cdr:spPr bwMode="auto">
        <a:xfrm xmlns:a="http://schemas.openxmlformats.org/drawingml/2006/main" flipH="1" flipV="1">
          <a:off x="772101" y="1054323"/>
          <a:ext cx="372916" cy="422052"/>
        </a:xfrm>
        <a:prstGeom xmlns:a="http://schemas.openxmlformats.org/drawingml/2006/main" prst="line">
          <a:avLst/>
        </a:prstGeom>
        <a:solidFill xmlns:a="http://schemas.openxmlformats.org/drawingml/2006/main">
          <a:srgbClr xmlns:mc="http://schemas.openxmlformats.org/markup-compatibility/2006" xmlns:a14="http://schemas.microsoft.com/office/drawing/2010/main" val="FFFFFF" mc:Ignorable="a14" a14:legacySpreadsheetColorIndex="9"/>
        </a:solidFill>
        <a:ln xmlns:a="http://schemas.openxmlformats.org/drawingml/2006/main" w="19050" cap="flat" cmpd="sng" algn="ctr">
          <a:solidFill>
            <a:srgbClr val="FFCC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</cdr:cxnSp>
  </cdr:relSizeAnchor>
  <cdr:relSizeAnchor xmlns:cdr="http://schemas.openxmlformats.org/drawingml/2006/chartDrawing">
    <cdr:from>
      <cdr:x>0.4325</cdr:x>
      <cdr:y>0.2015</cdr:y>
    </cdr:from>
    <cdr:to>
      <cdr:x>0.4355</cdr:x>
      <cdr:y>0.23375</cdr:y>
    </cdr:to>
    <cdr:sp macro="" textlink="">
      <cdr:nvSpPr>
        <cdr:cNvPr id="1041" name="Text Box 1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983617" y="1132380"/>
          <a:ext cx="27632" cy="18123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0.85774</cdr:x>
      <cdr:y>0.23878</cdr:y>
    </cdr:from>
    <cdr:to>
      <cdr:x>0.91646</cdr:x>
      <cdr:y>0.26583</cdr:y>
    </cdr:to>
    <cdr:sp macro="" textlink="">
      <cdr:nvSpPr>
        <cdr:cNvPr id="1042" name="Text 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897641" y="1340368"/>
          <a:ext cx="540661" cy="15183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 lIns="27432" tIns="18288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ja-JP" altLang="en-US" sz="800" b="0" i="0" u="none" strike="noStrike" baseline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（戸・頭）</a:t>
          </a:r>
        </a:p>
      </cdr:txBody>
    </cdr:sp>
  </cdr:relSizeAnchor>
  <cdr:relSizeAnchor xmlns:cdr="http://schemas.openxmlformats.org/drawingml/2006/chartDrawing">
    <cdr:from>
      <cdr:x>0.13695</cdr:x>
      <cdr:y>0.23998</cdr:y>
    </cdr:from>
    <cdr:to>
      <cdr:x>0.16668</cdr:x>
      <cdr:y>0.26818</cdr:y>
    </cdr:to>
    <cdr:sp macro="" textlink="">
      <cdr:nvSpPr>
        <cdr:cNvPr id="8" name="Text Box 20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82648" y="942975"/>
          <a:ext cx="191617" cy="11080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/>
      </cdr:spPr>
      <cdr:txBody>
        <a:bodyPr xmlns:a="http://schemas.openxmlformats.org/drawingml/2006/main" wrap="none" lIns="18288" tIns="18288" rIns="0" bIns="0" anchor="t" upright="1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en-US" altLang="ja-JP" sz="600" b="0" i="0" u="none" strike="noStrike" baseline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620</a:t>
          </a:r>
        </a:p>
      </cdr:txBody>
    </cdr:sp>
  </cdr:relSizeAnchor>
  <cdr:relSizeAnchor xmlns:cdr="http://schemas.openxmlformats.org/drawingml/2006/chartDrawing">
    <cdr:from>
      <cdr:x>0.12512</cdr:x>
      <cdr:y>0.31755</cdr:y>
    </cdr:from>
    <cdr:to>
      <cdr:x>0.15823</cdr:x>
      <cdr:y>0.31755</cdr:y>
    </cdr:to>
    <cdr:cxnSp macro="">
      <cdr:nvCxnSpPr>
        <cdr:cNvPr id="15" name="直線コネクタ 14"/>
        <cdr:cNvCxnSpPr/>
      </cdr:nvCxnSpPr>
      <cdr:spPr bwMode="auto">
        <a:xfrm xmlns:a="http://schemas.openxmlformats.org/drawingml/2006/main">
          <a:off x="806448" y="1247775"/>
          <a:ext cx="213403" cy="0"/>
        </a:xfrm>
        <a:prstGeom xmlns:a="http://schemas.openxmlformats.org/drawingml/2006/main" prst="line">
          <a:avLst/>
        </a:prstGeom>
        <a:solidFill xmlns:a="http://schemas.openxmlformats.org/drawingml/2006/main">
          <a:srgbClr xmlns:mc="http://schemas.openxmlformats.org/markup-compatibility/2006" xmlns:a14="http://schemas.microsoft.com/office/drawing/2010/main" val="FFFFFF" mc:Ignorable="a14" a14:legacySpreadsheetColorIndex="9"/>
        </a:solidFill>
        <a:ln xmlns:a="http://schemas.openxmlformats.org/drawingml/2006/main" w="15875" cap="flat" cmpd="dbl" algn="ctr">
          <a:solidFill>
            <a:srgbClr xmlns:mc="http://schemas.openxmlformats.org/markup-compatibility/2006" xmlns:a14="http://schemas.microsoft.com/office/drawing/2010/main" val="000000" mc:Ignorable="a14" a14:legacySpreadsheetColorIndex="64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</cdr:cxnSp>
  </cdr:relSizeAnchor>
  <cdr:relSizeAnchor xmlns:cdr="http://schemas.openxmlformats.org/drawingml/2006/chartDrawing">
    <cdr:from>
      <cdr:x>0.76828</cdr:x>
      <cdr:y>0.11765</cdr:y>
    </cdr:from>
    <cdr:to>
      <cdr:x>0.86759</cdr:x>
      <cdr:y>0.28054</cdr:y>
    </cdr:to>
    <cdr:sp macro="" textlink="">
      <cdr:nvSpPr>
        <cdr:cNvPr id="3" name="テキスト ボックス 2"/>
        <cdr:cNvSpPr txBox="1"/>
      </cdr:nvSpPr>
      <cdr:spPr>
        <a:xfrm xmlns:a="http://schemas.openxmlformats.org/drawingml/2006/main">
          <a:off x="7073900" y="660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0.11063</cdr:x>
      <cdr:y>0.23718</cdr:y>
    </cdr:from>
    <cdr:to>
      <cdr:x>0.12616</cdr:x>
      <cdr:y>0.26518</cdr:y>
    </cdr:to>
    <cdr:sp macro="" textlink="">
      <cdr:nvSpPr>
        <cdr:cNvPr id="21" name="二等辺三角形 20"/>
        <cdr:cNvSpPr>
          <a:spLocks xmlns:a="http://schemas.openxmlformats.org/drawingml/2006/main" noChangeAspect="1"/>
        </cdr:cNvSpPr>
      </cdr:nvSpPr>
      <cdr:spPr bwMode="auto">
        <a:xfrm xmlns:a="http://schemas.openxmlformats.org/drawingml/2006/main">
          <a:off x="721455" y="942976"/>
          <a:ext cx="101292" cy="111347"/>
        </a:xfrm>
        <a:prstGeom xmlns:a="http://schemas.openxmlformats.org/drawingml/2006/main" prst="triangle">
          <a:avLst/>
        </a:prstGeom>
        <a:solidFill xmlns:a="http://schemas.openxmlformats.org/drawingml/2006/main">
          <a:srgbClr val="FFCC00"/>
        </a:solidFill>
        <a:ln xmlns:a="http://schemas.openxmlformats.org/drawingml/2006/main"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vertOverflow="clip" wrap="square" lIns="18288" tIns="0" rIns="0" bIns="0" upright="1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1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699E045-043A-4F63-BE80-A973E823D7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1839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1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9150" y="739775"/>
            <a:ext cx="25590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49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1" y="4686300"/>
            <a:ext cx="5389563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481D37A5-90C1-4B5A-B242-A9616B3F0E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2849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72722-918F-4019-BE70-99BBACB9D2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149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7F09C-D417-4EF2-9C5B-7CC846F27D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395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952F4-88B9-439A-AF08-DFC627045C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3137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35052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35052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6B614-E60C-48D4-AA86-C15760DE1F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7088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342900" y="396875"/>
            <a:ext cx="6172200" cy="1651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3429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35052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3429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052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760C3-E00C-4FC9-BA78-818E9EF3A9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0127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342900" y="396875"/>
            <a:ext cx="6172200" cy="8451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C211A-CC1E-472F-A932-5EBACD0355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2802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D27CE-47C0-48E8-A444-CFD66E2895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476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6615A-1A90-4CD6-9DAD-109C3BD787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1595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59F59-C9BD-4328-8EB0-A34C167F78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851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C8F4D-B751-4150-A3FD-6FB38C9DBC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954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1F227-0138-4729-AF79-EC67494FD7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4459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C083E-A3FB-46AD-AFA9-579F49D545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3735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16C82-AA5A-435C-B660-573241A550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963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1C8EA-2B0E-4C58-9F21-50F2191FAA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4306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14600" y="9067800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kumimoji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6563D06-7529-4225-923B-0808EE80A0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グラフ 1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185616327"/>
              </p:ext>
            </p:extLst>
          </p:nvPr>
        </p:nvGraphicFramePr>
        <p:xfrm>
          <a:off x="0" y="5946801"/>
          <a:ext cx="6566457" cy="4003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グラフ 1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876318341"/>
              </p:ext>
            </p:extLst>
          </p:nvPr>
        </p:nvGraphicFramePr>
        <p:xfrm>
          <a:off x="184152" y="1952625"/>
          <a:ext cx="6521448" cy="3975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218" name="Rectangle 7"/>
          <p:cNvSpPr>
            <a:spLocks noChangeArrowheads="1"/>
          </p:cNvSpPr>
          <p:nvPr/>
        </p:nvSpPr>
        <p:spPr bwMode="auto">
          <a:xfrm>
            <a:off x="76200" y="2511623"/>
            <a:ext cx="144142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ea typeface="HG丸ｺﾞｼｯｸM-PRO" pitchFamily="50" charset="-128"/>
              </a:rPr>
              <a:t>（１）飼養状況</a:t>
            </a:r>
          </a:p>
        </p:txBody>
      </p:sp>
      <p:sp>
        <p:nvSpPr>
          <p:cNvPr id="9219" name="Rectangle 9"/>
          <p:cNvSpPr>
            <a:spLocks noChangeArrowheads="1"/>
          </p:cNvSpPr>
          <p:nvPr/>
        </p:nvSpPr>
        <p:spPr bwMode="auto">
          <a:xfrm>
            <a:off x="69850" y="6064250"/>
            <a:ext cx="25186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ea typeface="HG丸ｺﾞｼｯｸM-PRO" pitchFamily="50" charset="-128"/>
              </a:rPr>
              <a:t>（２）品種別飼養頭数の推移</a:t>
            </a:r>
          </a:p>
        </p:txBody>
      </p:sp>
      <p:sp>
        <p:nvSpPr>
          <p:cNvPr id="9220" name="Text Box 12"/>
          <p:cNvSpPr txBox="1">
            <a:spLocks noChangeArrowheads="1"/>
          </p:cNvSpPr>
          <p:nvPr/>
        </p:nvSpPr>
        <p:spPr bwMode="auto">
          <a:xfrm>
            <a:off x="3303588" y="1644650"/>
            <a:ext cx="3048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di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400" b="1"/>
              <a:t>　</a:t>
            </a:r>
            <a:endParaRPr lang="ja-JP" altLang="en-US" sz="140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9221" name="Rectangle 1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 b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畜種別の動向</a:t>
            </a:r>
          </a:p>
        </p:txBody>
      </p:sp>
      <p:sp>
        <p:nvSpPr>
          <p:cNvPr id="9222" name="AutoShape 16"/>
          <p:cNvSpPr>
            <a:spLocks noChangeArrowheads="1"/>
          </p:cNvSpPr>
          <p:nvPr/>
        </p:nvSpPr>
        <p:spPr bwMode="auto">
          <a:xfrm>
            <a:off x="2209800" y="609600"/>
            <a:ext cx="2286000" cy="457200"/>
          </a:xfrm>
          <a:prstGeom prst="bevel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肉　用　牛</a:t>
            </a:r>
          </a:p>
        </p:txBody>
      </p:sp>
      <p:sp>
        <p:nvSpPr>
          <p:cNvPr id="9223" name="AutoShape 17"/>
          <p:cNvSpPr>
            <a:spLocks noChangeArrowheads="1"/>
          </p:cNvSpPr>
          <p:nvPr/>
        </p:nvSpPr>
        <p:spPr bwMode="auto">
          <a:xfrm>
            <a:off x="304800" y="1187450"/>
            <a:ext cx="6324600" cy="1111250"/>
          </a:xfrm>
          <a:prstGeom prst="roundRect">
            <a:avLst>
              <a:gd name="adj" fmla="val 16667"/>
            </a:avLst>
          </a:prstGeom>
          <a:noFill/>
          <a:ln w="38100" cmpd="dbl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 anchorCtr="0">
            <a:no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本県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の肉用牛は、１戸あたりの飼養頭数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が全国第１位（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）と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なっています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また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飼養されている肉用牛の約７割が、本県を代表するブランド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「近江牛」となる黒毛和種です。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「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滋賀県酪農・肉用牛生産近代化計画」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において、黒毛和種の飼養頭数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2025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15,000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頭とすることを目標としています。</a:t>
            </a:r>
          </a:p>
        </p:txBody>
      </p:sp>
      <p:sp>
        <p:nvSpPr>
          <p:cNvPr id="9224" name="Text Box 30"/>
          <p:cNvSpPr txBox="1">
            <a:spLocks noChangeArrowheads="1"/>
          </p:cNvSpPr>
          <p:nvPr/>
        </p:nvSpPr>
        <p:spPr bwMode="auto">
          <a:xfrm>
            <a:off x="2895600" y="9677400"/>
            <a:ext cx="9144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 ６ －</a:t>
            </a:r>
          </a:p>
        </p:txBody>
      </p:sp>
      <p:sp>
        <p:nvSpPr>
          <p:cNvPr id="11" name="テキスト ボックス 1"/>
          <p:cNvSpPr txBox="1"/>
          <p:nvPr/>
        </p:nvSpPr>
        <p:spPr>
          <a:xfrm>
            <a:off x="3429000" y="2330450"/>
            <a:ext cx="3200400" cy="27304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zh-TW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畜産統計平成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31</a:t>
            </a:r>
            <a:r>
              <a:rPr lang="zh-TW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２月１日現在（</a:t>
            </a:r>
            <a:r>
              <a:rPr lang="zh-TW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農林水産省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調べ）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381000" y="9372600"/>
            <a:ext cx="5867400" cy="273050"/>
          </a:xfrm>
          <a:prstGeom prst="rect">
            <a:avLst/>
          </a:prstGeom>
          <a:solidFill>
            <a:srgbClr val="FFFFCC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kumimoji="1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・黒毛和種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の飼養頭数は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14,016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頭で、前年に比べ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55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頭（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4.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%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増加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した。</a:t>
            </a:r>
            <a:endParaRPr kumimoji="1" lang="en-US" altLang="ja-JP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381000" y="5715000"/>
            <a:ext cx="5867400" cy="273050"/>
          </a:xfrm>
          <a:prstGeom prst="rect">
            <a:avLst/>
          </a:prstGeom>
          <a:solidFill>
            <a:srgbClr val="FFFFCC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kumimoji="1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・平成</a:t>
            </a:r>
            <a:r>
              <a:rPr kumimoji="1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31</a:t>
            </a:r>
            <a:r>
              <a:rPr kumimoji="1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年２月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１日時点の飼養頭数は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,262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頭で、前年に比べ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585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頭（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3.0%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増加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した。</a:t>
            </a:r>
            <a:endParaRPr kumimoji="1" lang="en-US" altLang="ja-JP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884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角丸四角形 40"/>
          <p:cNvSpPr>
            <a:spLocks/>
          </p:cNvSpPr>
          <p:nvPr/>
        </p:nvSpPr>
        <p:spPr bwMode="auto">
          <a:xfrm>
            <a:off x="384595" y="4188367"/>
            <a:ext cx="1584050" cy="2102277"/>
          </a:xfrm>
          <a:prstGeom prst="roundRect">
            <a:avLst/>
          </a:prstGeom>
          <a:solidFill>
            <a:srgbClr val="92D050"/>
          </a:solidFill>
          <a:ln w="19050" cap="flat" cmpd="sng" algn="ctr">
            <a:solidFill>
              <a:srgbClr val="6699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生産地</a:t>
            </a:r>
            <a:endParaRPr kumimoji="1" lang="en-US" altLang="ja-JP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76200" y="118646"/>
            <a:ext cx="408316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600" dirty="0">
                <a:ea typeface="HG丸ｺﾞｼｯｸM-PRO" pitchFamily="50" charset="-128"/>
              </a:rPr>
              <a:t>（３）近江牛のブランド向上に向けた取組</a:t>
            </a:r>
          </a:p>
        </p:txBody>
      </p:sp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238124" y="1981200"/>
            <a:ext cx="6455475" cy="747897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200" dirty="0" smtClean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地理的表示保護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制度に基づく近江牛の登録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内容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登録年月日　　　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名　　　称　　　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近江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牛、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OMI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20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BEEF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区　　　分　　　　生鮮肉類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登録生産者団体　　一般社団法人　滋賀県畜産振興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協会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★地理的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表示保護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制度と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品質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の特性が確立し、かつその特性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が生産地と結びついた産品について、農林水産省（国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）が品質の基準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とともに、その名称（地理的表示）を知的財産として登録し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、保護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する制度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地理的表示に登録された近江牛の品質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特性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歴史と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伝統＞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で最も古い歴史を持つブランド和牛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＜高品質＞　　 霜降り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度合いが高いとともに、脂の口溶けが良く、牛肉の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おいしさに関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 与して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いるといわれるオレイン酸を多く含む。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＜地域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と結びついた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生産＞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 世界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有数の古代湖「琵琶湖」を有する滋賀県で豊かな水と自然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環境の中、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 稲わらの給与など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、安全・安心を基本に地域と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結びついた生産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されて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 いる。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276" name="Text Box 35"/>
          <p:cNvSpPr txBox="1">
            <a:spLocks noChangeArrowheads="1"/>
          </p:cNvSpPr>
          <p:nvPr/>
        </p:nvSpPr>
        <p:spPr bwMode="auto">
          <a:xfrm>
            <a:off x="5909455" y="428996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1200" dirty="0"/>
          </a:p>
        </p:txBody>
      </p:sp>
      <p:sp>
        <p:nvSpPr>
          <p:cNvPr id="22" name="AutoShape 17"/>
          <p:cNvSpPr>
            <a:spLocks noChangeArrowheads="1"/>
          </p:cNvSpPr>
          <p:nvPr/>
        </p:nvSpPr>
        <p:spPr bwMode="auto">
          <a:xfrm>
            <a:off x="29079" y="533400"/>
            <a:ext cx="6781800" cy="1123712"/>
          </a:xfrm>
          <a:prstGeom prst="roundRect">
            <a:avLst>
              <a:gd name="adj" fmla="val 16667"/>
            </a:avLst>
          </a:prstGeom>
          <a:noFill/>
          <a:ln w="38100" cmpd="dbl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・平成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28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年（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2016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年）に策定した「近江牛」ブランド・販売戦略に基づき、ブランド向上、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販売拡大をすすめています。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日、県内産品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は初めて地理的表示法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特定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農林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水産物等の名称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保護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関する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法律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基づく地理的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表示（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GI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）に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登録されました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GI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登録を機に、ブランドのさらなる磨き上げを図ります。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0" name="Picture 5" descr="\\w01\w226629$\グループ共有\291220ウシラボと知事対談\秘書課レク資料\GIマーク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0491" y="2394829"/>
            <a:ext cx="685800" cy="685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テキスト ボックス 30"/>
          <p:cNvSpPr txBox="1"/>
          <p:nvPr/>
        </p:nvSpPr>
        <p:spPr>
          <a:xfrm>
            <a:off x="4819650" y="3048000"/>
            <a:ext cx="1873950" cy="278522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農林水産大臣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登録第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56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号　</a:t>
            </a:r>
            <a:endParaRPr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200650" y="2135748"/>
            <a:ext cx="1143000" cy="330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近江牛　</a:t>
            </a:r>
            <a:endParaRPr kumimoji="1"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3136676" y="6321967"/>
            <a:ext cx="3581400" cy="270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 smtClean="0">
                <a:ea typeface="HG丸ｺﾞｼｯｸM-PRO" pitchFamily="50" charset="-128"/>
              </a:rPr>
              <a:t>登録</a:t>
            </a:r>
            <a:r>
              <a:rPr lang="ja-JP" altLang="en-US" sz="1050" dirty="0">
                <a:ea typeface="HG丸ｺﾞｼｯｸM-PRO" pitchFamily="50" charset="-128"/>
              </a:rPr>
              <a:t>生産者</a:t>
            </a:r>
            <a:r>
              <a:rPr lang="ja-JP" altLang="en-US" sz="1050" dirty="0" smtClean="0">
                <a:ea typeface="HG丸ｺﾞｼｯｸM-PRO" pitchFamily="50" charset="-128"/>
              </a:rPr>
              <a:t>団体は基準を守るための品質管理を実施</a:t>
            </a:r>
            <a:endParaRPr lang="ja-JP" altLang="en-US" sz="1050" dirty="0">
              <a:ea typeface="HG丸ｺﾞｼｯｸM-PRO" pitchFamily="50" charset="-128"/>
            </a:endParaRPr>
          </a:p>
        </p:txBody>
      </p:sp>
      <p:sp>
        <p:nvSpPr>
          <p:cNvPr id="46" name="ストライプ矢印 45"/>
          <p:cNvSpPr/>
          <p:nvPr/>
        </p:nvSpPr>
        <p:spPr>
          <a:xfrm rot="5400000">
            <a:off x="5557959" y="5752078"/>
            <a:ext cx="257689" cy="885025"/>
          </a:xfrm>
          <a:prstGeom prst="stripedRightArrow">
            <a:avLst/>
          </a:prstGeom>
          <a:solidFill>
            <a:schemeClr val="accent5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2895600" y="9645650"/>
            <a:ext cx="9144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 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</a:t>
            </a:r>
          </a:p>
        </p:txBody>
      </p:sp>
      <p:sp>
        <p:nvSpPr>
          <p:cNvPr id="3" name="テキスト ボックス 2"/>
          <p:cNvSpPr txBox="1">
            <a:spLocks/>
          </p:cNvSpPr>
          <p:nvPr/>
        </p:nvSpPr>
        <p:spPr>
          <a:xfrm>
            <a:off x="460795" y="4527215"/>
            <a:ext cx="1420459" cy="15974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人的な特性</a:t>
            </a:r>
            <a:endParaRPr kumimoji="1"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自然の特性</a:t>
            </a:r>
            <a:endParaRPr kumimoji="1"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200000"/>
              </a:lnSpc>
            </a:pPr>
            <a:endParaRPr kumimoji="1"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36995" y="4758378"/>
            <a:ext cx="1295400" cy="37843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伝統的な製法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特別な飼育方法 など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0498" y="5346247"/>
            <a:ext cx="1295400" cy="22608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気候・風土など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" name="角丸四角形 23"/>
          <p:cNvSpPr>
            <a:spLocks noChangeAspect="1"/>
          </p:cNvSpPr>
          <p:nvPr/>
        </p:nvSpPr>
        <p:spPr bwMode="auto">
          <a:xfrm>
            <a:off x="2651546" y="4176590"/>
            <a:ext cx="1611695" cy="2102442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905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産品の特性</a:t>
            </a:r>
            <a:endParaRPr kumimoji="1" lang="en-US" altLang="ja-JP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5" name="テキスト ボックス 24"/>
          <p:cNvSpPr txBox="1">
            <a:spLocks/>
          </p:cNvSpPr>
          <p:nvPr/>
        </p:nvSpPr>
        <p:spPr>
          <a:xfrm>
            <a:off x="2727746" y="4519887"/>
            <a:ext cx="1451856" cy="160019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品質</a:t>
            </a:r>
            <a:endParaRPr kumimoji="1"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300000"/>
              </a:lnSpc>
            </a:pP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社会的評価</a:t>
            </a:r>
            <a:endParaRPr kumimoji="1"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00000"/>
              </a:lnSpc>
            </a:pP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00000"/>
              </a:lnSpc>
            </a:pP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756202" y="4758672"/>
            <a:ext cx="1402382" cy="54938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〇〇成分が多い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9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〇〇な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食味風味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9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〇〇な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食感 など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7" name="テキスト ボックス 26"/>
          <p:cNvSpPr txBox="1">
            <a:spLocks noChangeAspect="1"/>
          </p:cNvSpPr>
          <p:nvPr/>
        </p:nvSpPr>
        <p:spPr>
          <a:xfrm>
            <a:off x="2752483" y="5523894"/>
            <a:ext cx="1402382" cy="39703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歴史的・文化的評価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品評会での受章歴 など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 bwMode="auto">
          <a:xfrm>
            <a:off x="4889276" y="4093766"/>
            <a:ext cx="1574215" cy="1893641"/>
          </a:xfrm>
          <a:prstGeom prst="roundRect">
            <a:avLst/>
          </a:prstGeom>
          <a:noFill/>
          <a:ln w="38100" cap="flat" cmpd="sng" algn="ctr">
            <a:solidFill>
              <a:srgbClr val="FF9999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地理的表示</a:t>
            </a:r>
            <a:endParaRPr kumimoji="1" lang="en-US" altLang="ja-JP" sz="1600" b="1" i="0" u="none" strike="noStrike" cap="none" normalizeH="0" dirty="0" smtClean="0">
              <a:ln>
                <a:noFill/>
              </a:ln>
              <a:solidFill>
                <a:srgbClr val="FF000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400" b="1" i="0" u="none" strike="noStrike" cap="none" normalizeH="0" dirty="0" smtClean="0">
              <a:ln>
                <a:noFill/>
              </a:ln>
              <a:solidFill>
                <a:srgbClr val="FF000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028683" y="4473429"/>
            <a:ext cx="1295400" cy="24833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10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地名 ＋ 産品</a:t>
            </a:r>
            <a:endParaRPr lang="en-US" altLang="ja-JP" sz="105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091891" y="4645567"/>
            <a:ext cx="917206" cy="3293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“</a:t>
            </a:r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近江</a:t>
            </a:r>
            <a:r>
              <a:rPr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”</a:t>
            </a:r>
            <a:endParaRPr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091" y="4907695"/>
            <a:ext cx="1032764" cy="103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テキスト ボックス 38"/>
          <p:cNvSpPr txBox="1"/>
          <p:nvPr/>
        </p:nvSpPr>
        <p:spPr>
          <a:xfrm>
            <a:off x="5748317" y="4645567"/>
            <a:ext cx="457200" cy="3293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牛</a:t>
            </a:r>
            <a:endParaRPr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加算記号 3"/>
          <p:cNvSpPr>
            <a:spLocks noChangeAspect="1"/>
          </p:cNvSpPr>
          <p:nvPr/>
        </p:nvSpPr>
        <p:spPr bwMode="auto">
          <a:xfrm>
            <a:off x="1946698" y="4807324"/>
            <a:ext cx="651510" cy="673978"/>
          </a:xfrm>
          <a:prstGeom prst="mathPlus">
            <a:avLst/>
          </a:prstGeom>
          <a:solidFill>
            <a:schemeClr val="accent5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0" name="ストライプ矢印 39"/>
          <p:cNvSpPr>
            <a:spLocks noChangeAspect="1"/>
          </p:cNvSpPr>
          <p:nvPr/>
        </p:nvSpPr>
        <p:spPr>
          <a:xfrm>
            <a:off x="4346995" y="4874194"/>
            <a:ext cx="466081" cy="581531"/>
          </a:xfrm>
          <a:prstGeom prst="stripedRightArrow">
            <a:avLst/>
          </a:prstGeom>
          <a:solidFill>
            <a:schemeClr val="accent5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514600" y="1804279"/>
            <a:ext cx="1676400" cy="329321"/>
          </a:xfrm>
          <a:prstGeom prst="rect">
            <a:avLst/>
          </a:prstGeom>
          <a:solidFill>
            <a:srgbClr val="FF9999"/>
          </a:solidFill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近江牛の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GI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登録</a:t>
            </a:r>
          </a:p>
        </p:txBody>
      </p:sp>
      <p:pic>
        <p:nvPicPr>
          <p:cNvPr id="34" name="Picture 8" descr="和牛給与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4211" y="8102594"/>
            <a:ext cx="2086494" cy="150076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図 34" descr="C:\Users\aihara\AppData\Local\Microsoft\Windows\Temporary Internet Files\Content.Outlook\3TBKC6MA\313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303" y="8102594"/>
            <a:ext cx="2145864" cy="1465027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</p:pic>
      <p:pic>
        <p:nvPicPr>
          <p:cNvPr id="36" name="Picture 2" descr="D:\●H３０森川●\★GI地理的表示★\サポートセンターより\提供写真\風景②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24" y="5523894"/>
            <a:ext cx="917947" cy="609893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33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5042</TotalTime>
  <Words>321</Words>
  <Application>Microsoft Office PowerPoint</Application>
  <PresentationFormat>A4 210 x 297 mm</PresentationFormat>
  <Paragraphs>141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HG丸ｺﾞｼｯｸM-PRO</vt:lpstr>
      <vt:lpstr>ＭＳ Ｐゴシック</vt:lpstr>
      <vt:lpstr>ＭＳ Ｐ明朝</vt:lpstr>
      <vt:lpstr>ＭＳ 明朝</vt:lpstr>
      <vt:lpstr>Arial</vt:lpstr>
      <vt:lpstr>Calibri</vt:lpstr>
      <vt:lpstr>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井口　信行</dc:creator>
  <cp:lastModifiedBy>楠居　里奈</cp:lastModifiedBy>
  <cp:revision>294</cp:revision>
  <cp:lastPrinted>2019-04-24T04:02:56Z</cp:lastPrinted>
  <dcterms:created xsi:type="dcterms:W3CDTF">1601-01-01T00:00:00Z</dcterms:created>
  <dcterms:modified xsi:type="dcterms:W3CDTF">2020-03-26T08:51:12Z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