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6858000" cy="9906000" type="A4"/>
  <p:notesSz cx="6858000" cy="9874250"/>
  <p:defaultTextStyle>
    <a:defPPr>
      <a:defRPr lang="ja-JP"/>
    </a:defPPr>
    <a:lvl1pPr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457200"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914400"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371600"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1828800"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CCFF99"/>
    <a:srgbClr val="CCECFF"/>
    <a:srgbClr val="99CCFF"/>
    <a:srgbClr val="FFFF99"/>
    <a:srgbClr val="FFFFCC"/>
    <a:srgbClr val="99CC00"/>
    <a:srgbClr val="CCFFCC"/>
    <a:srgbClr val="FFCCCC"/>
    <a:srgbClr val="D5E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31" autoAdjust="0"/>
    <p:restoredTop sz="94585" autoAdjust="0"/>
  </p:normalViewPr>
  <p:slideViewPr>
    <p:cSldViewPr>
      <p:cViewPr varScale="1">
        <p:scale>
          <a:sx n="75" d="100"/>
          <a:sy n="75" d="100"/>
        </p:scale>
        <p:origin x="3162" y="7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70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0843176670164051"/>
          <c:y val="0.13172731670968232"/>
        </c:manualLayout>
      </c:layout>
      <c:overlay val="0"/>
      <c:spPr>
        <a:ln>
          <a:solidFill>
            <a:schemeClr val="tx1"/>
          </a:solidFill>
        </a:ln>
      </c:spPr>
      <c:txPr>
        <a:bodyPr/>
        <a:lstStyle/>
        <a:p>
          <a:pPr>
            <a:defRPr sz="900">
              <a:latin typeface="HG丸ｺﾞｼｯｸM-PRO" panose="020F0600000000000000" pitchFamily="50" charset="-128"/>
              <a:ea typeface="HG丸ｺﾞｼｯｸM-PRO" panose="020F0600000000000000" pitchFamily="50" charset="-128"/>
            </a:defRPr>
          </a:pPr>
          <a:endParaRPr lang="ja-JP"/>
        </a:p>
      </c:txPr>
    </c:title>
    <c:autoTitleDeleted val="0"/>
    <c:view3D>
      <c:rotX val="15"/>
      <c:hPercent val="493"/>
      <c:rotY val="20"/>
      <c:depthPercent val="150"/>
      <c:rAngAx val="1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8.0145719489981782E-2"/>
          <c:y val="0.22368421052631579"/>
          <c:w val="0.8574765887763407"/>
          <c:h val="0.70243095239764686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市町別!$B$8</c:f>
              <c:strCache>
                <c:ptCount val="1"/>
                <c:pt idx="0">
                  <c:v>高島管内</c:v>
                </c:pt>
              </c:strCache>
            </c:strRef>
          </c:tx>
          <c:spPr>
            <a:solidFill>
              <a:srgbClr val="C0C0C0"/>
            </a:solidFill>
            <a:ln w="12893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3.7333333333333336E-2"/>
                  <c:y val="-8.667385991456824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000000000000000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3333333333333334E-2"/>
                  <c:y val="-3.46695439658272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市町別!$C$2:$G$2</c:f>
              <c:strCache>
                <c:ptCount val="5"/>
                <c:pt idx="0">
                  <c:v>肉用鶏</c:v>
                </c:pt>
                <c:pt idx="1">
                  <c:v>採卵鶏</c:v>
                </c:pt>
                <c:pt idx="2">
                  <c:v>豚</c:v>
                </c:pt>
                <c:pt idx="3">
                  <c:v>肉用牛</c:v>
                </c:pt>
                <c:pt idx="4">
                  <c:v>乳牛</c:v>
                </c:pt>
              </c:strCache>
            </c:strRef>
          </c:cat>
          <c:val>
            <c:numRef>
              <c:f>市町別!$C$8:$G$8</c:f>
              <c:numCache>
                <c:formatCode>#,##0;[Red]#,##0</c:formatCode>
                <c:ptCount val="5"/>
                <c:pt idx="0">
                  <c:v>4</c:v>
                </c:pt>
                <c:pt idx="1">
                  <c:v>390</c:v>
                </c:pt>
                <c:pt idx="2">
                  <c:v>38</c:v>
                </c:pt>
                <c:pt idx="3">
                  <c:v>3606</c:v>
                </c:pt>
                <c:pt idx="4">
                  <c:v>509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"/>
        <c:gapDepth val="130"/>
        <c:shape val="cylinder"/>
        <c:axId val="-981396960"/>
        <c:axId val="-981397504"/>
        <c:axId val="0"/>
      </c:bar3DChart>
      <c:catAx>
        <c:axId val="-981396960"/>
        <c:scaling>
          <c:orientation val="minMax"/>
        </c:scaling>
        <c:delete val="0"/>
        <c:axPos val="l"/>
        <c:numFmt formatCode="General" sourceLinked="1"/>
        <c:majorTickMark val="in"/>
        <c:minorTickMark val="none"/>
        <c:tickLblPos val="low"/>
        <c:spPr>
          <a:ln w="9669">
            <a:noFill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S UI Gothic"/>
              </a:defRPr>
            </a:pPr>
            <a:endParaRPr lang="ja-JP"/>
          </a:p>
        </c:txPr>
        <c:crossAx val="-9813975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981397504"/>
        <c:scaling>
          <c:orientation val="minMax"/>
          <c:max val="14000"/>
        </c:scaling>
        <c:delete val="0"/>
        <c:axPos val="b"/>
        <c:numFmt formatCode="#,##0;[Red]#,##0" sourceLinked="1"/>
        <c:majorTickMark val="none"/>
        <c:minorTickMark val="none"/>
        <c:tickLblPos val="none"/>
        <c:spPr>
          <a:ln w="9669">
            <a:noFill/>
          </a:ln>
        </c:spPr>
        <c:crossAx val="-981396960"/>
        <c:crosses val="autoZero"/>
        <c:crossBetween val="between"/>
      </c:valAx>
      <c:spPr>
        <a:noFill/>
        <a:ln w="25395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430" b="0" i="0" u="none" strike="noStrike" baseline="0">
          <a:solidFill>
            <a:srgbClr val="000000"/>
          </a:solidFill>
          <a:latin typeface="MS UI Gothic"/>
          <a:ea typeface="MS UI Gothic"/>
          <a:cs typeface="MS UI Gothic"/>
        </a:defRPr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7.5613843426639737E-2"/>
          <c:y val="5.9709084751502835E-2"/>
        </c:manualLayout>
      </c:layout>
      <c:overlay val="0"/>
      <c:spPr>
        <a:noFill/>
        <a:ln w="6350">
          <a:solidFill>
            <a:srgbClr val="000000"/>
          </a:solidFill>
          <a:prstDash val="solid"/>
        </a:ln>
      </c:spPr>
      <c:txPr>
        <a:bodyPr/>
        <a:lstStyle/>
        <a:p>
          <a:pPr>
            <a:defRPr sz="900"/>
          </a:pPr>
          <a:endParaRPr lang="ja-JP"/>
        </a:p>
      </c:txPr>
    </c:title>
    <c:autoTitleDeleted val="0"/>
    <c:view3D>
      <c:rotX val="15"/>
      <c:hPercent val="438"/>
      <c:rotY val="20"/>
      <c:depthPercent val="150"/>
      <c:rAngAx val="1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8.6642599277978335E-2"/>
          <c:y val="0.21764705882352942"/>
          <c:w val="0.89169675090252709"/>
          <c:h val="0.71764705882352942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市町別!$B$4</c:f>
              <c:strCache>
                <c:ptCount val="1"/>
                <c:pt idx="0">
                  <c:v>甲賀管内</c:v>
                </c:pt>
              </c:strCache>
            </c:strRef>
          </c:tx>
          <c:spPr>
            <a:solidFill>
              <a:srgbClr val="C0C0C0"/>
            </a:solidFill>
            <a:ln w="11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7.8534031413612562E-3"/>
                  <c:y val="-8.602150537634408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570680628272251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0471204188481652E-2"/>
                  <c:y val="-3.44086021505376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市町別!$C$2:$G$2</c:f>
              <c:strCache>
                <c:ptCount val="5"/>
                <c:pt idx="0">
                  <c:v>肉用鶏</c:v>
                </c:pt>
                <c:pt idx="1">
                  <c:v>採卵鶏</c:v>
                </c:pt>
                <c:pt idx="2">
                  <c:v>豚</c:v>
                </c:pt>
                <c:pt idx="3">
                  <c:v>肉用牛</c:v>
                </c:pt>
                <c:pt idx="4">
                  <c:v>乳牛</c:v>
                </c:pt>
              </c:strCache>
            </c:strRef>
          </c:cat>
          <c:val>
            <c:numRef>
              <c:f>市町別!$C$4:$G$4</c:f>
              <c:numCache>
                <c:formatCode>#,##0;[Red]#,##0</c:formatCode>
                <c:ptCount val="5"/>
                <c:pt idx="0">
                  <c:v>598</c:v>
                </c:pt>
                <c:pt idx="1">
                  <c:v>685</c:v>
                </c:pt>
                <c:pt idx="2">
                  <c:v>12</c:v>
                </c:pt>
                <c:pt idx="3">
                  <c:v>1145</c:v>
                </c:pt>
                <c:pt idx="4">
                  <c:v>722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"/>
        <c:gapDepth val="130"/>
        <c:shape val="cylinder"/>
        <c:axId val="-981399680"/>
        <c:axId val="-981407296"/>
        <c:axId val="0"/>
      </c:bar3DChart>
      <c:catAx>
        <c:axId val="-981399680"/>
        <c:scaling>
          <c:orientation val="minMax"/>
        </c:scaling>
        <c:delete val="0"/>
        <c:axPos val="l"/>
        <c:numFmt formatCode="General" sourceLinked="1"/>
        <c:majorTickMark val="in"/>
        <c:minorTickMark val="none"/>
        <c:tickLblPos val="low"/>
        <c:spPr>
          <a:ln w="8775">
            <a:noFill/>
          </a:ln>
        </c:spPr>
        <c:txPr>
          <a:bodyPr rot="0" vert="horz"/>
          <a:lstStyle/>
          <a:p>
            <a:pPr>
              <a:defRPr/>
            </a:pPr>
            <a:endParaRPr lang="ja-JP"/>
          </a:p>
        </c:txPr>
        <c:crossAx val="-9814072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981407296"/>
        <c:scaling>
          <c:orientation val="minMax"/>
          <c:max val="14000"/>
        </c:scaling>
        <c:delete val="0"/>
        <c:axPos val="b"/>
        <c:numFmt formatCode="#,##0;[Red]#,##0" sourceLinked="1"/>
        <c:majorTickMark val="none"/>
        <c:minorTickMark val="none"/>
        <c:tickLblPos val="none"/>
        <c:spPr>
          <a:ln w="8775">
            <a:noFill/>
          </a:ln>
        </c:spPr>
        <c:crossAx val="-98139968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HG丸ｺﾞｼｯｸM-PRO" panose="020F0600000000000000" pitchFamily="50" charset="-128"/>
          <a:ea typeface="HG丸ｺﾞｼｯｸM-PRO" panose="020F0600000000000000" pitchFamily="50" charset="-128"/>
          <a:cs typeface="MS UI Gothic"/>
        </a:defRPr>
      </a:pPr>
      <a:endParaRPr lang="ja-JP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2.4487278334618355E-2"/>
          <c:y val="9.2783505154639179E-2"/>
        </c:manualLayout>
      </c:layout>
      <c:overlay val="0"/>
      <c:spPr>
        <a:noFill/>
        <a:ln w="10984">
          <a:solidFill>
            <a:srgbClr val="000000"/>
          </a:solidFill>
          <a:prstDash val="solid"/>
        </a:ln>
      </c:spPr>
      <c:txPr>
        <a:bodyPr/>
        <a:lstStyle/>
        <a:p>
          <a:pPr>
            <a:defRPr sz="900" b="0" i="0" u="none" strike="noStrike" baseline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S UI Gothic"/>
            </a:defRPr>
          </a:pPr>
          <a:endParaRPr lang="ja-JP"/>
        </a:p>
      </c:txPr>
    </c:title>
    <c:autoTitleDeleted val="0"/>
    <c:view3D>
      <c:rotX val="15"/>
      <c:hPercent val="474"/>
      <c:rotY val="20"/>
      <c:depthPercent val="150"/>
      <c:rAngAx val="1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2674234967788117"/>
          <c:y val="0.200230565680412"/>
          <c:w val="0.847689468503937"/>
          <c:h val="0.79861822733581522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市町別!$B$5</c:f>
              <c:strCache>
                <c:ptCount val="1"/>
                <c:pt idx="0">
                  <c:v>東近江管内</c:v>
                </c:pt>
              </c:strCache>
            </c:strRef>
          </c:tx>
          <c:spPr>
            <a:solidFill>
              <a:srgbClr val="C0C0C0"/>
            </a:solidFill>
            <a:ln w="10984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7045454545454544E-2"/>
                  <c:y val="-1.03092783505154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6.6966409460960788E-2"/>
                  <c:y val="-0.154639175257731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8.5227272727272721E-3"/>
                  <c:y val="-4.12371134020618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市町別!$C$2:$G$2</c:f>
              <c:strCache>
                <c:ptCount val="5"/>
                <c:pt idx="0">
                  <c:v>肉用鶏</c:v>
                </c:pt>
                <c:pt idx="1">
                  <c:v>採卵鶏</c:v>
                </c:pt>
                <c:pt idx="2">
                  <c:v>豚</c:v>
                </c:pt>
                <c:pt idx="3">
                  <c:v>肉用牛</c:v>
                </c:pt>
                <c:pt idx="4">
                  <c:v>乳牛</c:v>
                </c:pt>
              </c:strCache>
            </c:strRef>
          </c:cat>
          <c:val>
            <c:numRef>
              <c:f>市町別!$C$5:$G$5</c:f>
              <c:numCache>
                <c:formatCode>#,##0;[Red]#,##0</c:formatCode>
                <c:ptCount val="5"/>
                <c:pt idx="0">
                  <c:v>168</c:v>
                </c:pt>
                <c:pt idx="1">
                  <c:v>1983</c:v>
                </c:pt>
                <c:pt idx="2">
                  <c:v>4035</c:v>
                </c:pt>
                <c:pt idx="3">
                  <c:v>15058</c:v>
                </c:pt>
                <c:pt idx="4">
                  <c:v>1309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"/>
        <c:gapDepth val="130"/>
        <c:shape val="cylinder"/>
        <c:axId val="-981402944"/>
        <c:axId val="-981395328"/>
        <c:axId val="0"/>
      </c:bar3DChart>
      <c:catAx>
        <c:axId val="-981402944"/>
        <c:scaling>
          <c:orientation val="minMax"/>
        </c:scaling>
        <c:delete val="0"/>
        <c:axPos val="l"/>
        <c:numFmt formatCode="General" sourceLinked="1"/>
        <c:majorTickMark val="in"/>
        <c:minorTickMark val="none"/>
        <c:tickLblPos val="low"/>
        <c:spPr>
          <a:ln w="8238">
            <a:noFill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S UI Gothic"/>
              </a:defRPr>
            </a:pPr>
            <a:endParaRPr lang="ja-JP"/>
          </a:p>
        </c:txPr>
        <c:crossAx val="-9813953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981395328"/>
        <c:scaling>
          <c:orientation val="minMax"/>
        </c:scaling>
        <c:delete val="0"/>
        <c:axPos val="b"/>
        <c:numFmt formatCode="#,##0;[Red]#,##0" sourceLinked="1"/>
        <c:majorTickMark val="none"/>
        <c:minorTickMark val="none"/>
        <c:tickLblPos val="none"/>
        <c:spPr>
          <a:ln w="8238">
            <a:noFill/>
          </a:ln>
        </c:spPr>
        <c:crossAx val="-98140294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370" b="0" i="0" u="none" strike="noStrike" baseline="0">
          <a:solidFill>
            <a:srgbClr val="000000"/>
          </a:solidFill>
          <a:latin typeface="MS UI Gothic"/>
          <a:ea typeface="MS UI Gothic"/>
          <a:cs typeface="MS UI Gothic"/>
        </a:defRPr>
      </a:pPr>
      <a:endParaRPr lang="ja-JP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"/>
          <c:y val="0.31856149137451306"/>
        </c:manualLayout>
      </c:layout>
      <c:overlay val="0"/>
      <c:spPr>
        <a:ln>
          <a:solidFill>
            <a:schemeClr val="tx1"/>
          </a:solidFill>
        </a:ln>
      </c:spPr>
      <c:txPr>
        <a:bodyPr/>
        <a:lstStyle/>
        <a:p>
          <a:pPr>
            <a:defRPr sz="900">
              <a:latin typeface="HG丸ｺﾞｼｯｸM-PRO" panose="020F0600000000000000" pitchFamily="50" charset="-128"/>
              <a:ea typeface="HG丸ｺﾞｼｯｸM-PRO" panose="020F0600000000000000" pitchFamily="50" charset="-128"/>
            </a:defRPr>
          </a:pPr>
          <a:endParaRPr lang="ja-JP"/>
        </a:p>
      </c:txPr>
    </c:title>
    <c:autoTitleDeleted val="0"/>
    <c:view3D>
      <c:rotX val="15"/>
      <c:hPercent val="493"/>
      <c:rotY val="20"/>
      <c:depthPercent val="150"/>
      <c:rAngAx val="1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8.9048568210776252E-2"/>
          <c:y val="0.35796382860322762"/>
          <c:w val="0.6749535246768642"/>
          <c:h val="0.57624707846410683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市町別!$B$6</c:f>
              <c:strCache>
                <c:ptCount val="1"/>
                <c:pt idx="0">
                  <c:v>湖東管内</c:v>
                </c:pt>
              </c:strCache>
            </c:strRef>
          </c:tx>
          <c:spPr>
            <a:solidFill>
              <a:srgbClr val="C0C0C0"/>
            </a:solidFill>
            <a:ln w="12893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8.0000219150538274E-3"/>
                  <c:y val="-8.667223149693934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000000000000000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3333333333333334E-2"/>
                  <c:y val="-3.46695439658272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市町別!$C$2:$G$2</c:f>
              <c:strCache>
                <c:ptCount val="5"/>
                <c:pt idx="0">
                  <c:v>肉用鶏</c:v>
                </c:pt>
                <c:pt idx="1">
                  <c:v>採卵鶏</c:v>
                </c:pt>
                <c:pt idx="2">
                  <c:v>豚</c:v>
                </c:pt>
                <c:pt idx="3">
                  <c:v>肉用牛</c:v>
                </c:pt>
                <c:pt idx="4">
                  <c:v>乳牛</c:v>
                </c:pt>
              </c:strCache>
            </c:strRef>
          </c:cat>
          <c:val>
            <c:numRef>
              <c:f>市町別!$C$6:$G$6</c:f>
              <c:numCache>
                <c:formatCode>#,##0;[Red]#,##0</c:formatCode>
                <c:ptCount val="5"/>
                <c:pt idx="0">
                  <c:v>0</c:v>
                </c:pt>
                <c:pt idx="1">
                  <c:v>139</c:v>
                </c:pt>
                <c:pt idx="2">
                  <c:v>0</c:v>
                </c:pt>
                <c:pt idx="3">
                  <c:v>276</c:v>
                </c:pt>
                <c:pt idx="4">
                  <c:v>134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"/>
        <c:gapDepth val="130"/>
        <c:shape val="cylinder"/>
        <c:axId val="-981396416"/>
        <c:axId val="-981398592"/>
        <c:axId val="0"/>
      </c:bar3DChart>
      <c:catAx>
        <c:axId val="-981396416"/>
        <c:scaling>
          <c:orientation val="minMax"/>
        </c:scaling>
        <c:delete val="0"/>
        <c:axPos val="l"/>
        <c:numFmt formatCode="General" sourceLinked="1"/>
        <c:majorTickMark val="in"/>
        <c:minorTickMark val="none"/>
        <c:tickLblPos val="low"/>
        <c:spPr>
          <a:ln w="9669">
            <a:noFill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S UI Gothic"/>
              </a:defRPr>
            </a:pPr>
            <a:endParaRPr lang="ja-JP"/>
          </a:p>
        </c:txPr>
        <c:crossAx val="-9813985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981398592"/>
        <c:scaling>
          <c:orientation val="minMax"/>
          <c:max val="14000"/>
        </c:scaling>
        <c:delete val="0"/>
        <c:axPos val="b"/>
        <c:numFmt formatCode="#,##0;[Red]#,##0" sourceLinked="1"/>
        <c:majorTickMark val="none"/>
        <c:minorTickMark val="none"/>
        <c:tickLblPos val="none"/>
        <c:spPr>
          <a:ln w="9669">
            <a:noFill/>
          </a:ln>
        </c:spPr>
        <c:crossAx val="-981396416"/>
        <c:crosses val="autoZero"/>
        <c:crossBetween val="between"/>
      </c:valAx>
      <c:spPr>
        <a:noFill/>
        <a:ln w="25395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430" b="0" i="0" u="none" strike="noStrike" baseline="0">
          <a:solidFill>
            <a:srgbClr val="000000"/>
          </a:solidFill>
          <a:latin typeface="MS UI Gothic"/>
          <a:ea typeface="MS UI Gothic"/>
          <a:cs typeface="MS UI Gothic"/>
        </a:defRPr>
      </a:pPr>
      <a:endParaRPr lang="ja-JP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8.6879358275481836E-2"/>
          <c:y val="6.3491980169145534E-2"/>
        </c:manualLayout>
      </c:layout>
      <c:overlay val="0"/>
      <c:spPr>
        <a:noFill/>
        <a:ln w="6350" cmpd="sng">
          <a:solidFill>
            <a:srgbClr val="000000"/>
          </a:solidFill>
          <a:prstDash val="solid"/>
        </a:ln>
      </c:spPr>
      <c:txPr>
        <a:bodyPr/>
        <a:lstStyle/>
        <a:p>
          <a:pPr>
            <a:defRPr sz="900">
              <a:latin typeface="HG丸ｺﾞｼｯｸM-PRO" panose="020F0600000000000000" pitchFamily="50" charset="-128"/>
              <a:ea typeface="HG丸ｺﾞｼｯｸM-PRO" panose="020F0600000000000000" pitchFamily="50" charset="-128"/>
            </a:defRPr>
          </a:pPr>
          <a:endParaRPr lang="ja-JP"/>
        </a:p>
      </c:txPr>
    </c:title>
    <c:autoTitleDeleted val="0"/>
    <c:view3D>
      <c:rotX val="15"/>
      <c:hPercent val="382"/>
      <c:rotY val="20"/>
      <c:depthPercent val="150"/>
      <c:rAngAx val="1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8.8652496024203886E-2"/>
          <c:y val="0.19785629194874629"/>
          <c:w val="0.89184397163120566"/>
          <c:h val="0.75661375661375663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市町別!$B$3</c:f>
              <c:strCache>
                <c:ptCount val="1"/>
                <c:pt idx="0">
                  <c:v>大津・南部管内</c:v>
                </c:pt>
              </c:strCache>
            </c:strRef>
          </c:tx>
          <c:spPr>
            <a:solidFill>
              <a:srgbClr val="C0C0C0"/>
            </a:solidFill>
            <a:ln w="1221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7241379310344827E-2"/>
                  <c:y val="-7.380073800738007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9.852216748768473E-3"/>
                  <c:y val="-2.95202952029520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9556650246305417E-2"/>
                  <c:y val="-2.95208763111252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市町別!$C$2:$G$2</c:f>
              <c:strCache>
                <c:ptCount val="5"/>
                <c:pt idx="0">
                  <c:v>肉用鶏</c:v>
                </c:pt>
                <c:pt idx="1">
                  <c:v>採卵鶏</c:v>
                </c:pt>
                <c:pt idx="2">
                  <c:v>豚</c:v>
                </c:pt>
                <c:pt idx="3">
                  <c:v>肉用牛</c:v>
                </c:pt>
                <c:pt idx="4">
                  <c:v>乳牛</c:v>
                </c:pt>
              </c:strCache>
            </c:strRef>
          </c:cat>
          <c:val>
            <c:numRef>
              <c:f>市町別!$C$3:$G$3</c:f>
              <c:numCache>
                <c:formatCode>#,##0;[Red]#,##0</c:formatCode>
                <c:ptCount val="5"/>
                <c:pt idx="0">
                  <c:v>18</c:v>
                </c:pt>
                <c:pt idx="1">
                  <c:v>223</c:v>
                </c:pt>
                <c:pt idx="2">
                  <c:v>11</c:v>
                </c:pt>
                <c:pt idx="3">
                  <c:v>114</c:v>
                </c:pt>
                <c:pt idx="4">
                  <c:v>13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"/>
        <c:gapDepth val="130"/>
        <c:shape val="cylinder"/>
        <c:axId val="-981403488"/>
        <c:axId val="-981394784"/>
        <c:axId val="0"/>
      </c:bar3DChart>
      <c:catAx>
        <c:axId val="-981403488"/>
        <c:scaling>
          <c:orientation val="minMax"/>
        </c:scaling>
        <c:delete val="0"/>
        <c:axPos val="l"/>
        <c:numFmt formatCode="General" sourceLinked="1"/>
        <c:majorTickMark val="in"/>
        <c:minorTickMark val="none"/>
        <c:tickLblPos val="low"/>
        <c:spPr>
          <a:ln w="9158">
            <a:noFill/>
          </a:ln>
        </c:spPr>
        <c:txPr>
          <a:bodyPr rot="0" vert="horz"/>
          <a:lstStyle/>
          <a:p>
            <a:pPr>
              <a:defRPr sz="800"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pPr>
            <a:endParaRPr lang="ja-JP"/>
          </a:p>
        </c:txPr>
        <c:crossAx val="-9813947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981394784"/>
        <c:scaling>
          <c:orientation val="minMax"/>
          <c:max val="14000"/>
        </c:scaling>
        <c:delete val="0"/>
        <c:axPos val="b"/>
        <c:numFmt formatCode="#,##0;[Red]#,##0" sourceLinked="1"/>
        <c:majorTickMark val="none"/>
        <c:minorTickMark val="none"/>
        <c:tickLblPos val="none"/>
        <c:spPr>
          <a:ln w="9158">
            <a:noFill/>
          </a:ln>
        </c:spPr>
        <c:crossAx val="-98140348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lang="ja-JP" altLang="en-US"/>
      </a:pPr>
      <a:endParaRPr lang="ja-JP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1.6314646062500614E-2"/>
          <c:y val="9.9204358614378818E-2"/>
        </c:manualLayout>
      </c:layout>
      <c:overlay val="0"/>
      <c:spPr>
        <a:ln>
          <a:solidFill>
            <a:schemeClr val="tx1"/>
          </a:solidFill>
        </a:ln>
      </c:spPr>
      <c:txPr>
        <a:bodyPr/>
        <a:lstStyle/>
        <a:p>
          <a:pPr>
            <a:defRPr sz="900">
              <a:latin typeface="HG丸ｺﾞｼｯｸM-PRO" panose="020F0600000000000000" pitchFamily="50" charset="-128"/>
              <a:ea typeface="HG丸ｺﾞｼｯｸM-PRO" panose="020F0600000000000000" pitchFamily="50" charset="-128"/>
            </a:defRPr>
          </a:pPr>
          <a:endParaRPr lang="ja-JP"/>
        </a:p>
      </c:txPr>
    </c:title>
    <c:autoTitleDeleted val="0"/>
    <c:view3D>
      <c:rotX val="15"/>
      <c:hPercent val="493"/>
      <c:rotY val="20"/>
      <c:depthPercent val="150"/>
      <c:rAngAx val="1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8.0145719489981782E-2"/>
          <c:y val="0.22368421052631579"/>
          <c:w val="0.89981785063752273"/>
          <c:h val="0.71052631578947367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市町別!$B$7</c:f>
              <c:strCache>
                <c:ptCount val="1"/>
                <c:pt idx="0">
                  <c:v>湖北管内</c:v>
                </c:pt>
              </c:strCache>
            </c:strRef>
          </c:tx>
          <c:spPr>
            <a:solidFill>
              <a:srgbClr val="C0C0C0"/>
            </a:solidFill>
            <a:ln w="12893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8.0000000000000002E-3"/>
                  <c:y val="-8.667385991456824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000000000000000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3333333333333334E-2"/>
                  <c:y val="-3.46695439658272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市町別!$C$2:$G$2</c:f>
              <c:strCache>
                <c:ptCount val="5"/>
                <c:pt idx="0">
                  <c:v>肉用鶏</c:v>
                </c:pt>
                <c:pt idx="1">
                  <c:v>採卵鶏</c:v>
                </c:pt>
                <c:pt idx="2">
                  <c:v>豚</c:v>
                </c:pt>
                <c:pt idx="3">
                  <c:v>肉用牛</c:v>
                </c:pt>
                <c:pt idx="4">
                  <c:v>乳牛</c:v>
                </c:pt>
              </c:strCache>
            </c:strRef>
          </c:cat>
          <c:val>
            <c:numRef>
              <c:f>市町別!$C$7:$G$7</c:f>
              <c:numCache>
                <c:formatCode>#,##0;[Red]#,##0</c:formatCode>
                <c:ptCount val="5"/>
                <c:pt idx="0">
                  <c:v>7</c:v>
                </c:pt>
                <c:pt idx="1">
                  <c:v>240</c:v>
                </c:pt>
                <c:pt idx="2">
                  <c:v>0</c:v>
                </c:pt>
                <c:pt idx="3">
                  <c:v>63</c:v>
                </c:pt>
                <c:pt idx="4">
                  <c:v>18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"/>
        <c:gapDepth val="130"/>
        <c:shape val="cylinder"/>
        <c:axId val="-981394240"/>
        <c:axId val="-981395872"/>
        <c:axId val="0"/>
      </c:bar3DChart>
      <c:catAx>
        <c:axId val="-981394240"/>
        <c:scaling>
          <c:orientation val="minMax"/>
        </c:scaling>
        <c:delete val="0"/>
        <c:axPos val="l"/>
        <c:numFmt formatCode="General" sourceLinked="1"/>
        <c:majorTickMark val="in"/>
        <c:minorTickMark val="none"/>
        <c:tickLblPos val="low"/>
        <c:spPr>
          <a:ln w="9669">
            <a:noFill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S UI Gothic"/>
              </a:defRPr>
            </a:pPr>
            <a:endParaRPr lang="ja-JP"/>
          </a:p>
        </c:txPr>
        <c:crossAx val="-9813958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981395872"/>
        <c:scaling>
          <c:orientation val="minMax"/>
          <c:max val="14000"/>
        </c:scaling>
        <c:delete val="0"/>
        <c:axPos val="b"/>
        <c:numFmt formatCode="#,##0;[Red]#,##0" sourceLinked="1"/>
        <c:majorTickMark val="none"/>
        <c:minorTickMark val="none"/>
        <c:tickLblPos val="none"/>
        <c:spPr>
          <a:ln w="9669">
            <a:noFill/>
          </a:ln>
        </c:spPr>
        <c:crossAx val="-981394240"/>
        <c:crosses val="autoZero"/>
        <c:crossBetween val="between"/>
      </c:valAx>
      <c:spPr>
        <a:noFill/>
        <a:ln w="25395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430" b="0" i="0" u="none" strike="noStrike" baseline="0">
          <a:solidFill>
            <a:srgbClr val="000000"/>
          </a:solidFill>
          <a:latin typeface="MS UI Gothic"/>
          <a:ea typeface="MS UI Gothic"/>
          <a:cs typeface="MS UI Gothic"/>
        </a:defRPr>
      </a:pPr>
      <a:endParaRPr lang="ja-JP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72393" cy="494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991" y="2"/>
            <a:ext cx="2972392" cy="494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8552"/>
            <a:ext cx="2972393" cy="494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69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991" y="9378552"/>
            <a:ext cx="2972392" cy="494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C699E045-043A-4F63-BE80-A973E823D7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318393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72393" cy="494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991" y="2"/>
            <a:ext cx="2972392" cy="494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47888" y="739775"/>
            <a:ext cx="2563812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49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317" y="4690070"/>
            <a:ext cx="5487370" cy="4443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8552"/>
            <a:ext cx="2972393" cy="494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49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991" y="9378552"/>
            <a:ext cx="2972392" cy="494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481D37A5-90C1-4B5A-B242-A9616B3F0EE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828492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1D37A5-90C1-4B5A-B242-A9616B3F0EEE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33464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72722-918F-4019-BE70-99BBACB9D24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51490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7F09C-D417-4EF2-9C5B-7CC846F27D8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3955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952F4-88B9-439A-AF08-DFC627045C2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83137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3505200" y="2311400"/>
            <a:ext cx="3009900" cy="31924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3505200" y="5656263"/>
            <a:ext cx="3009900" cy="319246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6B614-E60C-48D4-AA86-C15760DE1F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70880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タイトルと 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sz="quarter"/>
          </p:nvPr>
        </p:nvSpPr>
        <p:spPr>
          <a:xfrm>
            <a:off x="342900" y="396875"/>
            <a:ext cx="6172200" cy="1651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342900" y="2311400"/>
            <a:ext cx="3009900" cy="31924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3505200" y="2311400"/>
            <a:ext cx="3009900" cy="31924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342900" y="5656263"/>
            <a:ext cx="3009900" cy="319246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505200" y="5656263"/>
            <a:ext cx="3009900" cy="319246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760C3-E00C-4FC9-BA78-818E9EF3A9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01276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342900" y="396875"/>
            <a:ext cx="6172200" cy="8451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C211A-CC1E-472F-A932-5EBACD0355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12802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D27CE-47C0-48E8-A444-CFD66E2895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94763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E6615A-1A90-4CD6-9DAD-109C3BD787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1595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59F59-C9BD-4328-8EB0-A34C167F78D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8517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C8F4D-B751-4150-A3FD-6FB38C9DBCD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69542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91F227-0138-4729-AF79-EC67494FD75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34459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C083E-A3FB-46AD-AFA9-579F49D545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23735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B16C82-AA5A-435C-B660-573241A550E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9637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1C8EA-2B0E-4C58-9F21-50F2191FAA5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34306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514600" y="9067800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kumimoji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C6563D06-7529-4225-923B-0808EE80A04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image" Target="../media/image1.png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Relationship Id="rId9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管内図(琵琶湖白）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78" y="2098675"/>
            <a:ext cx="5099050" cy="723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2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755929"/>
              </p:ext>
            </p:extLst>
          </p:nvPr>
        </p:nvGraphicFramePr>
        <p:xfrm>
          <a:off x="1412875" y="4019550"/>
          <a:ext cx="5099050" cy="15688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" name="Object 6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62247681"/>
              </p:ext>
            </p:extLst>
          </p:nvPr>
        </p:nvGraphicFramePr>
        <p:xfrm>
          <a:off x="2514600" y="7686675"/>
          <a:ext cx="4851400" cy="147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5" name="Object 7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4002359390"/>
              </p:ext>
            </p:extLst>
          </p:nvPr>
        </p:nvGraphicFramePr>
        <p:xfrm>
          <a:off x="2872740" y="6195060"/>
          <a:ext cx="4117975" cy="123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6155" name="Rectangle 17"/>
          <p:cNvSpPr>
            <a:spLocks noChangeArrowheads="1"/>
          </p:cNvSpPr>
          <p:nvPr/>
        </p:nvSpPr>
        <p:spPr bwMode="auto">
          <a:xfrm>
            <a:off x="4251325" y="8820000"/>
            <a:ext cx="2438400" cy="436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単位　牛・豚は頭。鶏は羽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採卵鶏および肉用鶏はグラフの</a:t>
            </a:r>
            <a:r>
              <a:rPr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表示は１</a:t>
            </a:r>
            <a:r>
              <a:rPr lang="en-US" altLang="ja-JP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/100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ja-JP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グラフ横に表示されている数値は実数</a:t>
            </a:r>
          </a:p>
        </p:txBody>
      </p:sp>
      <p:sp>
        <p:nvSpPr>
          <p:cNvPr id="6156" name="Rectangle 18"/>
          <p:cNvSpPr>
            <a:spLocks noChangeArrowheads="1"/>
          </p:cNvSpPr>
          <p:nvPr/>
        </p:nvSpPr>
        <p:spPr bwMode="auto">
          <a:xfrm>
            <a:off x="3200400" y="8839200"/>
            <a:ext cx="5334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59,837</a:t>
            </a:r>
            <a:endParaRPr lang="en-US" altLang="ja-JP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157" name="Rectangle 19"/>
          <p:cNvSpPr>
            <a:spLocks noChangeArrowheads="1"/>
          </p:cNvSpPr>
          <p:nvPr/>
        </p:nvSpPr>
        <p:spPr bwMode="auto">
          <a:xfrm>
            <a:off x="3352800" y="8640000"/>
            <a:ext cx="609600" cy="1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68,475</a:t>
            </a:r>
            <a:endParaRPr lang="en-US" altLang="ja-JP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2" name="Object 20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648735401"/>
              </p:ext>
            </p:extLst>
          </p:nvPr>
        </p:nvGraphicFramePr>
        <p:xfrm>
          <a:off x="3707130" y="4756200"/>
          <a:ext cx="5840734" cy="179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6159" name="Rectangle 21"/>
          <p:cNvSpPr>
            <a:spLocks noChangeArrowheads="1"/>
          </p:cNvSpPr>
          <p:nvPr/>
        </p:nvSpPr>
        <p:spPr bwMode="auto">
          <a:xfrm>
            <a:off x="4441825" y="6019800"/>
            <a:ext cx="396875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13,870</a:t>
            </a:r>
            <a:endParaRPr lang="en-US" altLang="ja-JP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8129119"/>
              </p:ext>
            </p:extLst>
          </p:nvPr>
        </p:nvGraphicFramePr>
        <p:xfrm>
          <a:off x="642938" y="6172200"/>
          <a:ext cx="5156200" cy="1720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6161" name="Rectangle 23"/>
          <p:cNvSpPr>
            <a:spLocks noChangeArrowheads="1"/>
          </p:cNvSpPr>
          <p:nvPr/>
        </p:nvSpPr>
        <p:spPr bwMode="auto">
          <a:xfrm>
            <a:off x="1371600" y="7296150"/>
            <a:ext cx="4953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22,365</a:t>
            </a:r>
            <a:endParaRPr lang="en-US" altLang="ja-JP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162" name="Rectangle 24"/>
          <p:cNvSpPr>
            <a:spLocks noChangeArrowheads="1"/>
          </p:cNvSpPr>
          <p:nvPr/>
        </p:nvSpPr>
        <p:spPr bwMode="auto">
          <a:xfrm>
            <a:off x="1333500" y="7534275"/>
            <a:ext cx="4953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1,750</a:t>
            </a:r>
            <a:endParaRPr lang="en-US" altLang="ja-JP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163" name="Rectangle 25"/>
          <p:cNvSpPr>
            <a:spLocks noChangeArrowheads="1"/>
          </p:cNvSpPr>
          <p:nvPr/>
        </p:nvSpPr>
        <p:spPr bwMode="auto">
          <a:xfrm>
            <a:off x="3962400" y="7010400"/>
            <a:ext cx="4572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198,361</a:t>
            </a:r>
          </a:p>
        </p:txBody>
      </p:sp>
      <p:sp>
        <p:nvSpPr>
          <p:cNvPr id="6164" name="Rectangle 26"/>
          <p:cNvSpPr>
            <a:spLocks noChangeArrowheads="1"/>
          </p:cNvSpPr>
          <p:nvPr/>
        </p:nvSpPr>
        <p:spPr bwMode="auto">
          <a:xfrm>
            <a:off x="3676650" y="7162800"/>
            <a:ext cx="43815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16,814</a:t>
            </a:r>
          </a:p>
        </p:txBody>
      </p:sp>
      <p:sp>
        <p:nvSpPr>
          <p:cNvPr id="6165" name="Rectangle 27"/>
          <p:cNvSpPr>
            <a:spLocks noChangeArrowheads="1"/>
          </p:cNvSpPr>
          <p:nvPr/>
        </p:nvSpPr>
        <p:spPr bwMode="auto">
          <a:xfrm>
            <a:off x="4403725" y="6179820"/>
            <a:ext cx="9525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０</a:t>
            </a:r>
            <a:endParaRPr lang="en-US" altLang="ja-JP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166" name="Rectangle 28"/>
          <p:cNvSpPr>
            <a:spLocks noChangeArrowheads="1"/>
          </p:cNvSpPr>
          <p:nvPr/>
        </p:nvSpPr>
        <p:spPr bwMode="auto">
          <a:xfrm>
            <a:off x="0" y="0"/>
            <a:ext cx="6858000" cy="533400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畜産の概要</a:t>
            </a:r>
          </a:p>
        </p:txBody>
      </p:sp>
      <p:sp>
        <p:nvSpPr>
          <p:cNvPr id="6167" name="Text Box 29"/>
          <p:cNvSpPr txBox="1">
            <a:spLocks noChangeArrowheads="1"/>
          </p:cNvSpPr>
          <p:nvPr/>
        </p:nvSpPr>
        <p:spPr bwMode="auto">
          <a:xfrm>
            <a:off x="381000" y="1731963"/>
            <a:ext cx="5105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ja-JP" altLang="en-US" sz="1800" dirty="0">
                <a:latin typeface="HG丸ｺﾞｼｯｸM-PRO" pitchFamily="50" charset="-128"/>
                <a:ea typeface="HG丸ｺﾞｼｯｸM-PRO" pitchFamily="50" charset="-128"/>
              </a:rPr>
              <a:t>地域別家畜飼養状況（</a:t>
            </a:r>
            <a:r>
              <a:rPr lang="ja-JP" altLang="en-US" sz="1800" dirty="0" smtClean="0">
                <a:latin typeface="HG丸ｺﾞｼｯｸM-PRO" pitchFamily="50" charset="-128"/>
                <a:ea typeface="HG丸ｺﾞｼｯｸM-PRO" pitchFamily="50" charset="-128"/>
              </a:rPr>
              <a:t>平成３</a:t>
            </a:r>
            <a:r>
              <a:rPr lang="en-US" altLang="ja-JP" sz="1800" dirty="0" smtClean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800" dirty="0" smtClean="0">
                <a:latin typeface="HG丸ｺﾞｼｯｸM-PRO" pitchFamily="50" charset="-128"/>
                <a:ea typeface="HG丸ｺﾞｼｯｸM-PRO" pitchFamily="50" charset="-128"/>
              </a:rPr>
              <a:t>年</a:t>
            </a:r>
            <a:r>
              <a:rPr lang="en-US" altLang="ja-JP" sz="1800" dirty="0">
                <a:latin typeface="HG丸ｺﾞｼｯｸM-PRO" pitchFamily="50" charset="-128"/>
                <a:ea typeface="HG丸ｺﾞｼｯｸM-PRO" pitchFamily="50" charset="-128"/>
              </a:rPr>
              <a:t>2</a:t>
            </a:r>
            <a:r>
              <a:rPr lang="ja-JP" altLang="en-US" sz="1800" dirty="0">
                <a:latin typeface="HG丸ｺﾞｼｯｸM-PRO" pitchFamily="50" charset="-128"/>
                <a:ea typeface="HG丸ｺﾞｼｯｸM-PRO" pitchFamily="50" charset="-128"/>
              </a:rPr>
              <a:t>月</a:t>
            </a:r>
            <a:r>
              <a:rPr lang="en-US" altLang="ja-JP" sz="18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800" dirty="0">
                <a:latin typeface="HG丸ｺﾞｼｯｸM-PRO" pitchFamily="50" charset="-128"/>
                <a:ea typeface="HG丸ｺﾞｼｯｸM-PRO" pitchFamily="50" charset="-128"/>
              </a:rPr>
              <a:t>日現在）</a:t>
            </a:r>
          </a:p>
        </p:txBody>
      </p:sp>
      <p:sp>
        <p:nvSpPr>
          <p:cNvPr id="6168" name="Text Box 267"/>
          <p:cNvSpPr txBox="1">
            <a:spLocks noChangeArrowheads="1"/>
          </p:cNvSpPr>
          <p:nvPr/>
        </p:nvSpPr>
        <p:spPr bwMode="auto">
          <a:xfrm>
            <a:off x="2895600" y="9645650"/>
            <a:ext cx="91440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－ ３ －</a:t>
            </a:r>
          </a:p>
        </p:txBody>
      </p:sp>
      <p:sp>
        <p:nvSpPr>
          <p:cNvPr id="6169" name="AutoShape 268"/>
          <p:cNvSpPr>
            <a:spLocks noChangeArrowheads="1"/>
          </p:cNvSpPr>
          <p:nvPr/>
        </p:nvSpPr>
        <p:spPr bwMode="auto">
          <a:xfrm>
            <a:off x="457200" y="838200"/>
            <a:ext cx="5791200" cy="762000"/>
          </a:xfrm>
          <a:prstGeom prst="roundRect">
            <a:avLst>
              <a:gd name="adj" fmla="val 16667"/>
            </a:avLst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近江牛をはじめ、高品質で安全な畜産物の生産に努めています。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地域別では、全畜種において東近江地域で多く飼養されています。</a:t>
            </a:r>
          </a:p>
        </p:txBody>
      </p:sp>
      <p:sp>
        <p:nvSpPr>
          <p:cNvPr id="6151" name="Rectangle 11"/>
          <p:cNvSpPr>
            <a:spLocks noChangeArrowheads="1"/>
          </p:cNvSpPr>
          <p:nvPr/>
        </p:nvSpPr>
        <p:spPr bwMode="auto">
          <a:xfrm>
            <a:off x="4343400" y="4019550"/>
            <a:ext cx="5334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24,000</a:t>
            </a:r>
            <a:endParaRPr lang="en-US" altLang="ja-JP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4289425" y="4191000"/>
            <a:ext cx="3048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723</a:t>
            </a:r>
            <a:endParaRPr lang="en-US" altLang="ja-JP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153" name="Rectangle 13"/>
          <p:cNvSpPr>
            <a:spLocks noChangeArrowheads="1"/>
          </p:cNvSpPr>
          <p:nvPr/>
        </p:nvSpPr>
        <p:spPr bwMode="auto">
          <a:xfrm>
            <a:off x="2190750" y="5029200"/>
            <a:ext cx="5334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38,975</a:t>
            </a:r>
          </a:p>
        </p:txBody>
      </p:sp>
      <p:sp>
        <p:nvSpPr>
          <p:cNvPr id="6154" name="Rectangle 14"/>
          <p:cNvSpPr>
            <a:spLocks noChangeArrowheads="1"/>
          </p:cNvSpPr>
          <p:nvPr/>
        </p:nvSpPr>
        <p:spPr bwMode="auto">
          <a:xfrm>
            <a:off x="2057400" y="5200650"/>
            <a:ext cx="3048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380</a:t>
            </a:r>
          </a:p>
        </p:txBody>
      </p:sp>
      <p:graphicFrame>
        <p:nvGraphicFramePr>
          <p:cNvPr id="3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6123548"/>
              </p:ext>
            </p:extLst>
          </p:nvPr>
        </p:nvGraphicFramePr>
        <p:xfrm>
          <a:off x="3707130" y="2971800"/>
          <a:ext cx="5086350" cy="1564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</p:spTree>
    <p:extLst>
      <p:ext uri="{BB962C8B-B14F-4D97-AF65-F5344CB8AC3E}">
        <p14:creationId xmlns:p14="http://schemas.microsoft.com/office/powerpoint/2010/main" val="175882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1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1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5212</TotalTime>
  <Words>68</Words>
  <Application>Microsoft Office PowerPoint</Application>
  <PresentationFormat>A4 210 x 297 mm</PresentationFormat>
  <Paragraphs>45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Ｐゴシック</vt:lpstr>
      <vt:lpstr>ＭＳ Ｐ明朝</vt:lpstr>
      <vt:lpstr>MS UI Gothic</vt:lpstr>
      <vt:lpstr>Arial</vt:lpstr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井口　信行</dc:creator>
  <cp:lastModifiedBy>楠居　里奈</cp:lastModifiedBy>
  <cp:revision>286</cp:revision>
  <cp:lastPrinted>2020-03-11T00:42:16Z</cp:lastPrinted>
  <dcterms:created xsi:type="dcterms:W3CDTF">1601-01-01T00:00:00Z</dcterms:created>
  <dcterms:modified xsi:type="dcterms:W3CDTF">2020-03-11T00:48:06Z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