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1746" y="7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A26C323E-BA66-4360-8431-3EEEFEED426A}" type="datetimeFigureOut">
              <a:rPr kumimoji="1" lang="ja-JP" altLang="en-US" smtClean="0"/>
              <a:t>2019/4/8</a:t>
            </a:fld>
            <a:endParaRPr kumimoji="1" lang="ja-JP" altLang="en-US"/>
          </a:p>
        </p:txBody>
      </p:sp>
      <p:sp>
        <p:nvSpPr>
          <p:cNvPr id="4" name="スライド イメージ プレースホルダー 3"/>
          <p:cNvSpPr>
            <a:spLocks noGrp="1" noRot="1" noChangeAspect="1"/>
          </p:cNvSpPr>
          <p:nvPr>
            <p:ph type="sldImg" idx="2"/>
          </p:nvPr>
        </p:nvSpPr>
        <p:spPr>
          <a:xfrm>
            <a:off x="1979613" y="739775"/>
            <a:ext cx="27765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DEFD2742-195D-48AA-B6E7-0A0B07C789AA}" type="slidenum">
              <a:rPr kumimoji="1" lang="ja-JP" altLang="en-US" smtClean="0"/>
              <a:t>‹#›</a:t>
            </a:fld>
            <a:endParaRPr kumimoji="1" lang="ja-JP" altLang="en-US"/>
          </a:p>
        </p:txBody>
      </p:sp>
    </p:spTree>
    <p:extLst>
      <p:ext uri="{BB962C8B-B14F-4D97-AF65-F5344CB8AC3E}">
        <p14:creationId xmlns:p14="http://schemas.microsoft.com/office/powerpoint/2010/main" val="108796037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EFD2742-195D-48AA-B6E7-0A0B07C789AA}" type="slidenum">
              <a:rPr kumimoji="1" lang="ja-JP" altLang="en-US" smtClean="0"/>
              <a:t>1</a:t>
            </a:fld>
            <a:endParaRPr kumimoji="1" lang="ja-JP" altLang="en-US"/>
          </a:p>
        </p:txBody>
      </p:sp>
    </p:spTree>
    <p:extLst>
      <p:ext uri="{BB962C8B-B14F-4D97-AF65-F5344CB8AC3E}">
        <p14:creationId xmlns:p14="http://schemas.microsoft.com/office/powerpoint/2010/main" val="688896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AD6CF3D-1432-4925-8FD2-E1C405257E6F}" type="datetimeFigureOut">
              <a:rPr kumimoji="1" lang="ja-JP" altLang="en-US" smtClean="0"/>
              <a:t>2019/4/8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BB6429-3373-4647-A712-657617622B1F}" type="slidenum">
              <a:rPr kumimoji="1" lang="ja-JP" altLang="en-US" smtClean="0"/>
              <a:t>‹#›</a:t>
            </a:fld>
            <a:endParaRPr kumimoji="1" lang="ja-JP" altLang="en-US"/>
          </a:p>
        </p:txBody>
      </p:sp>
    </p:spTree>
    <p:extLst>
      <p:ext uri="{BB962C8B-B14F-4D97-AF65-F5344CB8AC3E}">
        <p14:creationId xmlns:p14="http://schemas.microsoft.com/office/powerpoint/2010/main" val="2059409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AD6CF3D-1432-4925-8FD2-E1C405257E6F}" type="datetimeFigureOut">
              <a:rPr kumimoji="1" lang="ja-JP" altLang="en-US" smtClean="0"/>
              <a:t>2019/4/8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BB6429-3373-4647-A712-657617622B1F}" type="slidenum">
              <a:rPr kumimoji="1" lang="ja-JP" altLang="en-US" smtClean="0"/>
              <a:t>‹#›</a:t>
            </a:fld>
            <a:endParaRPr kumimoji="1" lang="ja-JP" altLang="en-US"/>
          </a:p>
        </p:txBody>
      </p:sp>
    </p:spTree>
    <p:extLst>
      <p:ext uri="{BB962C8B-B14F-4D97-AF65-F5344CB8AC3E}">
        <p14:creationId xmlns:p14="http://schemas.microsoft.com/office/powerpoint/2010/main" val="2594399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AD6CF3D-1432-4925-8FD2-E1C405257E6F}" type="datetimeFigureOut">
              <a:rPr kumimoji="1" lang="ja-JP" altLang="en-US" smtClean="0"/>
              <a:t>2019/4/8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BB6429-3373-4647-A712-657617622B1F}" type="slidenum">
              <a:rPr kumimoji="1" lang="ja-JP" altLang="en-US" smtClean="0"/>
              <a:t>‹#›</a:t>
            </a:fld>
            <a:endParaRPr kumimoji="1" lang="ja-JP" altLang="en-US"/>
          </a:p>
        </p:txBody>
      </p:sp>
    </p:spTree>
    <p:extLst>
      <p:ext uri="{BB962C8B-B14F-4D97-AF65-F5344CB8AC3E}">
        <p14:creationId xmlns:p14="http://schemas.microsoft.com/office/powerpoint/2010/main" val="2094692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AD6CF3D-1432-4925-8FD2-E1C405257E6F}" type="datetimeFigureOut">
              <a:rPr kumimoji="1" lang="ja-JP" altLang="en-US" smtClean="0"/>
              <a:t>2019/4/8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BB6429-3373-4647-A712-657617622B1F}" type="slidenum">
              <a:rPr kumimoji="1" lang="ja-JP" altLang="en-US" smtClean="0"/>
              <a:t>‹#›</a:t>
            </a:fld>
            <a:endParaRPr kumimoji="1" lang="ja-JP" altLang="en-US"/>
          </a:p>
        </p:txBody>
      </p:sp>
    </p:spTree>
    <p:extLst>
      <p:ext uri="{BB962C8B-B14F-4D97-AF65-F5344CB8AC3E}">
        <p14:creationId xmlns:p14="http://schemas.microsoft.com/office/powerpoint/2010/main" val="2905438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AD6CF3D-1432-4925-8FD2-E1C405257E6F}" type="datetimeFigureOut">
              <a:rPr kumimoji="1" lang="ja-JP" altLang="en-US" smtClean="0"/>
              <a:t>2019/4/8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BB6429-3373-4647-A712-657617622B1F}" type="slidenum">
              <a:rPr kumimoji="1" lang="ja-JP" altLang="en-US" smtClean="0"/>
              <a:t>‹#›</a:t>
            </a:fld>
            <a:endParaRPr kumimoji="1" lang="ja-JP" altLang="en-US"/>
          </a:p>
        </p:txBody>
      </p:sp>
    </p:spTree>
    <p:extLst>
      <p:ext uri="{BB962C8B-B14F-4D97-AF65-F5344CB8AC3E}">
        <p14:creationId xmlns:p14="http://schemas.microsoft.com/office/powerpoint/2010/main" val="3365415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AD6CF3D-1432-4925-8FD2-E1C405257E6F}" type="datetimeFigureOut">
              <a:rPr kumimoji="1" lang="ja-JP" altLang="en-US" smtClean="0"/>
              <a:t>2019/4/8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8BB6429-3373-4647-A712-657617622B1F}" type="slidenum">
              <a:rPr kumimoji="1" lang="ja-JP" altLang="en-US" smtClean="0"/>
              <a:t>‹#›</a:t>
            </a:fld>
            <a:endParaRPr kumimoji="1" lang="ja-JP" altLang="en-US"/>
          </a:p>
        </p:txBody>
      </p:sp>
    </p:spTree>
    <p:extLst>
      <p:ext uri="{BB962C8B-B14F-4D97-AF65-F5344CB8AC3E}">
        <p14:creationId xmlns:p14="http://schemas.microsoft.com/office/powerpoint/2010/main" val="2500685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AD6CF3D-1432-4925-8FD2-E1C405257E6F}" type="datetimeFigureOut">
              <a:rPr kumimoji="1" lang="ja-JP" altLang="en-US" smtClean="0"/>
              <a:t>2019/4/8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8BB6429-3373-4647-A712-657617622B1F}" type="slidenum">
              <a:rPr kumimoji="1" lang="ja-JP" altLang="en-US" smtClean="0"/>
              <a:t>‹#›</a:t>
            </a:fld>
            <a:endParaRPr kumimoji="1" lang="ja-JP" altLang="en-US"/>
          </a:p>
        </p:txBody>
      </p:sp>
    </p:spTree>
    <p:extLst>
      <p:ext uri="{BB962C8B-B14F-4D97-AF65-F5344CB8AC3E}">
        <p14:creationId xmlns:p14="http://schemas.microsoft.com/office/powerpoint/2010/main" val="2467081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AD6CF3D-1432-4925-8FD2-E1C405257E6F}" type="datetimeFigureOut">
              <a:rPr kumimoji="1" lang="ja-JP" altLang="en-US" smtClean="0"/>
              <a:t>2019/4/8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8BB6429-3373-4647-A712-657617622B1F}" type="slidenum">
              <a:rPr kumimoji="1" lang="ja-JP" altLang="en-US" smtClean="0"/>
              <a:t>‹#›</a:t>
            </a:fld>
            <a:endParaRPr kumimoji="1" lang="ja-JP" altLang="en-US"/>
          </a:p>
        </p:txBody>
      </p:sp>
    </p:spTree>
    <p:extLst>
      <p:ext uri="{BB962C8B-B14F-4D97-AF65-F5344CB8AC3E}">
        <p14:creationId xmlns:p14="http://schemas.microsoft.com/office/powerpoint/2010/main" val="4224780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AD6CF3D-1432-4925-8FD2-E1C405257E6F}" type="datetimeFigureOut">
              <a:rPr kumimoji="1" lang="ja-JP" altLang="en-US" smtClean="0"/>
              <a:t>2019/4/8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8BB6429-3373-4647-A712-657617622B1F}" type="slidenum">
              <a:rPr kumimoji="1" lang="ja-JP" altLang="en-US" smtClean="0"/>
              <a:t>‹#›</a:t>
            </a:fld>
            <a:endParaRPr kumimoji="1" lang="ja-JP" altLang="en-US"/>
          </a:p>
        </p:txBody>
      </p:sp>
    </p:spTree>
    <p:extLst>
      <p:ext uri="{BB962C8B-B14F-4D97-AF65-F5344CB8AC3E}">
        <p14:creationId xmlns:p14="http://schemas.microsoft.com/office/powerpoint/2010/main" val="3273921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AD6CF3D-1432-4925-8FD2-E1C405257E6F}" type="datetimeFigureOut">
              <a:rPr kumimoji="1" lang="ja-JP" altLang="en-US" smtClean="0"/>
              <a:t>2019/4/8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8BB6429-3373-4647-A712-657617622B1F}" type="slidenum">
              <a:rPr kumimoji="1" lang="ja-JP" altLang="en-US" smtClean="0"/>
              <a:t>‹#›</a:t>
            </a:fld>
            <a:endParaRPr kumimoji="1" lang="ja-JP" altLang="en-US"/>
          </a:p>
        </p:txBody>
      </p:sp>
    </p:spTree>
    <p:extLst>
      <p:ext uri="{BB962C8B-B14F-4D97-AF65-F5344CB8AC3E}">
        <p14:creationId xmlns:p14="http://schemas.microsoft.com/office/powerpoint/2010/main" val="4173152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AD6CF3D-1432-4925-8FD2-E1C405257E6F}" type="datetimeFigureOut">
              <a:rPr kumimoji="1" lang="ja-JP" altLang="en-US" smtClean="0"/>
              <a:t>2019/4/8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8BB6429-3373-4647-A712-657617622B1F}" type="slidenum">
              <a:rPr kumimoji="1" lang="ja-JP" altLang="en-US" smtClean="0"/>
              <a:t>‹#›</a:t>
            </a:fld>
            <a:endParaRPr kumimoji="1" lang="ja-JP" altLang="en-US"/>
          </a:p>
        </p:txBody>
      </p:sp>
    </p:spTree>
    <p:extLst>
      <p:ext uri="{BB962C8B-B14F-4D97-AF65-F5344CB8AC3E}">
        <p14:creationId xmlns:p14="http://schemas.microsoft.com/office/powerpoint/2010/main" val="1328366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AD6CF3D-1432-4925-8FD2-E1C405257E6F}" type="datetimeFigureOut">
              <a:rPr kumimoji="1" lang="ja-JP" altLang="en-US" smtClean="0"/>
              <a:t>2019/4/8</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08BB6429-3373-4647-A712-657617622B1F}" type="slidenum">
              <a:rPr kumimoji="1" lang="ja-JP" altLang="en-US" smtClean="0"/>
              <a:t>‹#›</a:t>
            </a:fld>
            <a:endParaRPr kumimoji="1" lang="ja-JP" altLang="en-US"/>
          </a:p>
        </p:txBody>
      </p:sp>
    </p:spTree>
    <p:extLst>
      <p:ext uri="{BB962C8B-B14F-4D97-AF65-F5344CB8AC3E}">
        <p14:creationId xmlns:p14="http://schemas.microsoft.com/office/powerpoint/2010/main" val="2696812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520003" y="1099016"/>
            <a:ext cx="4141245" cy="302934"/>
          </a:xfrm>
          <a:prstGeom prst="roundRect">
            <a:avLst>
              <a:gd name="adj" fmla="val 5993"/>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　「県民一人ひとりが輝ける健やかな滋賀の実現</a:t>
            </a: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a:t>
            </a:r>
            <a:endParaRPr lang="en-US" altLang="ja-JP" sz="1200" dirty="0" smtClean="0">
              <a:solidFill>
                <a:schemeClr val="tx1"/>
              </a:solidFill>
            </a:endParaRPr>
          </a:p>
          <a:p>
            <a:pPr algn="ctr"/>
            <a:endParaRPr lang="ja-JP" altLang="en-US" sz="1200" dirty="0" smtClean="0">
              <a:solidFill>
                <a:schemeClr val="tx1"/>
              </a:solidFill>
            </a:endParaRPr>
          </a:p>
          <a:p>
            <a:pPr algn="ctr"/>
            <a:endParaRPr lang="ja-JP" altLang="ja-JP" sz="1200" dirty="0">
              <a:solidFill>
                <a:schemeClr val="tx1"/>
              </a:solidFill>
            </a:endParaRPr>
          </a:p>
        </p:txBody>
      </p:sp>
      <p:sp>
        <p:nvSpPr>
          <p:cNvPr id="2" name="正方形/長方形 1"/>
          <p:cNvSpPr/>
          <p:nvPr/>
        </p:nvSpPr>
        <p:spPr>
          <a:xfrm>
            <a:off x="410267" y="140743"/>
            <a:ext cx="5796147" cy="7999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滋賀県国民健康保険</a:t>
            </a:r>
            <a:r>
              <a:rPr lang="ja-JP" altLang="en-US" dirty="0"/>
              <a:t>保健</a:t>
            </a:r>
            <a:r>
              <a:rPr lang="ja-JP" altLang="en-US" dirty="0" smtClean="0"/>
              <a:t>事業実施計画</a:t>
            </a:r>
            <a:endParaRPr lang="en-US" altLang="ja-JP" dirty="0" smtClean="0"/>
          </a:p>
          <a:p>
            <a:pPr algn="ctr"/>
            <a:r>
              <a:rPr kumimoji="1" lang="en-US" altLang="ja-JP" dirty="0" smtClean="0"/>
              <a:t>(</a:t>
            </a:r>
            <a:r>
              <a:rPr kumimoji="1" lang="ja-JP" altLang="en-US" dirty="0" smtClean="0"/>
              <a:t>県データヘルス計画</a:t>
            </a:r>
            <a:r>
              <a:rPr lang="en-US" altLang="ja-JP" dirty="0"/>
              <a:t>)</a:t>
            </a:r>
            <a:r>
              <a:rPr kumimoji="1" lang="ja-JP" altLang="en-US" dirty="0" smtClean="0"/>
              <a:t>の概要</a:t>
            </a:r>
            <a:endParaRPr kumimoji="1" lang="ja-JP" altLang="en-US" dirty="0"/>
          </a:p>
        </p:txBody>
      </p:sp>
      <p:sp>
        <p:nvSpPr>
          <p:cNvPr id="36" name="テキスト ボックス 35"/>
          <p:cNvSpPr txBox="1"/>
          <p:nvPr/>
        </p:nvSpPr>
        <p:spPr>
          <a:xfrm>
            <a:off x="148922" y="2994281"/>
            <a:ext cx="2559998" cy="30777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solidFill>
              <a:schemeClr val="tx1"/>
            </a:solidFill>
          </a:ln>
        </p:spPr>
        <p:txBody>
          <a:bodyPr wrap="square" rtlCol="0">
            <a:spAutoFit/>
          </a:bodyPr>
          <a:lstStyle/>
          <a:p>
            <a:r>
              <a:rPr lang="ja-JP" altLang="en-US" sz="1400" dirty="0" smtClean="0"/>
              <a:t>第１章　データヘルス計画</a:t>
            </a:r>
            <a:r>
              <a:rPr lang="ja-JP" altLang="en-US" sz="1400" dirty="0"/>
              <a:t>とは</a:t>
            </a:r>
            <a:endParaRPr kumimoji="1" lang="ja-JP" altLang="en-US" sz="1400" dirty="0"/>
          </a:p>
        </p:txBody>
      </p:sp>
      <p:sp>
        <p:nvSpPr>
          <p:cNvPr id="37" name="角丸四角形 36"/>
          <p:cNvSpPr/>
          <p:nvPr/>
        </p:nvSpPr>
        <p:spPr>
          <a:xfrm>
            <a:off x="165790" y="3354322"/>
            <a:ext cx="6478970" cy="889432"/>
          </a:xfrm>
          <a:prstGeom prst="roundRect">
            <a:avLst>
              <a:gd name="adj" fmla="val 11514"/>
            </a:avLst>
          </a:prstGeom>
          <a:noFill/>
          <a:ln w="190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Bef>
                <a:spcPct val="20000"/>
              </a:spcBef>
            </a:pPr>
            <a:endParaRPr lang="ja-JP" altLang="ja-JP" sz="900" b="1" dirty="0" smtClean="0">
              <a:solidFill>
                <a:schemeClr val="tx1"/>
              </a:solidFill>
              <a:latin typeface="+mn-ea"/>
            </a:endParaRPr>
          </a:p>
        </p:txBody>
      </p:sp>
      <p:sp>
        <p:nvSpPr>
          <p:cNvPr id="32" name="テキスト ボックス 31"/>
          <p:cNvSpPr txBox="1"/>
          <p:nvPr/>
        </p:nvSpPr>
        <p:spPr>
          <a:xfrm>
            <a:off x="148922" y="1111984"/>
            <a:ext cx="1551885" cy="30777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solidFill>
              <a:schemeClr val="tx1"/>
            </a:solidFill>
          </a:ln>
        </p:spPr>
        <p:txBody>
          <a:bodyPr wrap="square" rtlCol="0">
            <a:spAutoFit/>
          </a:bodyPr>
          <a:lstStyle/>
          <a:p>
            <a:r>
              <a:rPr kumimoji="1" lang="ja-JP" altLang="en-US" sz="1400" dirty="0" smtClean="0"/>
              <a:t>第１章　目指す姿</a:t>
            </a:r>
            <a:endParaRPr kumimoji="1" lang="ja-JP" altLang="en-US" sz="1400" dirty="0"/>
          </a:p>
        </p:txBody>
      </p:sp>
      <p:sp>
        <p:nvSpPr>
          <p:cNvPr id="13" name="右矢印 12"/>
          <p:cNvSpPr/>
          <p:nvPr/>
        </p:nvSpPr>
        <p:spPr>
          <a:xfrm rot="16200000">
            <a:off x="3398018" y="1488372"/>
            <a:ext cx="187713" cy="59433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92696" y="1835696"/>
            <a:ext cx="5354588" cy="523220"/>
          </a:xfrm>
          <a:prstGeom prst="rect">
            <a:avLst/>
          </a:prstGeom>
          <a:noFill/>
        </p:spPr>
        <p:txBody>
          <a:bodyPr wrap="square" rtlCol="0">
            <a:spAutoFit/>
          </a:bodyPr>
          <a:lstStyle/>
          <a:p>
            <a:r>
              <a:rPr kumimoji="1" lang="ja-JP" altLang="en-US" sz="1400" dirty="0" smtClean="0"/>
              <a:t>市町･･･</a:t>
            </a:r>
            <a:r>
              <a:rPr lang="ja-JP" altLang="en-US" sz="1400" dirty="0"/>
              <a:t>国保</a:t>
            </a:r>
            <a:r>
              <a:rPr lang="ja-JP" altLang="en-US" sz="1400" dirty="0" smtClean="0"/>
              <a:t>の保険者</a:t>
            </a:r>
            <a:r>
              <a:rPr lang="ja-JP" altLang="en-US" sz="1400" dirty="0"/>
              <a:t>と</a:t>
            </a:r>
            <a:r>
              <a:rPr lang="ja-JP" altLang="en-US" sz="1400" dirty="0" smtClean="0"/>
              <a:t>して行う保健事業について</a:t>
            </a:r>
            <a:endParaRPr lang="en-US" altLang="ja-JP" sz="1400" dirty="0" smtClean="0"/>
          </a:p>
          <a:p>
            <a:r>
              <a:rPr lang="ja-JP" altLang="en-US" sz="1400" dirty="0"/>
              <a:t>　</a:t>
            </a:r>
            <a:r>
              <a:rPr lang="ja-JP" altLang="en-US" sz="1400" dirty="0" smtClean="0"/>
              <a:t>　　　　データ</a:t>
            </a:r>
            <a:r>
              <a:rPr kumimoji="1" lang="ja-JP" altLang="en-US" sz="1400" dirty="0" smtClean="0"/>
              <a:t>活用と</a:t>
            </a:r>
            <a:r>
              <a:rPr lang="ja-JP" altLang="en-US" sz="1400" dirty="0"/>
              <a:t>ＰＤＣＡ</a:t>
            </a:r>
            <a:r>
              <a:rPr kumimoji="1" lang="ja-JP" altLang="en-US" sz="1400" dirty="0" smtClean="0"/>
              <a:t>サイクルに</a:t>
            </a:r>
            <a:r>
              <a:rPr lang="ja-JP" altLang="en-US" sz="1400" dirty="0" smtClean="0"/>
              <a:t>より効果的・効率的に推進</a:t>
            </a:r>
            <a:endParaRPr kumimoji="1" lang="en-US" altLang="ja-JP" sz="1400" dirty="0" smtClean="0"/>
          </a:p>
        </p:txBody>
      </p:sp>
      <p:sp>
        <p:nvSpPr>
          <p:cNvPr id="5" name="テキスト ボックス 4"/>
          <p:cNvSpPr txBox="1"/>
          <p:nvPr/>
        </p:nvSpPr>
        <p:spPr>
          <a:xfrm>
            <a:off x="280199" y="3366590"/>
            <a:ext cx="6260868" cy="877163"/>
          </a:xfrm>
          <a:prstGeom prst="rect">
            <a:avLst/>
          </a:prstGeom>
          <a:noFill/>
        </p:spPr>
        <p:txBody>
          <a:bodyPr wrap="square" rtlCol="0">
            <a:spAutoFit/>
          </a:bodyPr>
          <a:lstStyle/>
          <a:p>
            <a:r>
              <a:rPr kumimoji="1" lang="ja-JP" altLang="en-US" sz="1400" dirty="0" smtClean="0"/>
              <a:t>・健康</a:t>
            </a:r>
            <a:r>
              <a:rPr lang="ja-JP" altLang="en-US" sz="1400" dirty="0" smtClean="0"/>
              <a:t>、</a:t>
            </a:r>
            <a:r>
              <a:rPr kumimoji="1" lang="ja-JP" altLang="en-US" sz="1400" dirty="0" smtClean="0"/>
              <a:t>医療の</a:t>
            </a:r>
            <a:r>
              <a:rPr lang="ja-JP" altLang="en-US" sz="1400" u="sng" dirty="0" smtClean="0"/>
              <a:t>データ</a:t>
            </a:r>
            <a:r>
              <a:rPr kumimoji="1" lang="ja-JP" altLang="en-US" sz="1400" u="sng" dirty="0" smtClean="0"/>
              <a:t>を活用</a:t>
            </a:r>
            <a:r>
              <a:rPr kumimoji="1" lang="ja-JP" altLang="en-US" sz="1400" dirty="0" smtClean="0"/>
              <a:t>して地域の健康課題を明確化し、</a:t>
            </a:r>
            <a:r>
              <a:rPr lang="ja-JP" altLang="en-US" sz="1400" u="sng" dirty="0"/>
              <a:t>ＰＤＣＡ</a:t>
            </a:r>
            <a:r>
              <a:rPr kumimoji="1" lang="ja-JP" altLang="en-US" sz="1400" u="sng" dirty="0" smtClean="0"/>
              <a:t>サイクル</a:t>
            </a:r>
            <a:r>
              <a:rPr kumimoji="1" lang="ja-JP" altLang="en-US" sz="1400" dirty="0" smtClean="0"/>
              <a:t>に</a:t>
            </a:r>
            <a:endParaRPr kumimoji="1" lang="en-US" altLang="ja-JP" sz="1400" dirty="0" smtClean="0"/>
          </a:p>
          <a:p>
            <a:r>
              <a:rPr lang="ja-JP" altLang="en-US" sz="1400" dirty="0"/>
              <a:t>　</a:t>
            </a:r>
            <a:r>
              <a:rPr kumimoji="1" lang="ja-JP" altLang="en-US" sz="1400" dirty="0" smtClean="0"/>
              <a:t>沿って、効果的かつ効率的な保健事業を実施するための計画</a:t>
            </a:r>
            <a:endParaRPr kumimoji="1" lang="en-US" altLang="ja-JP" sz="1400" dirty="0" smtClean="0"/>
          </a:p>
          <a:p>
            <a:r>
              <a:rPr lang="ja-JP" altLang="en-US" sz="1400" dirty="0" smtClean="0"/>
              <a:t>・計画策定は市町の努力義務</a:t>
            </a:r>
            <a:endParaRPr kumimoji="1" lang="en-US" altLang="ja-JP" sz="1400" dirty="0" smtClean="0"/>
          </a:p>
          <a:p>
            <a:r>
              <a:rPr kumimoji="1" lang="ja-JP" altLang="en-US" sz="900" dirty="0" smtClean="0"/>
              <a:t>　　　　　　　　　　　　　　　　　　　　　　　　　　　　　　　　平成</a:t>
            </a:r>
            <a:r>
              <a:rPr lang="ja-JP" altLang="en-US" sz="900" dirty="0" smtClean="0"/>
              <a:t>２６</a:t>
            </a:r>
            <a:r>
              <a:rPr kumimoji="1" lang="ja-JP" altLang="en-US" sz="900" dirty="0" smtClean="0"/>
              <a:t>年</a:t>
            </a:r>
            <a:r>
              <a:rPr lang="ja-JP" altLang="en-US" sz="900" dirty="0"/>
              <a:t>３</a:t>
            </a:r>
            <a:r>
              <a:rPr kumimoji="1" lang="ja-JP" altLang="en-US" sz="900" dirty="0" smtClean="0"/>
              <a:t>月「国民健康保険法に基づく保健事業の実施等に関する指針」</a:t>
            </a:r>
            <a:endParaRPr kumimoji="1" lang="ja-JP" altLang="en-US" sz="900" dirty="0"/>
          </a:p>
        </p:txBody>
      </p:sp>
      <p:sp>
        <p:nvSpPr>
          <p:cNvPr id="7" name="正方形/長方形 6"/>
          <p:cNvSpPr/>
          <p:nvPr/>
        </p:nvSpPr>
        <p:spPr>
          <a:xfrm>
            <a:off x="692696" y="2339752"/>
            <a:ext cx="5524971" cy="523220"/>
          </a:xfrm>
          <a:prstGeom prst="rect">
            <a:avLst/>
          </a:prstGeom>
        </p:spPr>
        <p:txBody>
          <a:bodyPr wrap="square">
            <a:spAutoFit/>
          </a:bodyPr>
          <a:lstStyle/>
          <a:p>
            <a:pPr lvl="0"/>
            <a:r>
              <a:rPr lang="ja-JP" altLang="en-US" sz="1400" dirty="0" smtClean="0">
                <a:solidFill>
                  <a:prstClr val="black"/>
                </a:solidFill>
              </a:rPr>
              <a:t>県・・・・</a:t>
            </a:r>
            <a:r>
              <a:rPr lang="ja-JP" altLang="en-US" sz="1400" dirty="0">
                <a:solidFill>
                  <a:prstClr val="black"/>
                </a:solidFill>
              </a:rPr>
              <a:t>市町</a:t>
            </a:r>
            <a:r>
              <a:rPr lang="ja-JP" altLang="en-US" sz="1400" dirty="0" smtClean="0">
                <a:solidFill>
                  <a:prstClr val="black"/>
                </a:solidFill>
              </a:rPr>
              <a:t>と一体となってデータヘルス計画を推進</a:t>
            </a:r>
            <a:endParaRPr lang="en-US" altLang="ja-JP" sz="1400" dirty="0" smtClean="0">
              <a:solidFill>
                <a:prstClr val="black"/>
              </a:solidFill>
            </a:endParaRPr>
          </a:p>
          <a:p>
            <a:pPr lvl="0"/>
            <a:r>
              <a:rPr lang="ja-JP" altLang="en-US" sz="1400" dirty="0">
                <a:solidFill>
                  <a:prstClr val="black"/>
                </a:solidFill>
              </a:rPr>
              <a:t>　</a:t>
            </a:r>
            <a:r>
              <a:rPr lang="ja-JP" altLang="en-US" sz="1400" dirty="0" smtClean="0">
                <a:solidFill>
                  <a:prstClr val="black"/>
                </a:solidFill>
              </a:rPr>
              <a:t>　　　　広域的な事業の推進や、保険者間の連携等により市町を支援</a:t>
            </a:r>
            <a:r>
              <a:rPr lang="ja-JP" altLang="en-US" sz="1200" dirty="0">
                <a:solidFill>
                  <a:prstClr val="black"/>
                </a:solidFill>
              </a:rPr>
              <a:t>　</a:t>
            </a:r>
            <a:r>
              <a:rPr lang="ja-JP" altLang="en-US" sz="1200" dirty="0" smtClean="0">
                <a:solidFill>
                  <a:prstClr val="black"/>
                </a:solidFill>
              </a:rPr>
              <a:t>　　　</a:t>
            </a:r>
            <a:endParaRPr lang="ja-JP" altLang="ja-JP" sz="1200" dirty="0">
              <a:solidFill>
                <a:prstClr val="white"/>
              </a:solidFill>
              <a:latin typeface="ＭＳ Ｐゴシック"/>
            </a:endParaRPr>
          </a:p>
        </p:txBody>
      </p:sp>
      <p:sp>
        <p:nvSpPr>
          <p:cNvPr id="18" name="テキスト ボックス 17"/>
          <p:cNvSpPr txBox="1"/>
          <p:nvPr/>
        </p:nvSpPr>
        <p:spPr>
          <a:xfrm>
            <a:off x="188640" y="4427984"/>
            <a:ext cx="2392612" cy="30777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solidFill>
              <a:schemeClr val="tx1"/>
            </a:solidFill>
          </a:ln>
        </p:spPr>
        <p:txBody>
          <a:bodyPr wrap="square" rtlCol="0">
            <a:spAutoFit/>
          </a:bodyPr>
          <a:lstStyle/>
          <a:p>
            <a:r>
              <a:rPr lang="ja-JP" altLang="en-US" sz="1400" dirty="0" smtClean="0"/>
              <a:t>第１章　県データヘルス計画</a:t>
            </a:r>
            <a:endParaRPr kumimoji="1" lang="ja-JP" altLang="en-US" sz="1400" dirty="0"/>
          </a:p>
        </p:txBody>
      </p:sp>
      <p:sp>
        <p:nvSpPr>
          <p:cNvPr id="20" name="角丸四角形 19"/>
          <p:cNvSpPr/>
          <p:nvPr/>
        </p:nvSpPr>
        <p:spPr>
          <a:xfrm>
            <a:off x="160432" y="4788024"/>
            <a:ext cx="6478970" cy="943295"/>
          </a:xfrm>
          <a:prstGeom prst="roundRect">
            <a:avLst>
              <a:gd name="adj" fmla="val 11514"/>
            </a:avLst>
          </a:prstGeom>
          <a:noFill/>
          <a:ln w="190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Bef>
                <a:spcPct val="20000"/>
              </a:spcBef>
            </a:pPr>
            <a:endParaRPr lang="ja-JP" altLang="ja-JP" sz="900" b="1" dirty="0" smtClean="0">
              <a:solidFill>
                <a:schemeClr val="tx1"/>
              </a:solidFill>
              <a:latin typeface="+mn-ea"/>
            </a:endParaRPr>
          </a:p>
        </p:txBody>
      </p:sp>
      <p:sp>
        <p:nvSpPr>
          <p:cNvPr id="21" name="テキスト ボックス 20"/>
          <p:cNvSpPr txBox="1"/>
          <p:nvPr/>
        </p:nvSpPr>
        <p:spPr>
          <a:xfrm>
            <a:off x="268481" y="4788024"/>
            <a:ext cx="6260868" cy="954107"/>
          </a:xfrm>
          <a:prstGeom prst="rect">
            <a:avLst/>
          </a:prstGeom>
          <a:noFill/>
        </p:spPr>
        <p:txBody>
          <a:bodyPr wrap="square" rtlCol="0">
            <a:spAutoFit/>
          </a:bodyPr>
          <a:lstStyle/>
          <a:p>
            <a:r>
              <a:rPr kumimoji="1" lang="ja-JP" altLang="en-US" sz="1400" dirty="0" smtClean="0"/>
              <a:t>・特徴：市町データヘルス計画とたて串の通った計画としたこと</a:t>
            </a:r>
            <a:endParaRPr kumimoji="1" lang="en-US" altLang="ja-JP" sz="1400" dirty="0" smtClean="0"/>
          </a:p>
          <a:p>
            <a:r>
              <a:rPr kumimoji="1" lang="ja-JP" altLang="en-US" sz="1400" dirty="0" smtClean="0"/>
              <a:t>・国保制度改正により平成３０年度から県も保険者として国保の運営を担う</a:t>
            </a:r>
            <a:endParaRPr kumimoji="1" lang="en-US" altLang="ja-JP" sz="1400" dirty="0" smtClean="0"/>
          </a:p>
          <a:p>
            <a:r>
              <a:rPr lang="ja-JP" altLang="en-US" sz="1400" dirty="0" smtClean="0"/>
              <a:t>・国保保険者として、市町と共に保健事業を推進するため、本計画を定めるもの</a:t>
            </a:r>
            <a:r>
              <a:rPr lang="ja-JP" altLang="en-US" sz="1400" dirty="0"/>
              <a:t>　</a:t>
            </a:r>
            <a:r>
              <a:rPr lang="ja-JP" altLang="en-US" sz="1400" dirty="0" smtClean="0"/>
              <a:t>　　</a:t>
            </a:r>
            <a:endParaRPr lang="en-US" altLang="ja-JP" sz="1400" dirty="0" smtClean="0"/>
          </a:p>
          <a:p>
            <a:r>
              <a:rPr lang="ja-JP" altLang="en-US" sz="1400" dirty="0"/>
              <a:t>　</a:t>
            </a:r>
            <a:r>
              <a:rPr lang="ja-JP" altLang="en-US" sz="1400" dirty="0" smtClean="0"/>
              <a:t>計画期間　　平成３０年度～平成３５年度</a:t>
            </a:r>
            <a:endParaRPr kumimoji="1" lang="en-US" altLang="ja-JP" sz="1400" dirty="0" smtClean="0"/>
          </a:p>
        </p:txBody>
      </p:sp>
      <p:sp>
        <p:nvSpPr>
          <p:cNvPr id="22" name="テキスト ボックス 21"/>
          <p:cNvSpPr txBox="1"/>
          <p:nvPr/>
        </p:nvSpPr>
        <p:spPr>
          <a:xfrm>
            <a:off x="255016" y="6568479"/>
            <a:ext cx="1949848" cy="30777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solidFill>
              <a:schemeClr val="tx1"/>
            </a:solidFill>
          </a:ln>
        </p:spPr>
        <p:txBody>
          <a:bodyPr wrap="square" rtlCol="0">
            <a:spAutoFit/>
          </a:bodyPr>
          <a:lstStyle/>
          <a:p>
            <a:r>
              <a:rPr lang="ja-JP" altLang="en-US" sz="1400" dirty="0" smtClean="0"/>
              <a:t>第４章　県の健康課題</a:t>
            </a:r>
            <a:endParaRPr kumimoji="1" lang="ja-JP" altLang="en-US" sz="1400" dirty="0"/>
          </a:p>
        </p:txBody>
      </p:sp>
      <p:sp>
        <p:nvSpPr>
          <p:cNvPr id="23" name="角丸四角形 22"/>
          <p:cNvSpPr/>
          <p:nvPr/>
        </p:nvSpPr>
        <p:spPr>
          <a:xfrm>
            <a:off x="183299" y="6948264"/>
            <a:ext cx="6461461" cy="2088232"/>
          </a:xfrm>
          <a:prstGeom prst="roundRect">
            <a:avLst>
              <a:gd name="adj" fmla="val 10515"/>
            </a:avLst>
          </a:prstGeom>
          <a:ln w="15875"/>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4" name="テキスト ボックス 23"/>
          <p:cNvSpPr txBox="1"/>
          <p:nvPr/>
        </p:nvSpPr>
        <p:spPr>
          <a:xfrm>
            <a:off x="260648" y="7056854"/>
            <a:ext cx="6364561" cy="2123658"/>
          </a:xfrm>
          <a:prstGeom prst="rect">
            <a:avLst/>
          </a:prstGeom>
          <a:noFill/>
        </p:spPr>
        <p:txBody>
          <a:bodyPr wrap="square" rtlCol="0">
            <a:spAutoFit/>
          </a:bodyPr>
          <a:lstStyle/>
          <a:p>
            <a:r>
              <a:rPr kumimoji="1" lang="ja-JP" altLang="en-US" sz="1200" dirty="0" smtClean="0"/>
              <a:t>本県の健康課題は次の</a:t>
            </a:r>
            <a:r>
              <a:rPr kumimoji="1" lang="en-US" altLang="ja-JP" sz="1200" dirty="0" smtClean="0"/>
              <a:t>4</a:t>
            </a:r>
            <a:r>
              <a:rPr kumimoji="1" lang="ja-JP" altLang="en-US" sz="1200" dirty="0" smtClean="0"/>
              <a:t>つ</a:t>
            </a:r>
            <a:endParaRPr kumimoji="1" lang="en-US" altLang="ja-JP" sz="1200" dirty="0" smtClean="0"/>
          </a:p>
          <a:p>
            <a:endParaRPr lang="en-US" altLang="ja-JP" sz="1200" dirty="0"/>
          </a:p>
          <a:p>
            <a:r>
              <a:rPr kumimoji="1" lang="ja-JP" altLang="en-US" sz="1200" dirty="0" smtClean="0"/>
              <a:t>（１）虚血性心疾患</a:t>
            </a:r>
            <a:endParaRPr lang="en-US" altLang="ja-JP" sz="1200" dirty="0"/>
          </a:p>
          <a:p>
            <a:r>
              <a:rPr lang="ja-JP" altLang="en-US" sz="1200" dirty="0" smtClean="0"/>
              <a:t>　　　虚血性心疾患の中でも急性心筋梗塞の死亡率が全国より優位に高い。</a:t>
            </a:r>
            <a:endParaRPr lang="en-US" altLang="ja-JP" sz="1200" dirty="0" smtClean="0"/>
          </a:p>
          <a:p>
            <a:r>
              <a:rPr lang="ja-JP" altLang="en-US" sz="1200" dirty="0" smtClean="0"/>
              <a:t>（２）脳血管疾患</a:t>
            </a:r>
            <a:endParaRPr lang="en-US" altLang="ja-JP" sz="1200" dirty="0" smtClean="0"/>
          </a:p>
          <a:p>
            <a:r>
              <a:rPr lang="ja-JP" altLang="en-US" sz="1200" dirty="0"/>
              <a:t>　</a:t>
            </a:r>
            <a:r>
              <a:rPr lang="ja-JP" altLang="en-US" sz="1200" dirty="0" smtClean="0"/>
              <a:t>　　死亡率は低下しているものの、要介護認定者の原因疾患</a:t>
            </a:r>
            <a:r>
              <a:rPr lang="en-US" altLang="ja-JP" sz="1200" dirty="0" smtClean="0"/>
              <a:t>1</a:t>
            </a:r>
            <a:r>
              <a:rPr lang="ja-JP" altLang="en-US" sz="1200" dirty="0" smtClean="0"/>
              <a:t>位である。</a:t>
            </a:r>
            <a:endParaRPr lang="en-US" altLang="ja-JP" sz="1200" dirty="0" smtClean="0"/>
          </a:p>
          <a:p>
            <a:r>
              <a:rPr lang="ja-JP" altLang="en-US" sz="1200" dirty="0" smtClean="0"/>
              <a:t>（３）糖尿病性腎症</a:t>
            </a:r>
            <a:endParaRPr lang="en-US" altLang="ja-JP" sz="1200" dirty="0" smtClean="0"/>
          </a:p>
          <a:p>
            <a:r>
              <a:rPr lang="ja-JP" altLang="en-US" sz="1200" dirty="0" smtClean="0"/>
              <a:t>　　　人工透析患者のうち、糖尿病性腎症が原因と</a:t>
            </a:r>
            <a:r>
              <a:rPr lang="ja-JP" altLang="en-US" sz="1200" dirty="0"/>
              <a:t>なって</a:t>
            </a:r>
            <a:r>
              <a:rPr lang="ja-JP" altLang="en-US" sz="1200" dirty="0" smtClean="0"/>
              <a:t>いる者が、</a:t>
            </a:r>
            <a:r>
              <a:rPr lang="en-US" altLang="ja-JP" sz="1200" dirty="0" smtClean="0"/>
              <a:t>44.1%</a:t>
            </a:r>
            <a:r>
              <a:rPr lang="ja-JP" altLang="en-US" sz="1200" dirty="0" smtClean="0"/>
              <a:t>である。</a:t>
            </a:r>
            <a:endParaRPr lang="en-US" altLang="ja-JP" sz="1200" dirty="0" smtClean="0"/>
          </a:p>
          <a:p>
            <a:r>
              <a:rPr lang="ja-JP" altLang="en-US" sz="1200" dirty="0" smtClean="0"/>
              <a:t>（４）悪性新生物（がん）</a:t>
            </a:r>
            <a:endParaRPr lang="en-US" altLang="ja-JP" sz="1200" dirty="0" smtClean="0"/>
          </a:p>
          <a:p>
            <a:r>
              <a:rPr lang="ja-JP" altLang="en-US" sz="1200" dirty="0"/>
              <a:t>　</a:t>
            </a:r>
            <a:r>
              <a:rPr lang="ja-JP" altLang="en-US" sz="1200" dirty="0" smtClean="0"/>
              <a:t>　　死因の</a:t>
            </a:r>
            <a:r>
              <a:rPr lang="en-US" altLang="ja-JP" sz="1200" dirty="0" smtClean="0"/>
              <a:t>1</a:t>
            </a:r>
            <a:r>
              <a:rPr lang="ja-JP" altLang="en-US" sz="1200" dirty="0" smtClean="0"/>
              <a:t>位であり、全国と比較しても女性の胃がんの死亡率は優位に高い。</a:t>
            </a:r>
            <a:endParaRPr lang="en-US" altLang="ja-JP" sz="1200" dirty="0" smtClean="0"/>
          </a:p>
          <a:p>
            <a:r>
              <a:rPr lang="ja-JP" altLang="en-US" sz="1200" dirty="0"/>
              <a:t>　</a:t>
            </a:r>
            <a:r>
              <a:rPr lang="ja-JP" altLang="en-US" sz="1200" dirty="0" smtClean="0"/>
              <a:t>　　</a:t>
            </a:r>
            <a:endParaRPr kumimoji="1" lang="ja-JP" altLang="en-US" sz="1200" dirty="0"/>
          </a:p>
        </p:txBody>
      </p:sp>
      <p:sp>
        <p:nvSpPr>
          <p:cNvPr id="19" name="角丸四角形 18"/>
          <p:cNvSpPr/>
          <p:nvPr/>
        </p:nvSpPr>
        <p:spPr>
          <a:xfrm>
            <a:off x="1724535" y="1403648"/>
            <a:ext cx="3576673" cy="302934"/>
          </a:xfrm>
          <a:prstGeom prst="roundRect">
            <a:avLst>
              <a:gd name="adj" fmla="val 5993"/>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1100" dirty="0" smtClean="0">
                <a:solidFill>
                  <a:schemeClr val="tx1"/>
                </a:solidFill>
                <a:latin typeface="HGP創英角ｺﾞｼｯｸUB" panose="020B0900000000000000" pitchFamily="50" charset="-128"/>
                <a:ea typeface="HGP創英角ｺﾞｼｯｸUB" panose="020B0900000000000000" pitchFamily="50" charset="-128"/>
              </a:rPr>
              <a:t>　「</a:t>
            </a:r>
            <a:r>
              <a:rPr lang="ja-JP" altLang="en-US" sz="1200" dirty="0" smtClean="0">
                <a:solidFill>
                  <a:schemeClr val="tx1"/>
                </a:solidFill>
                <a:latin typeface="HGP創英角ｺﾞｼｯｸUB" panose="020B0900000000000000" pitchFamily="50" charset="-128"/>
                <a:ea typeface="HGP創英角ｺﾞｼｯｸUB" panose="020B0900000000000000" pitchFamily="50" charset="-128"/>
              </a:rPr>
              <a:t>健康寿命の延伸」および「医療費の適正化」</a:t>
            </a:r>
            <a:endParaRPr lang="en-US" altLang="ja-JP" sz="1050" dirty="0" smtClean="0">
              <a:solidFill>
                <a:schemeClr val="tx1"/>
              </a:solidFill>
            </a:endParaRPr>
          </a:p>
          <a:p>
            <a:pPr algn="ctr"/>
            <a:endParaRPr lang="ja-JP" altLang="en-US" sz="1050" dirty="0" smtClean="0">
              <a:solidFill>
                <a:schemeClr val="tx1"/>
              </a:solidFill>
            </a:endParaRPr>
          </a:p>
          <a:p>
            <a:pPr algn="ctr"/>
            <a:endParaRPr lang="ja-JP" altLang="ja-JP" sz="1050" dirty="0">
              <a:solidFill>
                <a:schemeClr val="tx1"/>
              </a:solidFill>
            </a:endParaRPr>
          </a:p>
        </p:txBody>
      </p:sp>
      <p:sp>
        <p:nvSpPr>
          <p:cNvPr id="26" name="テキスト ボックス 25"/>
          <p:cNvSpPr txBox="1"/>
          <p:nvPr/>
        </p:nvSpPr>
        <p:spPr>
          <a:xfrm>
            <a:off x="260648" y="5992415"/>
            <a:ext cx="4176464" cy="30777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solidFill>
              <a:schemeClr val="tx1"/>
            </a:solidFill>
          </a:ln>
        </p:spPr>
        <p:txBody>
          <a:bodyPr wrap="square" rtlCol="0">
            <a:spAutoFit/>
          </a:bodyPr>
          <a:lstStyle/>
          <a:p>
            <a:r>
              <a:rPr lang="ja-JP" altLang="en-US" sz="1400" dirty="0" smtClean="0"/>
              <a:t>第２章　計画策定の方法・背景　、　第３章　県の現状</a:t>
            </a:r>
            <a:endParaRPr kumimoji="1" lang="ja-JP" altLang="en-US" sz="1400" dirty="0"/>
          </a:p>
        </p:txBody>
      </p:sp>
    </p:spTree>
    <p:extLst>
      <p:ext uri="{BB962C8B-B14F-4D97-AF65-F5344CB8AC3E}">
        <p14:creationId xmlns:p14="http://schemas.microsoft.com/office/powerpoint/2010/main" val="283053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テキスト ボックス 25"/>
          <p:cNvSpPr txBox="1"/>
          <p:nvPr/>
        </p:nvSpPr>
        <p:spPr>
          <a:xfrm>
            <a:off x="188640" y="187574"/>
            <a:ext cx="2448272" cy="30777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w="9525">
            <a:solidFill>
              <a:schemeClr val="tx1"/>
            </a:solidFill>
          </a:ln>
        </p:spPr>
        <p:txBody>
          <a:bodyPr wrap="square" rtlCol="0">
            <a:spAutoFit/>
          </a:bodyPr>
          <a:lstStyle/>
          <a:p>
            <a:r>
              <a:rPr lang="ja-JP" altLang="en-US" sz="1400" dirty="0" smtClean="0"/>
              <a:t>第４章　計画</a:t>
            </a:r>
            <a:r>
              <a:rPr lang="ja-JP" altLang="en-US" sz="1400" dirty="0"/>
              <a:t>に</a:t>
            </a:r>
            <a:r>
              <a:rPr lang="ja-JP" altLang="en-US" sz="1400" dirty="0" smtClean="0"/>
              <a:t>おける目標値</a:t>
            </a:r>
            <a:endParaRPr kumimoji="1" lang="ja-JP" altLang="en-US" sz="1400" dirty="0"/>
          </a:p>
        </p:txBody>
      </p:sp>
      <p:sp>
        <p:nvSpPr>
          <p:cNvPr id="33" name="角丸四角形 32"/>
          <p:cNvSpPr/>
          <p:nvPr/>
        </p:nvSpPr>
        <p:spPr>
          <a:xfrm>
            <a:off x="188640" y="549874"/>
            <a:ext cx="6493869" cy="4454174"/>
          </a:xfrm>
          <a:prstGeom prst="roundRect">
            <a:avLst>
              <a:gd name="adj" fmla="val 6993"/>
            </a:avLst>
          </a:prstGeom>
          <a:noFill/>
          <a:ln w="190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252"/>
              </a:spcBef>
            </a:pPr>
            <a:endParaRPr lang="ja-JP" altLang="en-US" sz="900" dirty="0">
              <a:solidFill>
                <a:schemeClr val="tx1"/>
              </a:solidFill>
            </a:endParaRPr>
          </a:p>
        </p:txBody>
      </p:sp>
      <p:sp>
        <p:nvSpPr>
          <p:cNvPr id="5" name="テキスト ボックス 4"/>
          <p:cNvSpPr txBox="1"/>
          <p:nvPr/>
        </p:nvSpPr>
        <p:spPr>
          <a:xfrm>
            <a:off x="1209125" y="550585"/>
            <a:ext cx="4104456" cy="276999"/>
          </a:xfrm>
          <a:prstGeom prst="rect">
            <a:avLst/>
          </a:prstGeom>
          <a:noFill/>
        </p:spPr>
        <p:txBody>
          <a:bodyPr wrap="square" rtlCol="0">
            <a:spAutoFit/>
          </a:bodyPr>
          <a:lstStyle/>
          <a:p>
            <a:pPr algn="ctr"/>
            <a:r>
              <a:rPr kumimoji="1" lang="ja-JP" altLang="en-US" sz="1200" dirty="0" smtClean="0"/>
              <a:t>県・市町国保における共通の目標</a:t>
            </a:r>
            <a:r>
              <a:rPr kumimoji="1" lang="ja-JP" altLang="en-US" sz="1100" dirty="0" smtClean="0"/>
              <a:t>（平成</a:t>
            </a:r>
            <a:r>
              <a:rPr lang="ja-JP" altLang="en-US" sz="1100" dirty="0"/>
              <a:t>３５</a:t>
            </a:r>
            <a:r>
              <a:rPr lang="ja-JP" altLang="en-US" sz="1100" dirty="0" smtClean="0"/>
              <a:t>年度</a:t>
            </a:r>
            <a:r>
              <a:rPr kumimoji="1" lang="ja-JP" altLang="en-US" sz="1100" dirty="0" smtClean="0"/>
              <a:t>）　</a:t>
            </a:r>
            <a:endParaRPr kumimoji="1" lang="ja-JP" altLang="en-US" sz="800" dirty="0"/>
          </a:p>
        </p:txBody>
      </p:sp>
      <p:graphicFrame>
        <p:nvGraphicFramePr>
          <p:cNvPr id="6" name="表 5"/>
          <p:cNvGraphicFramePr>
            <a:graphicFrameLocks noGrp="1"/>
          </p:cNvGraphicFramePr>
          <p:nvPr>
            <p:extLst>
              <p:ext uri="{D42A27DB-BD31-4B8C-83A1-F6EECF244321}">
                <p14:modId xmlns:p14="http://schemas.microsoft.com/office/powerpoint/2010/main" val="2530371143"/>
              </p:ext>
            </p:extLst>
          </p:nvPr>
        </p:nvGraphicFramePr>
        <p:xfrm>
          <a:off x="447214" y="827584"/>
          <a:ext cx="5976719" cy="4059520"/>
        </p:xfrm>
        <a:graphic>
          <a:graphicData uri="http://schemas.openxmlformats.org/drawingml/2006/table">
            <a:tbl>
              <a:tblPr firstRow="1" bandRow="1">
                <a:tableStyleId>{5C22544A-7EE6-4342-B048-85BDC9FD1C3A}</a:tableStyleId>
              </a:tblPr>
              <a:tblGrid>
                <a:gridCol w="2679268"/>
                <a:gridCol w="1607561"/>
                <a:gridCol w="1689890"/>
              </a:tblGrid>
              <a:tr h="236080">
                <a:tc>
                  <a:txBody>
                    <a:bodyPr/>
                    <a:lstStyle/>
                    <a:p>
                      <a:pPr algn="ctr"/>
                      <a:r>
                        <a:rPr kumimoji="1" lang="ja-JP" altLang="en-US" sz="1100" dirty="0" smtClean="0"/>
                        <a:t>目標項目</a:t>
                      </a:r>
                      <a:endParaRPr kumimoji="1" lang="ja-JP" altLang="en-US" sz="1100" dirty="0"/>
                    </a:p>
                  </a:txBody>
                  <a:tcPr anchor="ctr"/>
                </a:tc>
                <a:tc>
                  <a:txBody>
                    <a:bodyPr/>
                    <a:lstStyle/>
                    <a:p>
                      <a:pPr algn="ctr"/>
                      <a:r>
                        <a:rPr kumimoji="1" lang="ja-JP" altLang="en-US" sz="1100" dirty="0" smtClean="0"/>
                        <a:t>現状値</a:t>
                      </a:r>
                      <a:r>
                        <a:rPr kumimoji="1" lang="en-US" altLang="ja-JP" sz="1100" dirty="0" smtClean="0"/>
                        <a:t>(H27)</a:t>
                      </a:r>
                      <a:endParaRPr kumimoji="1" lang="ja-JP" altLang="en-US" sz="1100" dirty="0"/>
                    </a:p>
                  </a:txBody>
                  <a:tcPr anchor="ctr"/>
                </a:tc>
                <a:tc>
                  <a:txBody>
                    <a:bodyPr/>
                    <a:lstStyle/>
                    <a:p>
                      <a:pPr algn="ctr"/>
                      <a:r>
                        <a:rPr kumimoji="1" lang="ja-JP" altLang="en-US" sz="1100" dirty="0" smtClean="0"/>
                        <a:t>目標</a:t>
                      </a:r>
                      <a:r>
                        <a:rPr kumimoji="1" lang="en-US" altLang="ja-JP" sz="1100" dirty="0" smtClean="0"/>
                        <a:t>(H35)</a:t>
                      </a:r>
                      <a:endParaRPr kumimoji="1" lang="ja-JP" altLang="en-US" sz="1100" dirty="0"/>
                    </a:p>
                  </a:txBody>
                  <a:tcPr anchor="ctr"/>
                </a:tc>
              </a:tr>
              <a:tr h="315035">
                <a:tc>
                  <a:txBody>
                    <a:bodyPr/>
                    <a:lstStyle/>
                    <a:p>
                      <a:r>
                        <a:rPr kumimoji="1" lang="ja-JP" altLang="en-US" sz="1100" dirty="0" smtClean="0"/>
                        <a:t>特定健診受診率</a:t>
                      </a:r>
                      <a:endParaRPr kumimoji="1" lang="ja-JP" altLang="en-US" sz="1100" dirty="0"/>
                    </a:p>
                  </a:txBody>
                  <a:tcPr anchor="ctr"/>
                </a:tc>
                <a:tc>
                  <a:txBody>
                    <a:bodyPr/>
                    <a:lstStyle/>
                    <a:p>
                      <a:pPr algn="ctr"/>
                      <a:r>
                        <a:rPr kumimoji="1" lang="ja-JP" altLang="en-US" sz="1100" dirty="0" smtClean="0"/>
                        <a:t>３８．２％</a:t>
                      </a:r>
                      <a:endParaRPr kumimoji="1" lang="ja-JP" altLang="en-US" sz="1100" dirty="0"/>
                    </a:p>
                  </a:txBody>
                  <a:tcPr anchor="ctr"/>
                </a:tc>
                <a:tc>
                  <a:txBody>
                    <a:bodyPr/>
                    <a:lstStyle/>
                    <a:p>
                      <a:pPr algn="ctr"/>
                      <a:r>
                        <a:rPr kumimoji="1" lang="ja-JP" altLang="en-US" sz="1100" dirty="0" smtClean="0"/>
                        <a:t>６０％以上</a:t>
                      </a:r>
                      <a:endParaRPr kumimoji="1" lang="ja-JP" altLang="en-US" sz="1100" dirty="0"/>
                    </a:p>
                  </a:txBody>
                  <a:tcPr anchor="ctr"/>
                </a:tc>
              </a:tr>
              <a:tr h="315035">
                <a:tc>
                  <a:txBody>
                    <a:bodyPr/>
                    <a:lstStyle/>
                    <a:p>
                      <a:r>
                        <a:rPr kumimoji="1" lang="ja-JP" altLang="en-US" sz="1100" dirty="0" smtClean="0"/>
                        <a:t>継続受診割合</a:t>
                      </a:r>
                      <a:endParaRPr kumimoji="1" lang="ja-JP" altLang="en-US" sz="1100" dirty="0"/>
                    </a:p>
                  </a:txBody>
                  <a:tcPr anchor="ctr"/>
                </a:tc>
                <a:tc>
                  <a:txBody>
                    <a:bodyPr/>
                    <a:lstStyle/>
                    <a:p>
                      <a:pPr algn="ctr"/>
                      <a:r>
                        <a:rPr kumimoji="1" lang="ja-JP" altLang="en-US" sz="1100" dirty="0" smtClean="0"/>
                        <a:t>７１．２％</a:t>
                      </a:r>
                      <a:endParaRPr kumimoji="1" lang="ja-JP" altLang="en-US" sz="1100" dirty="0"/>
                    </a:p>
                  </a:txBody>
                  <a:tcPr anchor="ctr"/>
                </a:tc>
                <a:tc>
                  <a:txBody>
                    <a:bodyPr/>
                    <a:lstStyle/>
                    <a:p>
                      <a:pPr algn="ctr"/>
                      <a:r>
                        <a:rPr kumimoji="1" lang="ja-JP" altLang="en-US" sz="1100" dirty="0" smtClean="0"/>
                        <a:t>７５％以上</a:t>
                      </a:r>
                      <a:endParaRPr kumimoji="1" lang="ja-JP" altLang="en-US" sz="1100" dirty="0"/>
                    </a:p>
                  </a:txBody>
                  <a:tcPr anchor="ctr"/>
                </a:tc>
              </a:tr>
              <a:tr h="315035">
                <a:tc>
                  <a:txBody>
                    <a:bodyPr/>
                    <a:lstStyle/>
                    <a:p>
                      <a:r>
                        <a:rPr kumimoji="1" lang="ja-JP" altLang="en-US" sz="1100" dirty="0" smtClean="0"/>
                        <a:t>新規受診者割合</a:t>
                      </a:r>
                      <a:endParaRPr kumimoji="1" lang="ja-JP" altLang="en-US" sz="1100" dirty="0"/>
                    </a:p>
                  </a:txBody>
                  <a:tcPr anchor="ctr"/>
                </a:tc>
                <a:tc>
                  <a:txBody>
                    <a:bodyPr/>
                    <a:lstStyle/>
                    <a:p>
                      <a:pPr algn="ctr"/>
                      <a:r>
                        <a:rPr kumimoji="1" lang="ja-JP" altLang="en-US" sz="1100" dirty="0" smtClean="0"/>
                        <a:t>１７．５％</a:t>
                      </a:r>
                      <a:endParaRPr kumimoji="1" lang="ja-JP" altLang="en-US" sz="1100" dirty="0"/>
                    </a:p>
                  </a:txBody>
                  <a:tcPr anchor="ctr"/>
                </a:tc>
                <a:tc>
                  <a:txBody>
                    <a:bodyPr/>
                    <a:lstStyle/>
                    <a:p>
                      <a:pPr algn="ctr"/>
                      <a:r>
                        <a:rPr kumimoji="1" lang="ja-JP" altLang="en-US" sz="1100" dirty="0" smtClean="0"/>
                        <a:t>１９％以上</a:t>
                      </a:r>
                      <a:endParaRPr kumimoji="1" lang="ja-JP" altLang="en-US" sz="1100" dirty="0"/>
                    </a:p>
                  </a:txBody>
                  <a:tcPr anchor="ctr"/>
                </a:tc>
              </a:tr>
              <a:tr h="315035">
                <a:tc>
                  <a:txBody>
                    <a:bodyPr/>
                    <a:lstStyle/>
                    <a:p>
                      <a:r>
                        <a:rPr kumimoji="1" lang="ja-JP" altLang="en-US" sz="1100" dirty="0" smtClean="0"/>
                        <a:t>３年連続未受診者割合</a:t>
                      </a:r>
                      <a:endParaRPr kumimoji="1" lang="ja-JP" altLang="en-US" sz="1100" dirty="0"/>
                    </a:p>
                  </a:txBody>
                  <a:tcPr anchor="ctr"/>
                </a:tc>
                <a:tc>
                  <a:txBody>
                    <a:bodyPr/>
                    <a:lstStyle/>
                    <a:p>
                      <a:pPr algn="ctr"/>
                      <a:r>
                        <a:rPr kumimoji="1" lang="ja-JP" altLang="en-US" sz="1100" dirty="0" smtClean="0"/>
                        <a:t>４５．３％</a:t>
                      </a:r>
                      <a:endParaRPr kumimoji="1" lang="ja-JP" altLang="en-US" sz="1100" dirty="0"/>
                    </a:p>
                  </a:txBody>
                  <a:tcPr anchor="ctr"/>
                </a:tc>
                <a:tc>
                  <a:txBody>
                    <a:bodyPr/>
                    <a:lstStyle/>
                    <a:p>
                      <a:pPr algn="ctr"/>
                      <a:r>
                        <a:rPr kumimoji="1" lang="ja-JP" altLang="en-US" sz="1100" dirty="0" smtClean="0"/>
                        <a:t>４０％以下</a:t>
                      </a:r>
                      <a:endParaRPr kumimoji="1" lang="ja-JP" altLang="en-US" sz="1100" dirty="0"/>
                    </a:p>
                  </a:txBody>
                  <a:tcPr anchor="ctr"/>
                </a:tc>
              </a:tr>
              <a:tr h="315035">
                <a:tc>
                  <a:txBody>
                    <a:bodyPr/>
                    <a:lstStyle/>
                    <a:p>
                      <a:r>
                        <a:rPr kumimoji="1" lang="ja-JP" altLang="en-US" sz="1100" dirty="0" smtClean="0"/>
                        <a:t>４０歳代の健診受診率</a:t>
                      </a:r>
                      <a:endParaRPr kumimoji="1" lang="ja-JP" altLang="en-US" sz="1100" dirty="0"/>
                    </a:p>
                  </a:txBody>
                  <a:tcPr anchor="ctr"/>
                </a:tc>
                <a:tc>
                  <a:txBody>
                    <a:bodyPr/>
                    <a:lstStyle/>
                    <a:p>
                      <a:pPr algn="ctr"/>
                      <a:r>
                        <a:rPr kumimoji="1" lang="ja-JP" altLang="en-US" sz="1100" dirty="0" smtClean="0"/>
                        <a:t>１９．１％</a:t>
                      </a:r>
                      <a:endParaRPr kumimoji="1" lang="ja-JP" altLang="en-US" sz="1100" dirty="0"/>
                    </a:p>
                  </a:txBody>
                  <a:tcPr anchor="ctr"/>
                </a:tc>
                <a:tc>
                  <a:txBody>
                    <a:bodyPr/>
                    <a:lstStyle/>
                    <a:p>
                      <a:pPr algn="ctr"/>
                      <a:r>
                        <a:rPr kumimoji="1" lang="ja-JP" altLang="en-US" sz="1100" dirty="0" smtClean="0"/>
                        <a:t>１９％以上</a:t>
                      </a:r>
                      <a:endParaRPr kumimoji="1" lang="ja-JP" altLang="en-US" sz="1100" dirty="0"/>
                    </a:p>
                  </a:txBody>
                  <a:tcPr anchor="ctr"/>
                </a:tc>
              </a:tr>
              <a:tr h="315035">
                <a:tc>
                  <a:txBody>
                    <a:bodyPr/>
                    <a:lstStyle/>
                    <a:p>
                      <a:r>
                        <a:rPr kumimoji="1" lang="ja-JP" altLang="en-US" sz="1100" dirty="0" smtClean="0"/>
                        <a:t>５０歳代の健診受診率</a:t>
                      </a:r>
                      <a:endParaRPr kumimoji="1" lang="ja-JP" altLang="en-US" sz="1100" dirty="0"/>
                    </a:p>
                  </a:txBody>
                  <a:tcPr anchor="ctr"/>
                </a:tc>
                <a:tc>
                  <a:txBody>
                    <a:bodyPr/>
                    <a:lstStyle/>
                    <a:p>
                      <a:pPr algn="ctr"/>
                      <a:r>
                        <a:rPr kumimoji="1" lang="ja-JP" altLang="en-US" sz="1100" dirty="0" smtClean="0"/>
                        <a:t>２６．４％</a:t>
                      </a:r>
                      <a:endParaRPr kumimoji="1" lang="ja-JP" altLang="en-US" sz="1100" dirty="0"/>
                    </a:p>
                  </a:txBody>
                  <a:tcPr anchor="ctr"/>
                </a:tc>
                <a:tc>
                  <a:txBody>
                    <a:bodyPr/>
                    <a:lstStyle/>
                    <a:p>
                      <a:pPr algn="ctr"/>
                      <a:r>
                        <a:rPr kumimoji="1" lang="ja-JP" altLang="en-US" sz="1100" dirty="0" smtClean="0"/>
                        <a:t>２８．５％以上</a:t>
                      </a:r>
                      <a:endParaRPr kumimoji="1" lang="ja-JP" altLang="en-US" sz="1100" dirty="0"/>
                    </a:p>
                  </a:txBody>
                  <a:tcPr anchor="ctr"/>
                </a:tc>
              </a:tr>
              <a:tr h="315035">
                <a:tc>
                  <a:txBody>
                    <a:bodyPr/>
                    <a:lstStyle/>
                    <a:p>
                      <a:r>
                        <a:rPr kumimoji="1" lang="ja-JP" altLang="en-US" sz="1100" dirty="0" smtClean="0"/>
                        <a:t>特定健診未受診者かつ医療機関受診なしの者の割合</a:t>
                      </a:r>
                      <a:endParaRPr kumimoji="1" lang="ja-JP" altLang="en-US" sz="1100" dirty="0"/>
                    </a:p>
                  </a:txBody>
                  <a:tcPr anchor="ctr"/>
                </a:tc>
                <a:tc>
                  <a:txBody>
                    <a:bodyPr/>
                    <a:lstStyle/>
                    <a:p>
                      <a:pPr algn="ctr"/>
                      <a:r>
                        <a:rPr kumimoji="1" lang="ja-JP" altLang="en-US" sz="1100" dirty="0" smtClean="0"/>
                        <a:t>３６．０％</a:t>
                      </a:r>
                      <a:endParaRPr kumimoji="1" lang="ja-JP" altLang="en-US" sz="1100" dirty="0"/>
                    </a:p>
                  </a:txBody>
                  <a:tcPr anchor="ctr"/>
                </a:tc>
                <a:tc>
                  <a:txBody>
                    <a:bodyPr/>
                    <a:lstStyle/>
                    <a:p>
                      <a:pPr algn="ctr"/>
                      <a:r>
                        <a:rPr kumimoji="1" lang="ja-JP" altLang="en-US" sz="1100" dirty="0" smtClean="0"/>
                        <a:t>３５％以下</a:t>
                      </a:r>
                      <a:endParaRPr kumimoji="1" lang="ja-JP" altLang="en-US" sz="1100" dirty="0"/>
                    </a:p>
                  </a:txBody>
                  <a:tcPr anchor="ctr"/>
                </a:tc>
              </a:tr>
              <a:tr h="315035">
                <a:tc>
                  <a:txBody>
                    <a:bodyPr/>
                    <a:lstStyle/>
                    <a:p>
                      <a:r>
                        <a:rPr kumimoji="1" lang="ja-JP" altLang="en-US" sz="1100" dirty="0" smtClean="0"/>
                        <a:t>情報提供実施率</a:t>
                      </a:r>
                      <a:endParaRPr kumimoji="1" lang="ja-JP" altLang="en-US" sz="1100" dirty="0"/>
                    </a:p>
                  </a:txBody>
                  <a:tcPr anchor="ctr"/>
                </a:tc>
                <a:tc>
                  <a:txBody>
                    <a:bodyPr/>
                    <a:lstStyle/>
                    <a:p>
                      <a:pPr algn="ctr"/>
                      <a:r>
                        <a:rPr kumimoji="1" lang="ja-JP" altLang="en-US" sz="1100" dirty="0" smtClean="0"/>
                        <a:t>１００％</a:t>
                      </a:r>
                      <a:endParaRPr kumimoji="1" lang="ja-JP" altLang="en-US" sz="1100" dirty="0"/>
                    </a:p>
                  </a:txBody>
                  <a:tcPr anchor="ctr"/>
                </a:tc>
                <a:tc>
                  <a:txBody>
                    <a:bodyPr/>
                    <a:lstStyle/>
                    <a:p>
                      <a:pPr algn="ctr"/>
                      <a:r>
                        <a:rPr kumimoji="1" lang="ja-JP" altLang="en-US" sz="1100" dirty="0" smtClean="0"/>
                        <a:t>１００％</a:t>
                      </a:r>
                      <a:endParaRPr kumimoji="1" lang="ja-JP" altLang="en-US" sz="1100" dirty="0"/>
                    </a:p>
                  </a:txBody>
                  <a:tcPr anchor="ctr"/>
                </a:tc>
              </a:tr>
              <a:tr h="315035">
                <a:tc>
                  <a:txBody>
                    <a:bodyPr/>
                    <a:lstStyle/>
                    <a:p>
                      <a:r>
                        <a:rPr kumimoji="1" lang="ja-JP" altLang="en-US" sz="1100" dirty="0" smtClean="0"/>
                        <a:t>特定保健指導実施</a:t>
                      </a:r>
                      <a:r>
                        <a:rPr kumimoji="1" lang="en-US" altLang="ja-JP" sz="1100" dirty="0" smtClean="0"/>
                        <a:t>(</a:t>
                      </a:r>
                      <a:r>
                        <a:rPr kumimoji="1" lang="ja-JP" altLang="en-US" sz="1100" dirty="0" smtClean="0"/>
                        <a:t>終了</a:t>
                      </a:r>
                      <a:r>
                        <a:rPr kumimoji="1" lang="en-US" altLang="ja-JP" sz="1100" dirty="0" smtClean="0"/>
                        <a:t>)</a:t>
                      </a:r>
                      <a:r>
                        <a:rPr kumimoji="1" lang="ja-JP" altLang="en-US" sz="1100" dirty="0" smtClean="0"/>
                        <a:t>率</a:t>
                      </a:r>
                      <a:endParaRPr kumimoji="1" lang="ja-JP" altLang="en-US" sz="1100" dirty="0"/>
                    </a:p>
                  </a:txBody>
                  <a:tcPr anchor="ctr"/>
                </a:tc>
                <a:tc>
                  <a:txBody>
                    <a:bodyPr/>
                    <a:lstStyle/>
                    <a:p>
                      <a:pPr algn="ctr"/>
                      <a:r>
                        <a:rPr kumimoji="1" lang="ja-JP" altLang="en-US" sz="1100" dirty="0" smtClean="0"/>
                        <a:t>３０．８％</a:t>
                      </a:r>
                      <a:endParaRPr kumimoji="1" lang="ja-JP" altLang="en-US" sz="1100" dirty="0"/>
                    </a:p>
                  </a:txBody>
                  <a:tcPr anchor="ctr"/>
                </a:tc>
                <a:tc>
                  <a:txBody>
                    <a:bodyPr/>
                    <a:lstStyle/>
                    <a:p>
                      <a:pPr algn="ctr"/>
                      <a:r>
                        <a:rPr kumimoji="1" lang="ja-JP" altLang="en-US" sz="1100" dirty="0" smtClean="0"/>
                        <a:t>６０％以上</a:t>
                      </a:r>
                      <a:endParaRPr kumimoji="1" lang="ja-JP" altLang="en-US" sz="1100" dirty="0"/>
                    </a:p>
                  </a:txBody>
                  <a:tcPr anchor="ctr"/>
                </a:tc>
              </a:tr>
              <a:tr h="315035">
                <a:tc>
                  <a:txBody>
                    <a:bodyPr/>
                    <a:lstStyle/>
                    <a:p>
                      <a:r>
                        <a:rPr kumimoji="1" lang="ja-JP" altLang="en-US" sz="1100" dirty="0" smtClean="0"/>
                        <a:t>受診勧奨判定値以上の者の医療機関受診率</a:t>
                      </a:r>
                      <a:endParaRPr kumimoji="1" lang="ja-JP" altLang="en-US" sz="1100" dirty="0"/>
                    </a:p>
                  </a:txBody>
                  <a:tcPr anchor="ctr"/>
                </a:tc>
                <a:tc>
                  <a:txBody>
                    <a:bodyPr/>
                    <a:lstStyle/>
                    <a:p>
                      <a:pPr algn="ctr"/>
                      <a:r>
                        <a:rPr kumimoji="1" lang="ja-JP" altLang="en-US" sz="1100" dirty="0" smtClean="0"/>
                        <a:t>１７市町で</a:t>
                      </a:r>
                      <a:endParaRPr kumimoji="1" lang="en-US" altLang="ja-JP" sz="1100" dirty="0" smtClean="0"/>
                    </a:p>
                    <a:p>
                      <a:pPr algn="ctr"/>
                      <a:r>
                        <a:rPr kumimoji="1" lang="ja-JP" altLang="en-US" sz="1100" dirty="0" smtClean="0"/>
                        <a:t>２４．４％</a:t>
                      </a:r>
                      <a:endParaRPr kumimoji="1" lang="ja-JP" altLang="en-US" sz="1100" dirty="0"/>
                    </a:p>
                  </a:txBody>
                  <a:tcPr anchor="ctr"/>
                </a:tc>
                <a:tc>
                  <a:txBody>
                    <a:bodyPr/>
                    <a:lstStyle/>
                    <a:p>
                      <a:pPr algn="ctr"/>
                      <a:r>
                        <a:rPr kumimoji="1" lang="ja-JP" altLang="en-US" sz="1100" dirty="0" smtClean="0"/>
                        <a:t>１９市町で</a:t>
                      </a:r>
                      <a:endParaRPr kumimoji="1" lang="en-US" altLang="ja-JP" sz="1100" dirty="0" smtClean="0"/>
                    </a:p>
                    <a:p>
                      <a:pPr algn="ctr"/>
                      <a:r>
                        <a:rPr kumimoji="1" lang="ja-JP" altLang="en-US" sz="1100" dirty="0" smtClean="0"/>
                        <a:t>６０％</a:t>
                      </a:r>
                      <a:endParaRPr kumimoji="1" lang="ja-JP" altLang="en-US" sz="1100" dirty="0"/>
                    </a:p>
                  </a:txBody>
                  <a:tcPr anchor="ctr"/>
                </a:tc>
              </a:tr>
              <a:tr h="315035">
                <a:tc>
                  <a:txBody>
                    <a:bodyPr/>
                    <a:lstStyle/>
                    <a:p>
                      <a:r>
                        <a:rPr kumimoji="1" lang="ja-JP" altLang="en-US" sz="1100" dirty="0" smtClean="0"/>
                        <a:t>上記のうち、別に定めるハイリスク者の医療機関受診率</a:t>
                      </a:r>
                      <a:endParaRPr kumimoji="1" lang="ja-JP" altLang="en-US" sz="1100" dirty="0"/>
                    </a:p>
                  </a:txBody>
                  <a:tcPr anchor="ctr"/>
                </a:tc>
                <a:tc>
                  <a:txBody>
                    <a:bodyPr/>
                    <a:lstStyle/>
                    <a:p>
                      <a:pPr algn="ctr"/>
                      <a:r>
                        <a:rPr kumimoji="1" lang="ja-JP" altLang="en-US" sz="1100" dirty="0" smtClean="0"/>
                        <a:t>４１．８％</a:t>
                      </a:r>
                      <a:endParaRPr kumimoji="1" lang="ja-JP" altLang="en-US" sz="1100" dirty="0"/>
                    </a:p>
                  </a:txBody>
                  <a:tcPr anchor="ctr"/>
                </a:tc>
                <a:tc>
                  <a:txBody>
                    <a:bodyPr/>
                    <a:lstStyle/>
                    <a:p>
                      <a:pPr algn="ctr"/>
                      <a:r>
                        <a:rPr kumimoji="1" lang="ja-JP" altLang="en-US" sz="1100" dirty="0" smtClean="0"/>
                        <a:t>勧奨・再勧奨１００％</a:t>
                      </a:r>
                      <a:endParaRPr kumimoji="1" lang="en-US" altLang="ja-JP" sz="1100" dirty="0" smtClean="0"/>
                    </a:p>
                    <a:p>
                      <a:pPr algn="ctr"/>
                      <a:r>
                        <a:rPr kumimoji="1" lang="ja-JP" altLang="en-US" sz="1100" dirty="0" smtClean="0"/>
                        <a:t>医療機関受診率８０％</a:t>
                      </a:r>
                      <a:endParaRPr kumimoji="1" lang="en-US" altLang="ja-JP" sz="1100" dirty="0" smtClean="0"/>
                    </a:p>
                  </a:txBody>
                  <a:tcPr anchor="ctr"/>
                </a:tc>
              </a:tr>
            </a:tbl>
          </a:graphicData>
        </a:graphic>
      </p:graphicFrame>
      <p:sp>
        <p:nvSpPr>
          <p:cNvPr id="4" name="テキスト ボックス 3"/>
          <p:cNvSpPr txBox="1"/>
          <p:nvPr/>
        </p:nvSpPr>
        <p:spPr>
          <a:xfrm>
            <a:off x="2644899" y="118987"/>
            <a:ext cx="4213101" cy="369332"/>
          </a:xfrm>
          <a:prstGeom prst="rect">
            <a:avLst/>
          </a:prstGeom>
          <a:noFill/>
        </p:spPr>
        <p:txBody>
          <a:bodyPr wrap="square" rtlCol="0">
            <a:spAutoFit/>
          </a:bodyPr>
          <a:lstStyle/>
          <a:p>
            <a:r>
              <a:rPr kumimoji="1" lang="en-US" altLang="ja-JP" sz="900" dirty="0" smtClean="0"/>
              <a:t>※</a:t>
            </a:r>
            <a:r>
              <a:rPr kumimoji="1" lang="ja-JP" altLang="en-US" sz="900" dirty="0" smtClean="0"/>
              <a:t>目標値</a:t>
            </a:r>
            <a:r>
              <a:rPr lang="ja-JP" altLang="en-US" sz="900" dirty="0"/>
              <a:t>に</a:t>
            </a:r>
            <a:r>
              <a:rPr kumimoji="1" lang="ja-JP" altLang="en-US" sz="900" dirty="0" smtClean="0"/>
              <a:t>ついては、平成</a:t>
            </a:r>
            <a:r>
              <a:rPr lang="ja-JP" altLang="en-US" sz="900" dirty="0" smtClean="0"/>
              <a:t>２８</a:t>
            </a:r>
            <a:r>
              <a:rPr kumimoji="1" lang="ja-JP" altLang="en-US" sz="900" dirty="0" smtClean="0"/>
              <a:t>年度に１９市町と協議のうえ、特に重要な項目として</a:t>
            </a:r>
            <a:endParaRPr kumimoji="1" lang="en-US" altLang="ja-JP" sz="900" dirty="0" smtClean="0"/>
          </a:p>
          <a:p>
            <a:r>
              <a:rPr lang="ja-JP" altLang="en-US" sz="900" dirty="0"/>
              <a:t>　　</a:t>
            </a:r>
            <a:r>
              <a:rPr kumimoji="1" lang="ja-JP" altLang="en-US" sz="900" dirty="0" smtClean="0"/>
              <a:t>各市町が共通して目標設定すべきものを計画に掲げた。</a:t>
            </a:r>
            <a:endParaRPr kumimoji="1" lang="ja-JP" altLang="en-US" sz="900" dirty="0"/>
          </a:p>
        </p:txBody>
      </p:sp>
      <p:sp>
        <p:nvSpPr>
          <p:cNvPr id="7" name="テキスト ボックス 6"/>
          <p:cNvSpPr txBox="1"/>
          <p:nvPr/>
        </p:nvSpPr>
        <p:spPr>
          <a:xfrm>
            <a:off x="175345" y="5056310"/>
            <a:ext cx="1800200" cy="30777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w="9525">
            <a:solidFill>
              <a:schemeClr val="tx1"/>
            </a:solidFill>
          </a:ln>
        </p:spPr>
        <p:txBody>
          <a:bodyPr wrap="square" rtlCol="0">
            <a:spAutoFit/>
          </a:bodyPr>
          <a:lstStyle/>
          <a:p>
            <a:r>
              <a:rPr lang="ja-JP" altLang="en-US" sz="1400" dirty="0" smtClean="0"/>
              <a:t>第４・５章　取組方針</a:t>
            </a:r>
            <a:endParaRPr kumimoji="1" lang="ja-JP" altLang="en-US" sz="1400" dirty="0"/>
          </a:p>
        </p:txBody>
      </p:sp>
      <p:sp>
        <p:nvSpPr>
          <p:cNvPr id="8" name="角丸四角形 7"/>
          <p:cNvSpPr/>
          <p:nvPr/>
        </p:nvSpPr>
        <p:spPr>
          <a:xfrm>
            <a:off x="188640" y="5364087"/>
            <a:ext cx="6493869" cy="3689553"/>
          </a:xfrm>
          <a:prstGeom prst="roundRect">
            <a:avLst>
              <a:gd name="adj" fmla="val 6993"/>
            </a:avLst>
          </a:prstGeom>
          <a:noFill/>
          <a:ln w="190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252"/>
              </a:spcBef>
            </a:pPr>
            <a:endParaRPr lang="ja-JP" altLang="en-US" sz="900" dirty="0">
              <a:solidFill>
                <a:schemeClr val="tx1"/>
              </a:solidFill>
            </a:endParaRPr>
          </a:p>
        </p:txBody>
      </p:sp>
      <p:sp>
        <p:nvSpPr>
          <p:cNvPr id="9" name="テキスト ボックス 8"/>
          <p:cNvSpPr txBox="1"/>
          <p:nvPr/>
        </p:nvSpPr>
        <p:spPr>
          <a:xfrm>
            <a:off x="269024" y="5292075"/>
            <a:ext cx="6256320" cy="3816429"/>
          </a:xfrm>
          <a:prstGeom prst="rect">
            <a:avLst/>
          </a:prstGeom>
          <a:noFill/>
        </p:spPr>
        <p:txBody>
          <a:bodyPr wrap="square" rtlCol="0">
            <a:spAutoFit/>
          </a:bodyPr>
          <a:lstStyle/>
          <a:p>
            <a:pPr>
              <a:lnSpc>
                <a:spcPct val="200000"/>
              </a:lnSpc>
            </a:pPr>
            <a:r>
              <a:rPr lang="ja-JP" altLang="en-US" sz="1100" dirty="0" smtClean="0"/>
              <a:t>≪</a:t>
            </a:r>
            <a:r>
              <a:rPr kumimoji="1" lang="ja-JP" altLang="en-US" sz="1100" dirty="0" smtClean="0"/>
              <a:t>健康課題</a:t>
            </a:r>
            <a:r>
              <a:rPr lang="ja-JP" altLang="en-US" sz="1100" dirty="0" smtClean="0"/>
              <a:t>に対する</a:t>
            </a:r>
            <a:r>
              <a:rPr kumimoji="1" lang="ja-JP" altLang="en-US" sz="1100" dirty="0" smtClean="0"/>
              <a:t>取組方針</a:t>
            </a:r>
            <a:r>
              <a:rPr lang="ja-JP" altLang="en-US" sz="1100" dirty="0" smtClean="0"/>
              <a:t>≫</a:t>
            </a:r>
            <a:endParaRPr kumimoji="1" lang="en-US" altLang="ja-JP" sz="1100" dirty="0" smtClean="0"/>
          </a:p>
          <a:p>
            <a:r>
              <a:rPr lang="ja-JP" altLang="en-US" sz="1100" dirty="0" smtClean="0"/>
              <a:t>　　〇虚血性心疾患</a:t>
            </a:r>
            <a:endParaRPr lang="en-US" altLang="ja-JP" sz="1100" dirty="0" smtClean="0"/>
          </a:p>
          <a:p>
            <a:r>
              <a:rPr lang="ja-JP" altLang="en-US" sz="1100" dirty="0"/>
              <a:t>　</a:t>
            </a:r>
            <a:r>
              <a:rPr lang="ja-JP" altLang="en-US" sz="1100" dirty="0" smtClean="0"/>
              <a:t>　　　虚血性心疾患の一次予防ガイドラインに基づき、危険因子である脂質異常症、高血圧、</a:t>
            </a:r>
            <a:endParaRPr lang="en-US" altLang="ja-JP" sz="1100" dirty="0" smtClean="0"/>
          </a:p>
          <a:p>
            <a:r>
              <a:rPr lang="ja-JP" altLang="en-US" sz="1100" dirty="0"/>
              <a:t>　</a:t>
            </a:r>
            <a:r>
              <a:rPr lang="ja-JP" altLang="en-US" sz="1100" dirty="0" smtClean="0"/>
              <a:t>　　　喫煙などの減少をめざした事業や特定健診・保健指導</a:t>
            </a:r>
            <a:endParaRPr lang="en-US" altLang="ja-JP" sz="1100" dirty="0" smtClean="0"/>
          </a:p>
          <a:p>
            <a:r>
              <a:rPr lang="ja-JP" altLang="en-US" sz="1100" dirty="0"/>
              <a:t>　</a:t>
            </a:r>
            <a:r>
              <a:rPr lang="ja-JP" altLang="en-US" sz="1100" dirty="0" smtClean="0"/>
              <a:t>　〇脳血管疾患</a:t>
            </a:r>
            <a:endParaRPr lang="en-US" altLang="ja-JP" sz="1100" dirty="0" smtClean="0"/>
          </a:p>
          <a:p>
            <a:r>
              <a:rPr lang="ja-JP" altLang="en-US" sz="1100" dirty="0"/>
              <a:t>　</a:t>
            </a:r>
            <a:r>
              <a:rPr lang="ja-JP" altLang="en-US" sz="1100" dirty="0" smtClean="0"/>
              <a:t>　　　脳卒中治療ガイドラインに基づき、危険因子である高血圧、糖尿病、脂質異常症などの</a:t>
            </a:r>
            <a:endParaRPr lang="en-US" altLang="ja-JP" sz="1100" dirty="0" smtClean="0"/>
          </a:p>
          <a:p>
            <a:r>
              <a:rPr lang="ja-JP" altLang="en-US" sz="1100" dirty="0"/>
              <a:t>　</a:t>
            </a:r>
            <a:r>
              <a:rPr lang="ja-JP" altLang="en-US" sz="1100" dirty="0" smtClean="0"/>
              <a:t>　　　減少をめざした事業や特定健診・保健指導</a:t>
            </a:r>
            <a:endParaRPr lang="en-US" altLang="ja-JP" sz="1100" dirty="0" smtClean="0"/>
          </a:p>
          <a:p>
            <a:r>
              <a:rPr lang="ja-JP" altLang="en-US" sz="1100" dirty="0"/>
              <a:t>　</a:t>
            </a:r>
            <a:r>
              <a:rPr lang="ja-JP" altLang="en-US" sz="1100" dirty="0" smtClean="0"/>
              <a:t>　〇糖尿病性腎症</a:t>
            </a:r>
            <a:endParaRPr lang="en-US" altLang="ja-JP" sz="1100" dirty="0" smtClean="0"/>
          </a:p>
          <a:p>
            <a:r>
              <a:rPr lang="ja-JP" altLang="en-US" sz="1100" dirty="0"/>
              <a:t>　</a:t>
            </a:r>
            <a:r>
              <a:rPr lang="ja-JP" altLang="en-US" sz="1100" dirty="0" smtClean="0"/>
              <a:t>　　　滋賀県糖尿病ネットワーク推進会議・</a:t>
            </a:r>
            <a:r>
              <a:rPr lang="zh-TW" altLang="en-US" sz="1100" dirty="0" smtClean="0">
                <a:latin typeface="ＭＳ Ｐゴシック" panose="020B0600070205080204" pitchFamily="50" charset="-128"/>
                <a:ea typeface="ＭＳ Ｐゴシック" panose="020B0600070205080204" pitchFamily="50" charset="-128"/>
              </a:rPr>
              <a:t>糖尿病地域医療連携推進</a:t>
            </a:r>
            <a:r>
              <a:rPr lang="zh-TW" altLang="en-US" sz="1100" dirty="0">
                <a:latin typeface="ＭＳ Ｐゴシック" panose="020B0600070205080204" pitchFamily="50" charset="-128"/>
                <a:ea typeface="ＭＳ Ｐゴシック" panose="020B0600070205080204" pitchFamily="50" charset="-128"/>
              </a:rPr>
              <a:t>会議</a:t>
            </a:r>
            <a:r>
              <a:rPr lang="ja-JP" altLang="en-US" sz="1100" dirty="0" smtClean="0"/>
              <a:t>による糖尿病対策</a:t>
            </a:r>
            <a:endParaRPr lang="en-US" altLang="ja-JP" sz="1100" dirty="0" smtClean="0"/>
          </a:p>
          <a:p>
            <a:r>
              <a:rPr lang="ja-JP" altLang="en-US" sz="1100" dirty="0"/>
              <a:t>　</a:t>
            </a:r>
            <a:r>
              <a:rPr lang="ja-JP" altLang="en-US" sz="1100" dirty="0" smtClean="0"/>
              <a:t>　　　の推進体制の整備、糖尿病重症化予防プログラムを基とした医師会等との連携による</a:t>
            </a:r>
            <a:endParaRPr lang="en-US" altLang="ja-JP" sz="1100" dirty="0" smtClean="0"/>
          </a:p>
          <a:p>
            <a:r>
              <a:rPr lang="ja-JP" altLang="en-US" sz="1100" dirty="0"/>
              <a:t>　</a:t>
            </a:r>
            <a:r>
              <a:rPr lang="ja-JP" altLang="en-US" sz="1100" dirty="0" smtClean="0"/>
              <a:t>　　　</a:t>
            </a:r>
            <a:r>
              <a:rPr lang="ja-JP" altLang="en-US" sz="1100" dirty="0"/>
              <a:t>取組</a:t>
            </a:r>
            <a:r>
              <a:rPr lang="ja-JP" altLang="en-US" sz="1100" dirty="0" smtClean="0"/>
              <a:t>の</a:t>
            </a:r>
            <a:r>
              <a:rPr lang="ja-JP" altLang="en-US" sz="1100" dirty="0"/>
              <a:t>推進</a:t>
            </a:r>
            <a:endParaRPr lang="en-US" altLang="ja-JP" sz="1100" dirty="0" smtClean="0"/>
          </a:p>
          <a:p>
            <a:r>
              <a:rPr lang="ja-JP" altLang="en-US" sz="1100" dirty="0" smtClean="0"/>
              <a:t>　　〇悪性新生物（がん）</a:t>
            </a:r>
            <a:endParaRPr lang="en-US" altLang="ja-JP" sz="1100" dirty="0" smtClean="0"/>
          </a:p>
          <a:p>
            <a:r>
              <a:rPr lang="ja-JP" altLang="en-US" sz="1100" dirty="0"/>
              <a:t>　</a:t>
            </a:r>
            <a:r>
              <a:rPr lang="ja-JP" altLang="en-US" sz="1100" dirty="0" smtClean="0"/>
              <a:t>　　　特定</a:t>
            </a:r>
            <a:r>
              <a:rPr lang="ja-JP" altLang="en-US" sz="1100" dirty="0"/>
              <a:t>健</a:t>
            </a:r>
            <a:r>
              <a:rPr lang="ja-JP" altLang="en-US" sz="1100" dirty="0" smtClean="0"/>
              <a:t>診とがん検診の同時実施や受診啓発による受診率の向上をめざした取組、たば</a:t>
            </a:r>
            <a:endParaRPr lang="en-US" altLang="ja-JP" sz="1100" dirty="0" smtClean="0"/>
          </a:p>
          <a:p>
            <a:r>
              <a:rPr lang="ja-JP" altLang="en-US" sz="1100" dirty="0"/>
              <a:t>　</a:t>
            </a:r>
            <a:r>
              <a:rPr lang="ja-JP" altLang="en-US" sz="1100" dirty="0" smtClean="0"/>
              <a:t>　　　</a:t>
            </a:r>
            <a:r>
              <a:rPr lang="ja-JP" altLang="en-US" sz="1100" dirty="0" err="1" smtClean="0"/>
              <a:t>こ</a:t>
            </a:r>
            <a:r>
              <a:rPr lang="ja-JP" altLang="en-US" sz="1100" dirty="0" smtClean="0"/>
              <a:t>対策、食生活の改善、がんの原因となる感染症の予防などによる発症予防の推進</a:t>
            </a:r>
            <a:endParaRPr lang="en-US" altLang="ja-JP" sz="1100" dirty="0"/>
          </a:p>
          <a:p>
            <a:endParaRPr kumimoji="1" lang="en-US" altLang="ja-JP" sz="1100" dirty="0"/>
          </a:p>
          <a:p>
            <a:pPr>
              <a:lnSpc>
                <a:spcPct val="200000"/>
              </a:lnSpc>
            </a:pPr>
            <a:r>
              <a:rPr lang="ja-JP" altLang="en-US" sz="1100" dirty="0" smtClean="0"/>
              <a:t>≪医療費適正化対策の取組方針≫</a:t>
            </a:r>
            <a:endParaRPr kumimoji="1" lang="en-US" altLang="ja-JP" sz="1100" dirty="0" smtClean="0"/>
          </a:p>
          <a:p>
            <a:r>
              <a:rPr kumimoji="1" lang="ja-JP" altLang="en-US" sz="1100" dirty="0" smtClean="0"/>
              <a:t>　　〇後発医薬品の使用促進</a:t>
            </a:r>
            <a:endParaRPr kumimoji="1" lang="en-US" altLang="ja-JP" sz="1100" dirty="0" smtClean="0"/>
          </a:p>
          <a:p>
            <a:r>
              <a:rPr lang="ja-JP" altLang="en-US" sz="1100" dirty="0"/>
              <a:t>　</a:t>
            </a:r>
            <a:r>
              <a:rPr lang="ja-JP" altLang="en-US" sz="1100" dirty="0" smtClean="0"/>
              <a:t>　　　全市町による差額通知、後発医薬品希望カード（シール）の配布など</a:t>
            </a:r>
            <a:endParaRPr lang="en-US" altLang="ja-JP" sz="1100" dirty="0" smtClean="0"/>
          </a:p>
          <a:p>
            <a:r>
              <a:rPr kumimoji="1" lang="ja-JP" altLang="en-US" sz="1100" dirty="0"/>
              <a:t>　</a:t>
            </a:r>
            <a:r>
              <a:rPr kumimoji="1" lang="ja-JP" altLang="en-US" sz="1100" dirty="0" smtClean="0"/>
              <a:t>　〇重複受診者等への訪問指導</a:t>
            </a:r>
            <a:endParaRPr kumimoji="1" lang="en-US" altLang="ja-JP" sz="1100" dirty="0" smtClean="0"/>
          </a:p>
          <a:p>
            <a:r>
              <a:rPr lang="ja-JP" altLang="en-US" sz="1100" dirty="0"/>
              <a:t>　</a:t>
            </a:r>
            <a:r>
              <a:rPr lang="ja-JP" altLang="en-US" sz="1100" dirty="0" smtClean="0"/>
              <a:t>　　　全市町の共同事業による重複受診者、頻回受診者、重複投薬者等への訪問指導</a:t>
            </a:r>
            <a:endParaRPr kumimoji="1" lang="ja-JP" altLang="en-US" sz="1100" dirty="0"/>
          </a:p>
        </p:txBody>
      </p:sp>
    </p:spTree>
    <p:extLst>
      <p:ext uri="{BB962C8B-B14F-4D97-AF65-F5344CB8AC3E}">
        <p14:creationId xmlns:p14="http://schemas.microsoft.com/office/powerpoint/2010/main" val="30885544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1835</TotalTime>
  <Words>307</Words>
  <Application>Microsoft Office PowerPoint</Application>
  <PresentationFormat>画面に合わせる (4:3)</PresentationFormat>
  <Paragraphs>97</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w</dc:creator>
  <cp:lastModifiedBy>w</cp:lastModifiedBy>
  <cp:revision>142</cp:revision>
  <cp:lastPrinted>2018-04-09T04:32:55Z</cp:lastPrinted>
  <dcterms:created xsi:type="dcterms:W3CDTF">2017-04-24T13:22:44Z</dcterms:created>
  <dcterms:modified xsi:type="dcterms:W3CDTF">2019-04-08T09:31:23Z</dcterms:modified>
</cp:coreProperties>
</file>