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17"/>
  </p:notesMasterIdLst>
  <p:handoutMasterIdLst>
    <p:handoutMasterId r:id="rId18"/>
  </p:handoutMasterIdLst>
  <p:sldIdLst>
    <p:sldId id="286" r:id="rId2"/>
    <p:sldId id="312" r:id="rId3"/>
    <p:sldId id="313" r:id="rId4"/>
    <p:sldId id="301" r:id="rId5"/>
    <p:sldId id="300" r:id="rId6"/>
    <p:sldId id="302" r:id="rId7"/>
    <p:sldId id="291" r:id="rId8"/>
    <p:sldId id="295" r:id="rId9"/>
    <p:sldId id="294" r:id="rId10"/>
    <p:sldId id="296" r:id="rId11"/>
    <p:sldId id="304" r:id="rId12"/>
    <p:sldId id="308" r:id="rId13"/>
    <p:sldId id="309" r:id="rId14"/>
    <p:sldId id="310" r:id="rId15"/>
    <p:sldId id="311" r:id="rId16"/>
  </p:sldIdLst>
  <p:sldSz cx="9144000" cy="6858000" type="screen4x3"/>
  <p:notesSz cx="6735763" cy="9866313"/>
  <p:defaultTextStyle>
    <a:defPPr>
      <a:defRPr lang="ja-JP"/>
    </a:defPPr>
    <a:lvl1pPr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FFFF00"/>
    <a:srgbClr val="3333CC"/>
    <a:srgbClr val="EAEAEA"/>
    <a:srgbClr val="D2DB2D"/>
    <a:srgbClr val="D9E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86570" autoAdjust="0"/>
  </p:normalViewPr>
  <p:slideViewPr>
    <p:cSldViewPr snapToObjects="1">
      <p:cViewPr varScale="1">
        <p:scale>
          <a:sx n="61" d="100"/>
          <a:sy n="61" d="100"/>
        </p:scale>
        <p:origin x="1542" y="60"/>
      </p:cViewPr>
      <p:guideLst>
        <p:guide orient="horz" pos="2160"/>
        <p:guide pos="2880"/>
      </p:guideLst>
    </p:cSldViewPr>
  </p:slideViewPr>
  <p:notesTextViewPr>
    <p:cViewPr>
      <p:scale>
        <a:sx n="100" d="100"/>
        <a:sy n="100" d="100"/>
      </p:scale>
      <p:origin x="0" y="0"/>
    </p:cViewPr>
  </p:notesTextViewPr>
  <p:notesViewPr>
    <p:cSldViewPr snapToObjects="1">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35493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r>
              <a:rPr lang="ja-JP" altLang="en-US" smtClean="0"/>
              <a:t>参考資料４</a:t>
            </a: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3B381FF-5CB7-40E1-85F5-F01C8E10C7D7}" type="slidenum">
              <a:rPr lang="ja-JP" altLang="en-US"/>
              <a:pPr>
                <a:defRPr/>
              </a:pPr>
              <a:t>‹#›</a:t>
            </a:fld>
            <a:endParaRPr lang="en-US" altLang="ja-JP"/>
          </a:p>
        </p:txBody>
      </p:sp>
    </p:spTree>
    <p:extLst>
      <p:ext uri="{BB962C8B-B14F-4D97-AF65-F5344CB8AC3E}">
        <p14:creationId xmlns:p14="http://schemas.microsoft.com/office/powerpoint/2010/main" val="1030040256"/>
      </p:ext>
    </p:extLst>
  </p:cSld>
  <p:clrMap bg1="lt1" tx1="dk1" bg2="lt2" tx2="dk2" accent1="accent1" accent2="accent2" accent3="accent3" accent4="accent4" accent5="accent5" accent6="accent6" hlink="hlink" folHlink="folHlink"/>
  <p:hf sldNum="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以上で第１部　基調講演を終了いたします。引き続き、第２部　意見交換会を開催するにあたりまして、テーブルの配置換えを行う必要がございますが、皆様のご協力をいただく必要がございます。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38239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90000"/>
              </a:lnSpc>
              <a:defRPr/>
            </a:pPr>
            <a:r>
              <a:rPr lang="ja-JP" altLang="en-US" dirty="0" smtClean="0"/>
              <a:t>今度はラウンド３ということで、ラウンド２が終わったら、皆さん、ラウンド１で座っていたテーブルに戻ってください。</a:t>
            </a:r>
            <a:endParaRPr lang="en-US" altLang="ja-JP" dirty="0" smtClean="0"/>
          </a:p>
          <a:p>
            <a:pPr>
              <a:lnSpc>
                <a:spcPct val="90000"/>
              </a:lnSpc>
              <a:defRPr/>
            </a:pPr>
            <a:endParaRPr lang="en-US" altLang="ja-JP" dirty="0" smtClean="0"/>
          </a:p>
          <a:p>
            <a:pPr>
              <a:lnSpc>
                <a:spcPct val="90000"/>
              </a:lnSpc>
              <a:defRPr/>
            </a:pPr>
            <a:r>
              <a:rPr lang="ja-JP" altLang="en-US" dirty="0" smtClean="0"/>
              <a:t>ラウンド２では色々なテーブルに散らばり、ラウンド３で元のテーブルに戻っていますね。 </a:t>
            </a:r>
            <a:endParaRPr lang="en-US" altLang="ja-JP" dirty="0" smtClean="0"/>
          </a:p>
          <a:p>
            <a:pPr>
              <a:lnSpc>
                <a:spcPct val="90000"/>
              </a:lnSpc>
              <a:defRPr/>
            </a:pPr>
            <a:endParaRPr lang="en-US" altLang="ja-JP" dirty="0" smtClean="0"/>
          </a:p>
          <a:p>
            <a:pPr>
              <a:lnSpc>
                <a:spcPct val="90000"/>
              </a:lnSpc>
              <a:defRPr/>
            </a:pPr>
            <a:r>
              <a:rPr lang="ja-JP" altLang="en-US" dirty="0" smtClean="0"/>
              <a:t>これにより、まるでミツバチが花粉を体に付けて飛び回ることで、花粉がどんどん拡がっていくように、ラウンド１で出されたアイデアが他のテーブルに拡がり、交わり、新たな発想が生み出されていくことになります。</a:t>
            </a:r>
          </a:p>
          <a:p>
            <a:pPr>
              <a:lnSpc>
                <a:spcPct val="90000"/>
              </a:lnSpc>
              <a:defRPr/>
            </a:pPr>
            <a:endParaRPr lang="en-US" altLang="ja-JP" dirty="0" smtClean="0"/>
          </a:p>
          <a:p>
            <a:pPr>
              <a:lnSpc>
                <a:spcPct val="90000"/>
              </a:lnSpc>
              <a:defRPr/>
            </a:pPr>
            <a:r>
              <a:rPr lang="ja-JP" altLang="en-US" dirty="0" smtClean="0"/>
              <a:t>ラウンド３では、他のテーブルでされていた話を踏まえて、元居たメンバー４人で、さらに話し合いをしていただければなと思います。</a:t>
            </a:r>
          </a:p>
          <a:p>
            <a:pPr>
              <a:lnSpc>
                <a:spcPct val="90000"/>
              </a:lnSpc>
              <a:defRPr/>
            </a:pPr>
            <a:endParaRPr lang="en-US" altLang="ja-JP" dirty="0" smtClean="0"/>
          </a:p>
          <a:p>
            <a:pPr>
              <a:lnSpc>
                <a:spcPct val="90000"/>
              </a:lnSpc>
              <a:defRPr/>
            </a:pPr>
            <a:r>
              <a:rPr lang="ja-JP" altLang="en-US" dirty="0" smtClean="0"/>
              <a:t>以上が、このワールド・カフェの進め方になってくるんですが、何かここまででご不明な点はありますでしょうか？</a:t>
            </a:r>
          </a:p>
          <a:p>
            <a:pPr>
              <a:lnSpc>
                <a:spcPct val="90000"/>
              </a:lnSpc>
              <a:defRPr/>
            </a:pPr>
            <a:endParaRPr lang="en-US" altLang="ja-JP" dirty="0" smtClean="0"/>
          </a:p>
          <a:p>
            <a:pPr>
              <a:lnSpc>
                <a:spcPct val="90000"/>
              </a:lnSpc>
              <a:defRPr/>
            </a:pPr>
            <a:r>
              <a:rPr lang="ja-JP" altLang="en-US" dirty="0" smtClean="0"/>
              <a:t>（質疑応答後に）</a:t>
            </a:r>
          </a:p>
          <a:p>
            <a:pPr>
              <a:lnSpc>
                <a:spcPct val="90000"/>
              </a:lnSpc>
              <a:defRPr/>
            </a:pPr>
            <a:endParaRPr lang="en-US" altLang="ja-JP" dirty="0" smtClean="0"/>
          </a:p>
          <a:p>
            <a:pPr>
              <a:lnSpc>
                <a:spcPct val="90000"/>
              </a:lnSpc>
              <a:defRPr/>
            </a:pPr>
            <a:r>
              <a:rPr lang="ja-JP" altLang="en-US" dirty="0" smtClean="0"/>
              <a:t>また、進行中に分からなくなったら、私を含めてスタッフにお気軽にお尋ねください。</a:t>
            </a:r>
          </a:p>
          <a:p>
            <a:pPr>
              <a:lnSpc>
                <a:spcPct val="90000"/>
              </a:lnSpc>
              <a:defRPr/>
            </a:pPr>
            <a:endParaRPr lang="ja-JP" altLang="en-US" dirty="0" smtClean="0"/>
          </a:p>
          <a:p>
            <a:pPr>
              <a:lnSpc>
                <a:spcPct val="90000"/>
              </a:lnSpc>
              <a:defRPr/>
            </a:pPr>
            <a:r>
              <a:rPr lang="ja-JP" altLang="en-US" dirty="0" smtClean="0"/>
              <a:t>それでは、早速中身に入っていきたいと思います。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9104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324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さて、今日のワールド・カフェのテーマですが「地域防災のため自分にできること、やりたいこと」でいきたいと思います。こちらの言葉を、模造紙の中央に、大きく書いていただけますか？</a:t>
            </a:r>
            <a:endParaRPr lang="en-US" altLang="ja-JP" smtClean="0"/>
          </a:p>
          <a:p>
            <a:endParaRPr lang="en-US" altLang="ja-JP" smtClean="0"/>
          </a:p>
          <a:p>
            <a:r>
              <a:rPr lang="ja-JP" altLang="en-US" smtClean="0"/>
              <a:t>第１部の基調講演でご案内した懇話会提言を踏まえて、自分にできることは何か、やりたいことは何かについて話し合ってください。</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5225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よろしいでしょうか？そうしましたら、早速ラウンド１をはじめていきたいと思います。</a:t>
            </a:r>
          </a:p>
          <a:p>
            <a:endParaRPr lang="en-US" altLang="ja-JP" smtClean="0"/>
          </a:p>
          <a:p>
            <a:r>
              <a:rPr lang="ja-JP" altLang="en-US" smtClean="0"/>
              <a:t>ラウンド１の所要時間は１５分間です。ステージ上にあるスクリーンのタイマーが０になったら終了です。 それでは、どうぞよろしく、お願いいたします。</a:t>
            </a:r>
          </a:p>
          <a:p>
            <a:r>
              <a:rPr lang="ja-JP" altLang="en-US" smtClean="0"/>
              <a:t>　</a:t>
            </a:r>
            <a:r>
              <a:rPr lang="en-US" altLang="ja-JP" smtClean="0"/>
              <a:t>(</a:t>
            </a:r>
            <a:r>
              <a:rPr lang="ja-JP" altLang="en-US" smtClean="0"/>
              <a:t>発言後、ラウンド１の残時間がわかるように、</a:t>
            </a:r>
            <a:r>
              <a:rPr lang="en-US" altLang="ja-JP" smtClean="0"/>
              <a:t>PC</a:t>
            </a:r>
            <a:r>
              <a:rPr lang="ja-JP" altLang="en-US" smtClean="0"/>
              <a:t>の「アラーム＆クロック」機能を利用したタイマー表示をプロジェクターで投影する。）</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67000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それでは、お時間になりましたので、ラウンド１を終了したいと思います。</a:t>
            </a:r>
          </a:p>
          <a:p>
            <a:endParaRPr lang="ja-JP" altLang="en-US" smtClean="0"/>
          </a:p>
          <a:p>
            <a:r>
              <a:rPr lang="ja-JP" altLang="en-US" smtClean="0"/>
              <a:t>皆さん、テーブルの中でお一人、残る方（ホスト）を決めていただきまして、他の方は、それ以外のテーブルに移ってください。</a:t>
            </a:r>
            <a:endParaRPr lang="en-US" altLang="ja-JP" smtClean="0"/>
          </a:p>
          <a:p>
            <a:endParaRPr lang="ja-JP" altLang="en-US" smtClean="0"/>
          </a:p>
          <a:p>
            <a:r>
              <a:rPr lang="ja-JP" altLang="en-US" smtClean="0"/>
              <a:t>お願いいたします。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416603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それでは、ラウンド２、お時間になりましたので、終了にしたいなと思います。</a:t>
            </a:r>
          </a:p>
          <a:p>
            <a:r>
              <a:rPr lang="ja-JP" altLang="en-US" smtClean="0"/>
              <a:t>また、元いたテーブルに戻っていただけますでしょうか？</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20651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ちらをご覧ください。奇数列と偶数列で、前後の机をくっつけてテーブルを作る必要があります。１列目、３列目、５列目といった奇数列の方は、恐れ入りますが、机を反対側に向けて、後ろの机にくっつけていただけますでしょうか。どうかご協力のほどよろしくお願いし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02841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・それではこれから、「ワールド・カフェ」という方法を使って、話し合いをしていきたいと思います。</a:t>
            </a:r>
          </a:p>
          <a:p>
            <a:endParaRPr lang="ja-JP" altLang="en-US" smtClean="0"/>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348400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これまで「ワールド・カフェ」に参加したことがある、という方はどのくらいいらっしゃいますか？</a:t>
            </a:r>
          </a:p>
          <a:p>
            <a:endParaRPr lang="ja-JP" altLang="en-US" smtClean="0"/>
          </a:p>
          <a:p>
            <a:r>
              <a:rPr lang="ja-JP" altLang="en-US" smtClean="0"/>
              <a:t>（会場の返答を確認する）</a:t>
            </a:r>
          </a:p>
          <a:p>
            <a:endParaRPr lang="ja-JP" altLang="en-US" smtClean="0"/>
          </a:p>
          <a:p>
            <a:r>
              <a:rPr lang="ja-JP" altLang="en-US" smtClean="0"/>
              <a:t>ありがとうございます。本日参加いただいた方のうち、○割くらいの方がワールド・カフェを経験されたことがあるんですね。</a:t>
            </a:r>
          </a:p>
          <a:p>
            <a:endParaRPr lang="ja-JP" altLang="en-US" smtClean="0"/>
          </a:p>
          <a:p>
            <a:r>
              <a:rPr lang="ja-JP" altLang="en-US" smtClean="0"/>
              <a:t>参加された経験のある方にとっては、以前ご経験されたものと、ひょっとしたら進め方などが少し違う場合もあるかもしれませんが、今回はぜひ、今からご紹介する方法をお試しいただければと思います。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25838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lvl="1">
              <a:defRPr/>
            </a:pPr>
            <a:r>
              <a:rPr lang="ja-JP" altLang="en-US" dirty="0" smtClean="0"/>
              <a:t>ワールド・カフェという方法ですが、</a:t>
            </a:r>
          </a:p>
          <a:p>
            <a:pPr lvl="1">
              <a:defRPr/>
            </a:pPr>
            <a:endParaRPr lang="ja-JP" altLang="en-US" dirty="0" smtClean="0"/>
          </a:p>
          <a:p>
            <a:pPr lvl="1">
              <a:defRPr/>
            </a:pPr>
            <a:r>
              <a:rPr lang="en-US" altLang="ja-JP" dirty="0" smtClean="0"/>
              <a:t>【</a:t>
            </a:r>
            <a:r>
              <a:rPr lang="ja-JP" altLang="en-US" dirty="0" smtClean="0"/>
              <a:t>スライド読み上げ</a:t>
            </a:r>
            <a:r>
              <a:rPr lang="en-US" altLang="ja-JP" dirty="0" smtClean="0"/>
              <a:t>】</a:t>
            </a:r>
          </a:p>
          <a:p>
            <a:pPr lvl="1">
              <a:defRPr/>
            </a:pPr>
            <a:r>
              <a:rPr lang="ja-JP" altLang="en-US" dirty="0" smtClean="0"/>
              <a:t>会議室で日々繰り返される機能的な会議よりも、「カフェ」で行なうような、オープンで自由な会話を通してこそ、活き活きとした意見の交換や、新たな発想の誕生が期待できる、という考え方に基づいた話し合いの手法</a:t>
            </a:r>
          </a:p>
          <a:p>
            <a:pPr lvl="1">
              <a:defRPr/>
            </a:pPr>
            <a:r>
              <a:rPr lang="en-US" altLang="ja-JP" dirty="0" smtClean="0"/>
              <a:t>【</a:t>
            </a:r>
            <a:r>
              <a:rPr lang="ja-JP" altLang="en-US" dirty="0" smtClean="0"/>
              <a:t>スライド読み上げここまで</a:t>
            </a:r>
            <a:r>
              <a:rPr lang="en-US" altLang="ja-JP" dirty="0" smtClean="0"/>
              <a:t>】</a:t>
            </a:r>
          </a:p>
          <a:p>
            <a:pPr lvl="1">
              <a:defRPr/>
            </a:pPr>
            <a:endParaRPr lang="en-US" altLang="ja-JP" dirty="0" smtClean="0"/>
          </a:p>
          <a:p>
            <a:pPr lvl="1">
              <a:defRPr/>
            </a:pPr>
            <a:r>
              <a:rPr lang="ja-JP" altLang="en-US" dirty="0" smtClean="0"/>
              <a:t>皆さん、実際にご経験になられたことがあるかと思いますが、会議室で話していると、話が煮詰まったり、ぐるぐると堂々巡りの話になったり、いいアイデアが出てこなかったりすることがあります。</a:t>
            </a:r>
          </a:p>
          <a:p>
            <a:pPr lvl="1">
              <a:defRPr/>
            </a:pPr>
            <a:endParaRPr lang="ja-JP" altLang="en-US" dirty="0" smtClean="0"/>
          </a:p>
          <a:p>
            <a:pPr lvl="1">
              <a:defRPr/>
            </a:pPr>
            <a:r>
              <a:rPr lang="ja-JP" altLang="en-US" dirty="0" smtClean="0"/>
              <a:t>そんな時に、ちょっとそのあたりのスターバックスにコーヒーを飲みに行こうよと、そんな感じで雑談していると、意外とそっちのほうが面白かったり、あるいは話しているうちに新しいアイデアがわいてきたりする、そんなことがよくあるのではないでしょうか？</a:t>
            </a:r>
          </a:p>
          <a:p>
            <a:pPr lvl="1">
              <a:defRPr/>
            </a:pPr>
            <a:endParaRPr lang="ja-JP" altLang="en-US" dirty="0" smtClean="0"/>
          </a:p>
          <a:p>
            <a:pPr lvl="1">
              <a:defRPr/>
            </a:pPr>
            <a:r>
              <a:rPr lang="ja-JP" altLang="en-US" dirty="0" smtClean="0"/>
              <a:t>だったら、そういうカフェのような状況を作り出して、もっと自由な発想をお互いに交換しあって、自由な発想ができる、そんな話し合いをしましょう、と。 つまり、カフェのような話し合いのできるような場をつくりましょう、というのがこのワールド・カフェの、基本的な考え方です。</a:t>
            </a:r>
            <a:endParaRPr lang="ja-JP" altLang="en-US" sz="900" dirty="0" smtClean="0"/>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229189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ja-JP" altLang="en-US" sz="1000" smtClean="0"/>
              <a:t>それから、ワールド・カフェの大切な要素として、他花受粉という考え方があります。</a:t>
            </a:r>
          </a:p>
          <a:p>
            <a:pPr>
              <a:lnSpc>
                <a:spcPct val="90000"/>
              </a:lnSpc>
            </a:pPr>
            <a:endParaRPr lang="ja-JP" altLang="en-US" sz="1000" smtClean="0"/>
          </a:p>
          <a:p>
            <a:pPr>
              <a:lnSpc>
                <a:spcPct val="90000"/>
              </a:lnSpc>
            </a:pPr>
            <a:r>
              <a:rPr lang="ja-JP" altLang="en-US" sz="1000" smtClean="0"/>
              <a:t>このスライドにありますように、</a:t>
            </a:r>
          </a:p>
          <a:p>
            <a:pPr>
              <a:lnSpc>
                <a:spcPct val="90000"/>
              </a:lnSpc>
            </a:pPr>
            <a:endParaRPr lang="ja-JP" altLang="en-US" sz="1000" smtClean="0"/>
          </a:p>
          <a:p>
            <a:pPr>
              <a:lnSpc>
                <a:spcPct val="90000"/>
              </a:lnSpc>
            </a:pPr>
            <a:r>
              <a:rPr lang="en-US" altLang="ja-JP" sz="1000" smtClean="0"/>
              <a:t>【</a:t>
            </a:r>
            <a:r>
              <a:rPr lang="ja-JP" altLang="en-US" sz="1000" smtClean="0"/>
              <a:t>スライド読み上げ</a:t>
            </a:r>
            <a:r>
              <a:rPr lang="en-US" altLang="ja-JP" sz="1000" smtClean="0"/>
              <a:t>】</a:t>
            </a:r>
          </a:p>
          <a:p>
            <a:pPr>
              <a:lnSpc>
                <a:spcPct val="90000"/>
              </a:lnSpc>
            </a:pPr>
            <a:r>
              <a:rPr lang="ja-JP" altLang="en-US" sz="1000" smtClean="0"/>
              <a:t>ミツバチによる「他花受粉」というのがありますが、ミツバチは、</a:t>
            </a:r>
          </a:p>
          <a:p>
            <a:pPr>
              <a:lnSpc>
                <a:spcPct val="90000"/>
              </a:lnSpc>
            </a:pPr>
            <a:r>
              <a:rPr lang="ja-JP" altLang="en-US" sz="1000" smtClean="0"/>
              <a:t>　・花から花へ、花粉を体につけて飛び回る</a:t>
            </a:r>
          </a:p>
          <a:p>
            <a:pPr>
              <a:lnSpc>
                <a:spcPct val="90000"/>
              </a:lnSpc>
            </a:pPr>
            <a:r>
              <a:rPr lang="ja-JP" altLang="en-US" sz="1000" smtClean="0"/>
              <a:t>　・花粉は、どんどん拡がっていく</a:t>
            </a:r>
          </a:p>
          <a:p>
            <a:pPr>
              <a:lnSpc>
                <a:spcPct val="90000"/>
              </a:lnSpc>
            </a:pPr>
            <a:r>
              <a:rPr lang="ja-JP" altLang="en-US" sz="1000" smtClean="0"/>
              <a:t>　・異なる遺伝子が出会い、新たな種が生まれる</a:t>
            </a:r>
          </a:p>
          <a:p>
            <a:pPr>
              <a:lnSpc>
                <a:spcPct val="90000"/>
              </a:lnSpc>
            </a:pPr>
            <a:r>
              <a:rPr lang="en-US" altLang="ja-JP" sz="1000" smtClean="0"/>
              <a:t>【</a:t>
            </a:r>
            <a:r>
              <a:rPr lang="ja-JP" altLang="en-US" sz="1000" smtClean="0"/>
              <a:t>スライド読み上げここまで</a:t>
            </a:r>
            <a:r>
              <a:rPr lang="en-US" altLang="ja-JP" sz="1000" smtClean="0"/>
              <a:t>】</a:t>
            </a:r>
          </a:p>
          <a:p>
            <a:pPr>
              <a:lnSpc>
                <a:spcPct val="90000"/>
              </a:lnSpc>
            </a:pPr>
            <a:endParaRPr lang="en-US" altLang="ja-JP" sz="1000" smtClean="0"/>
          </a:p>
          <a:p>
            <a:pPr>
              <a:lnSpc>
                <a:spcPct val="90000"/>
              </a:lnSpc>
            </a:pPr>
            <a:r>
              <a:rPr lang="ja-JP" altLang="en-US" sz="1000" smtClean="0"/>
              <a:t>そういった概念が、このワールド・カフェには入っていまして、</a:t>
            </a:r>
          </a:p>
          <a:p>
            <a:pPr>
              <a:lnSpc>
                <a:spcPct val="90000"/>
              </a:lnSpc>
            </a:pPr>
            <a:endParaRPr lang="ja-JP" altLang="en-US" sz="1000" smtClean="0"/>
          </a:p>
          <a:p>
            <a:pPr>
              <a:lnSpc>
                <a:spcPct val="90000"/>
              </a:lnSpc>
            </a:pPr>
            <a:r>
              <a:rPr lang="en-US" altLang="ja-JP" sz="1000" smtClean="0"/>
              <a:t>【</a:t>
            </a:r>
            <a:r>
              <a:rPr lang="ja-JP" altLang="en-US" sz="1000" smtClean="0"/>
              <a:t>スライド読み上げ</a:t>
            </a:r>
            <a:r>
              <a:rPr lang="en-US" altLang="ja-JP" sz="1000" smtClean="0"/>
              <a:t>】</a:t>
            </a:r>
          </a:p>
          <a:p>
            <a:pPr>
              <a:lnSpc>
                <a:spcPct val="90000"/>
              </a:lnSpc>
            </a:pPr>
            <a:r>
              <a:rPr lang="ja-JP" altLang="en-US" sz="1000" smtClean="0"/>
              <a:t>自分が最初に話したテーブルでのアイデアが、 この「他花受粉」のように、どんどん他の テーブルへと拡がり、交わり、新たな発想が 生み出される</a:t>
            </a:r>
          </a:p>
          <a:p>
            <a:pPr>
              <a:lnSpc>
                <a:spcPct val="90000"/>
              </a:lnSpc>
            </a:pPr>
            <a:r>
              <a:rPr lang="en-US" altLang="ja-JP" sz="1000" smtClean="0"/>
              <a:t>【</a:t>
            </a:r>
            <a:r>
              <a:rPr lang="ja-JP" altLang="en-US" sz="1000" smtClean="0"/>
              <a:t>スライド読み上げここまで</a:t>
            </a:r>
            <a:r>
              <a:rPr lang="en-US" altLang="ja-JP" sz="1000" smtClean="0"/>
              <a:t>】</a:t>
            </a:r>
          </a:p>
          <a:p>
            <a:pPr>
              <a:lnSpc>
                <a:spcPct val="90000"/>
              </a:lnSpc>
            </a:pPr>
            <a:endParaRPr lang="en-US" altLang="ja-JP" sz="1000" smtClean="0"/>
          </a:p>
          <a:p>
            <a:pPr>
              <a:lnSpc>
                <a:spcPct val="90000"/>
              </a:lnSpc>
            </a:pPr>
            <a:r>
              <a:rPr lang="ja-JP" altLang="en-US" sz="1000" smtClean="0"/>
              <a:t>こんな仕組みが、ワールド・カフェには含まれています。</a:t>
            </a:r>
          </a:p>
          <a:p>
            <a:pPr>
              <a:lnSpc>
                <a:spcPct val="90000"/>
              </a:lnSpc>
            </a:pPr>
            <a:endParaRPr lang="ja-JP" altLang="en-US" sz="1000" smtClean="0"/>
          </a:p>
          <a:p>
            <a:pPr>
              <a:lnSpc>
                <a:spcPct val="90000"/>
              </a:lnSpc>
            </a:pPr>
            <a:r>
              <a:rPr lang="ja-JP" altLang="en-US" sz="1000" smtClean="0"/>
              <a:t>こんなことも頭に置きながら、どのように進めるか、説明したいと思います。</a:t>
            </a:r>
          </a:p>
          <a:p>
            <a:pPr>
              <a:lnSpc>
                <a:spcPct val="90000"/>
              </a:lnSpc>
            </a:pPr>
            <a:endParaRPr lang="ja-JP" altLang="en-US" sz="1000" smtClean="0"/>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408725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ja-JP" altLang="en-US" sz="1000" smtClean="0"/>
              <a:t>まず、ワールド・カフェがどのように進むかの概要ですが、</a:t>
            </a:r>
          </a:p>
          <a:p>
            <a:pPr>
              <a:lnSpc>
                <a:spcPct val="80000"/>
              </a:lnSpc>
            </a:pPr>
            <a:r>
              <a:rPr lang="ja-JP" altLang="en-US" sz="1000" smtClean="0"/>
              <a:t>１つ目</a:t>
            </a:r>
          </a:p>
          <a:p>
            <a:pPr>
              <a:lnSpc>
                <a:spcPct val="80000"/>
              </a:lnSpc>
            </a:pPr>
            <a:r>
              <a:rPr lang="en-US" altLang="ja-JP" sz="1000" smtClean="0"/>
              <a:t>【”</a:t>
            </a:r>
            <a:r>
              <a:rPr lang="ja-JP" altLang="en-US" sz="1000" smtClean="0"/>
              <a:t>カフェスタイルのテーブルに</a:t>
            </a:r>
            <a:r>
              <a:rPr lang="en-US" altLang="ja-JP" sz="1000" smtClean="0"/>
              <a:t>4</a:t>
            </a:r>
            <a:r>
              <a:rPr lang="ja-JP" altLang="en-US" sz="1000" smtClean="0"/>
              <a:t>人で座る”という項目をレーザーポインタなどで指しながら</a:t>
            </a:r>
            <a:r>
              <a:rPr lang="en-US" altLang="ja-JP" sz="1000" smtClean="0"/>
              <a:t>】</a:t>
            </a:r>
          </a:p>
          <a:p>
            <a:pPr>
              <a:lnSpc>
                <a:spcPct val="80000"/>
              </a:lnSpc>
            </a:pPr>
            <a:r>
              <a:rPr lang="ja-JP" altLang="en-US" sz="1000" smtClean="0"/>
              <a:t>ここに、カフェスタイルのテーブル、というものがあります。 </a:t>
            </a:r>
          </a:p>
          <a:p>
            <a:pPr>
              <a:lnSpc>
                <a:spcPct val="80000"/>
              </a:lnSpc>
            </a:pPr>
            <a:r>
              <a:rPr lang="ja-JP" altLang="en-US" sz="1000" smtClean="0"/>
              <a:t>ここに、皆さんに基本的に、４人で座っていただきます。 </a:t>
            </a:r>
          </a:p>
          <a:p>
            <a:pPr>
              <a:lnSpc>
                <a:spcPct val="80000"/>
              </a:lnSpc>
            </a:pPr>
            <a:r>
              <a:rPr lang="ja-JP" altLang="en-US" sz="1000" smtClean="0"/>
              <a:t>４人というのは素晴らしい数でして、４人より少なくなってしまうと、例えば３人、２人となると、しゃべる時間が長くなりすぎて、お互いに十分に相手の話を聞くことに集中するのが難しくなります。</a:t>
            </a:r>
          </a:p>
          <a:p>
            <a:pPr>
              <a:lnSpc>
                <a:spcPct val="80000"/>
              </a:lnSpc>
            </a:pPr>
            <a:r>
              <a:rPr lang="ja-JP" altLang="en-US" sz="1000" smtClean="0"/>
              <a:t>反対に、４人より多くなってしまうと、例えば５人・６人となると、お互いにしゃべる機会が少なくなってしまって、どう しても聞き手に回ることが多くなり、十分に自分の考えを言えなくなってしまいます。</a:t>
            </a:r>
          </a:p>
          <a:p>
            <a:pPr>
              <a:lnSpc>
                <a:spcPct val="80000"/>
              </a:lnSpc>
            </a:pPr>
            <a:r>
              <a:rPr lang="ja-JP" altLang="en-US" sz="1000" smtClean="0"/>
              <a:t>そのため、４人が最も「話す時間」と「聞く時間」のバランスがいいとされています。</a:t>
            </a:r>
          </a:p>
          <a:p>
            <a:pPr>
              <a:lnSpc>
                <a:spcPct val="80000"/>
              </a:lnSpc>
            </a:pPr>
            <a:endParaRPr lang="ja-JP" altLang="en-US" sz="1000" smtClean="0"/>
          </a:p>
          <a:p>
            <a:pPr>
              <a:lnSpc>
                <a:spcPct val="80000"/>
              </a:lnSpc>
            </a:pPr>
            <a:r>
              <a:rPr lang="ja-JP" altLang="en-US" sz="1000" smtClean="0"/>
              <a:t>２つ目</a:t>
            </a:r>
          </a:p>
          <a:p>
            <a:pPr>
              <a:lnSpc>
                <a:spcPct val="80000"/>
              </a:lnSpc>
            </a:pPr>
            <a:r>
              <a:rPr lang="en-US" altLang="ja-JP" sz="1000" smtClean="0"/>
              <a:t>【”</a:t>
            </a:r>
            <a:r>
              <a:rPr lang="ja-JP" altLang="en-US" sz="1000" smtClean="0"/>
              <a:t>１５分の会話を３ラウンド行い、 各ラウンドでメンバーを入れ替える”という項目をレーザーポインタなどで指しながら</a:t>
            </a:r>
            <a:r>
              <a:rPr lang="en-US" altLang="ja-JP" sz="1000" smtClean="0"/>
              <a:t>】</a:t>
            </a:r>
          </a:p>
          <a:p>
            <a:pPr>
              <a:lnSpc>
                <a:spcPct val="80000"/>
              </a:lnSpc>
            </a:pPr>
            <a:r>
              <a:rPr lang="ja-JP" altLang="en-US" sz="1000" smtClean="0"/>
              <a:t>１つあたり１５分の会話を行ないます。これをワンラウンドと呼びます。このラウンドを、今回は３回行ないます。 </a:t>
            </a:r>
            <a:endParaRPr lang="en-US" altLang="ja-JP" sz="1000" smtClean="0"/>
          </a:p>
          <a:p>
            <a:pPr>
              <a:lnSpc>
                <a:spcPct val="80000"/>
              </a:lnSpc>
            </a:pPr>
            <a:r>
              <a:rPr lang="ja-JP" altLang="en-US" sz="1000" smtClean="0"/>
              <a:t>通常、ワールド・カフェでは１ラウンドあたり２０～３０分を確保しますが、今回は時間の都合上、１５分としています。</a:t>
            </a:r>
          </a:p>
          <a:p>
            <a:pPr>
              <a:lnSpc>
                <a:spcPct val="80000"/>
              </a:lnSpc>
            </a:pPr>
            <a:r>
              <a:rPr lang="ja-JP" altLang="en-US" sz="1000" smtClean="0"/>
              <a:t>各ラウンドを経るごとに、メンバーを入れ替えさせていただきます。</a:t>
            </a:r>
          </a:p>
          <a:p>
            <a:pPr>
              <a:lnSpc>
                <a:spcPct val="80000"/>
              </a:lnSpc>
            </a:pPr>
            <a:endParaRPr lang="ja-JP" altLang="en-US" sz="1000" smtClean="0"/>
          </a:p>
          <a:p>
            <a:pPr>
              <a:lnSpc>
                <a:spcPct val="80000"/>
              </a:lnSpc>
            </a:pPr>
            <a:r>
              <a:rPr lang="ja-JP" altLang="en-US" sz="1000" smtClean="0"/>
              <a:t>３つ目</a:t>
            </a:r>
          </a:p>
          <a:p>
            <a:pPr>
              <a:lnSpc>
                <a:spcPct val="80000"/>
              </a:lnSpc>
            </a:pPr>
            <a:r>
              <a:rPr lang="en-US" altLang="ja-JP" sz="1000" smtClean="0"/>
              <a:t>【”</a:t>
            </a:r>
            <a:r>
              <a:rPr lang="ja-JP" altLang="en-US" sz="1000" smtClean="0"/>
              <a:t>テーブルの上に拡げてある模造紙に、自由に 書き込みをします”という項目をレーザーポインタなどで指しながら</a:t>
            </a:r>
            <a:r>
              <a:rPr lang="en-US" altLang="ja-JP" sz="1000" smtClean="0"/>
              <a:t>】</a:t>
            </a:r>
          </a:p>
          <a:p>
            <a:pPr>
              <a:lnSpc>
                <a:spcPct val="80000"/>
              </a:lnSpc>
            </a:pPr>
            <a:r>
              <a:rPr lang="ja-JP" altLang="en-US" sz="1000" smtClean="0"/>
              <a:t>テーブルの上に模造紙が拡げてありますよね。</a:t>
            </a:r>
          </a:p>
          <a:p>
            <a:pPr>
              <a:lnSpc>
                <a:spcPct val="80000"/>
              </a:lnSpc>
            </a:pPr>
            <a:r>
              <a:rPr lang="ja-JP" altLang="en-US" sz="1000" smtClean="0"/>
              <a:t>この模造紙の中に、自由に書き込みをして</a:t>
            </a:r>
            <a:r>
              <a:rPr lang="en-US" altLang="ja-JP" sz="1000" smtClean="0"/>
              <a:t>OK</a:t>
            </a:r>
            <a:r>
              <a:rPr lang="ja-JP" altLang="en-US" sz="1000" smtClean="0"/>
              <a:t>です。残った書き込みは、次にそこに座った人たちのアイデアの刺激になったりもします。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81647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そうしましたら、細かい進め方を確認したいと思います。</a:t>
            </a:r>
          </a:p>
          <a:p>
            <a:endParaRPr lang="ja-JP" altLang="en-US" smtClean="0"/>
          </a:p>
          <a:p>
            <a:r>
              <a:rPr lang="ja-JP" altLang="en-US" smtClean="0"/>
              <a:t>１つ目のラウンド、テーマを探求するということで、</a:t>
            </a:r>
          </a:p>
          <a:p>
            <a:endParaRPr lang="ja-JP" altLang="en-US" smtClean="0"/>
          </a:p>
          <a:p>
            <a:r>
              <a:rPr lang="en-US" altLang="ja-JP" smtClean="0"/>
              <a:t>【</a:t>
            </a:r>
            <a:r>
              <a:rPr lang="ja-JP" altLang="en-US" smtClean="0"/>
              <a:t>スライドの読み上げ</a:t>
            </a:r>
            <a:r>
              <a:rPr lang="en-US" altLang="ja-JP" smtClean="0"/>
              <a:t>】</a:t>
            </a:r>
          </a:p>
          <a:p>
            <a:r>
              <a:rPr lang="en-US" altLang="ja-JP" smtClean="0"/>
              <a:t>■</a:t>
            </a:r>
            <a:r>
              <a:rPr lang="ja-JP" altLang="en-US" smtClean="0"/>
              <a:t>各テーブルの中で、テーマについて自由に話し合いを行い、探求をします </a:t>
            </a:r>
          </a:p>
          <a:p>
            <a:r>
              <a:rPr lang="ja-JP" altLang="en-US" smtClean="0"/>
              <a:t>■気づいたこと、発見したことなどを、自由に敷いてある模造紙に落書き</a:t>
            </a:r>
            <a:r>
              <a:rPr lang="en-US" altLang="ja-JP" smtClean="0"/>
              <a:t>OK</a:t>
            </a:r>
          </a:p>
          <a:p>
            <a:r>
              <a:rPr lang="en-US" altLang="ja-JP" smtClean="0"/>
              <a:t>【</a:t>
            </a:r>
            <a:r>
              <a:rPr lang="ja-JP" altLang="en-US" smtClean="0"/>
              <a:t>スライドの読み上げ　ここまで</a:t>
            </a:r>
            <a:r>
              <a:rPr lang="en-US" altLang="ja-JP" smtClean="0"/>
              <a:t>】</a:t>
            </a:r>
          </a:p>
          <a:p>
            <a:endParaRPr lang="en-US" altLang="ja-JP" smtClean="0"/>
          </a:p>
          <a:p>
            <a:r>
              <a:rPr lang="ja-JP" altLang="en-US" smtClean="0"/>
              <a:t>１５分しましたら、ラウンド２に映ります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399838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000" smtClean="0"/>
              <a:t>２つ目のラウンド</a:t>
            </a:r>
          </a:p>
          <a:p>
            <a:endParaRPr lang="ja-JP" altLang="en-US" sz="1000" smtClean="0"/>
          </a:p>
          <a:p>
            <a:r>
              <a:rPr lang="en-US" altLang="ja-JP" sz="1000" smtClean="0"/>
              <a:t>【</a:t>
            </a:r>
            <a:r>
              <a:rPr lang="ja-JP" altLang="en-US" sz="1000" smtClean="0"/>
              <a:t>読み上げ</a:t>
            </a:r>
            <a:r>
              <a:rPr lang="en-US" altLang="ja-JP" sz="1000" smtClean="0"/>
              <a:t>】</a:t>
            </a:r>
          </a:p>
          <a:p>
            <a:r>
              <a:rPr lang="en-US" altLang="ja-JP" sz="1000" smtClean="0"/>
              <a:t>■</a:t>
            </a:r>
            <a:r>
              <a:rPr lang="ja-JP" altLang="en-US" sz="1000" smtClean="0"/>
              <a:t>「ホスト」をテーブルに残して、他の人は、自分が興味のある他のテーブルに移動します</a:t>
            </a:r>
          </a:p>
          <a:p>
            <a:r>
              <a:rPr lang="en-US" altLang="ja-JP" sz="1000" smtClean="0"/>
              <a:t>【</a:t>
            </a:r>
            <a:r>
              <a:rPr lang="ja-JP" altLang="en-US" sz="1000" smtClean="0"/>
              <a:t>読み上げここまで</a:t>
            </a:r>
            <a:r>
              <a:rPr lang="en-US" altLang="ja-JP" sz="1000" smtClean="0"/>
              <a:t>】</a:t>
            </a:r>
          </a:p>
          <a:p>
            <a:endParaRPr lang="en-US" altLang="ja-JP" sz="1000" smtClean="0"/>
          </a:p>
          <a:p>
            <a:r>
              <a:rPr lang="ja-JP" altLang="en-US" sz="1000" smtClean="0"/>
              <a:t>この図（４色に色分けされた図）にありますように、元いたテーブルには、ホスト役としてお一方だけテーブルに残っていただきます。</a:t>
            </a:r>
            <a:endParaRPr lang="en-US" altLang="ja-JP" sz="1000" smtClean="0"/>
          </a:p>
          <a:p>
            <a:r>
              <a:rPr lang="ja-JP" altLang="en-US" sz="1000" smtClean="0"/>
              <a:t>それ以外のお３方については、自分が興味のある他のテーブルに移動してください。</a:t>
            </a:r>
          </a:p>
          <a:p>
            <a:r>
              <a:rPr lang="ja-JP" altLang="en-US" sz="1000" smtClean="0"/>
              <a:t>各テーブル上には模造紙がありますが、その模造紙に書いてある言葉や、あるいはそのテーブルに座っていた人などを見ていくと、ご自分の興味のあるテーブルが見つかるのではないかと思います。</a:t>
            </a:r>
          </a:p>
          <a:p>
            <a:endParaRPr lang="en-US" altLang="ja-JP" sz="1000" smtClean="0"/>
          </a:p>
          <a:p>
            <a:r>
              <a:rPr lang="en-US" altLang="ja-JP" sz="1000" smtClean="0"/>
              <a:t>【</a:t>
            </a:r>
            <a:r>
              <a:rPr lang="ja-JP" altLang="en-US" sz="1000" smtClean="0"/>
              <a:t>読み上げ</a:t>
            </a:r>
            <a:r>
              <a:rPr lang="en-US" altLang="ja-JP" sz="1000" smtClean="0"/>
              <a:t>】</a:t>
            </a:r>
          </a:p>
          <a:p>
            <a:r>
              <a:rPr lang="en-US" altLang="ja-JP" sz="1000" smtClean="0"/>
              <a:t>■</a:t>
            </a:r>
            <a:r>
              <a:rPr lang="ja-JP" altLang="en-US" sz="1000" smtClean="0"/>
              <a:t>「ホスト」は、ラウンド１でどんな話があったかを、そのテーブルに来てくれた人と共有し、それを聞いた方も意見を述べて、探求を深めます</a:t>
            </a:r>
          </a:p>
          <a:p>
            <a:r>
              <a:rPr lang="en-US" altLang="ja-JP" sz="1000" smtClean="0"/>
              <a:t>【</a:t>
            </a:r>
            <a:r>
              <a:rPr lang="ja-JP" altLang="en-US" sz="1000" smtClean="0"/>
              <a:t>読み上げここまで</a:t>
            </a:r>
            <a:r>
              <a:rPr lang="en-US" altLang="ja-JP" sz="1000" smtClean="0"/>
              <a:t>】</a:t>
            </a:r>
          </a:p>
          <a:p>
            <a:endParaRPr lang="en-US" altLang="ja-JP" sz="1000" smtClean="0"/>
          </a:p>
          <a:p>
            <a:r>
              <a:rPr lang="ja-JP" altLang="en-US" sz="1000" smtClean="0"/>
              <a:t>これもまた１５分やります。</a:t>
            </a:r>
          </a:p>
        </p:txBody>
      </p:sp>
      <p:sp>
        <p:nvSpPr>
          <p:cNvPr id="2" name="ヘッダー プレースホルダー 1"/>
          <p:cNvSpPr>
            <a:spLocks noGrp="1"/>
          </p:cNvSpPr>
          <p:nvPr>
            <p:ph type="hdr" sz="quarter" idx="10"/>
          </p:nvPr>
        </p:nvSpPr>
        <p:spPr/>
        <p:txBody>
          <a:bodyPr/>
          <a:lstStyle/>
          <a:p>
            <a:pPr>
              <a:defRPr/>
            </a:pPr>
            <a:r>
              <a:rPr lang="ja-JP" altLang="en-US" smtClean="0"/>
              <a:t>参考資料４</a:t>
            </a:r>
            <a:endParaRPr lang="ja-JP" altLang="en-US"/>
          </a:p>
        </p:txBody>
      </p:sp>
    </p:spTree>
    <p:extLst>
      <p:ext uri="{BB962C8B-B14F-4D97-AF65-F5344CB8AC3E}">
        <p14:creationId xmlns:p14="http://schemas.microsoft.com/office/powerpoint/2010/main" val="157651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1DC154-3482-4BC1-81F2-E50540A5E94C}" type="slidenum">
              <a:rPr lang="ja-JP" altLang="en-US"/>
              <a:pPr>
                <a:defRPr/>
              </a:pPr>
              <a:t>‹#›</a:t>
            </a:fld>
            <a:endParaRPr lang="en-US" altLang="ja-JP"/>
          </a:p>
        </p:txBody>
      </p:sp>
    </p:spTree>
    <p:extLst>
      <p:ext uri="{BB962C8B-B14F-4D97-AF65-F5344CB8AC3E}">
        <p14:creationId xmlns:p14="http://schemas.microsoft.com/office/powerpoint/2010/main" val="190799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5ACA705-90BC-4785-A24D-6C2943936940}" type="slidenum">
              <a:rPr lang="ja-JP" altLang="en-US"/>
              <a:pPr>
                <a:defRPr/>
              </a:pPr>
              <a:t>‹#›</a:t>
            </a:fld>
            <a:endParaRPr lang="en-US" altLang="ja-JP"/>
          </a:p>
        </p:txBody>
      </p:sp>
    </p:spTree>
    <p:extLst>
      <p:ext uri="{BB962C8B-B14F-4D97-AF65-F5344CB8AC3E}">
        <p14:creationId xmlns:p14="http://schemas.microsoft.com/office/powerpoint/2010/main" val="38490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p>
        </p:txBody>
      </p:sp>
      <p:sp>
        <p:nvSpPr>
          <p:cNvPr id="5" name="フッター プレースホルダ 4"/>
          <p:cNvSpPr>
            <a:spLocks noGrp="1"/>
          </p:cNvSpPr>
          <p:nvPr>
            <p:ph type="ftr" sz="quarter" idx="11"/>
          </p:nvPr>
        </p:nvSpPr>
        <p:spPr/>
        <p:txBody>
          <a:bodyPr/>
          <a:lstStyle>
            <a:lvl1pPr>
              <a:defRPr kumimoji="0"/>
            </a:lvl1pPr>
          </a:lstStyle>
          <a:p>
            <a:pPr>
              <a:defRPr/>
            </a:pPr>
            <a:endParaRPr lang="en-US"/>
          </a:p>
        </p:txBody>
      </p:sp>
      <p:sp>
        <p:nvSpPr>
          <p:cNvPr id="6" name="スライド番号プレースホルダ 5"/>
          <p:cNvSpPr>
            <a:spLocks noGrp="1"/>
          </p:cNvSpPr>
          <p:nvPr>
            <p:ph type="sldNum" sz="quarter" idx="12"/>
          </p:nvPr>
        </p:nvSpPr>
        <p:spPr/>
        <p:txBody>
          <a:bodyPr/>
          <a:lstStyle>
            <a:lvl1pPr algn="l">
              <a:defRPr kumimoji="0"/>
            </a:lvl1pPr>
          </a:lstStyle>
          <a:p>
            <a:pPr>
              <a:defRPr/>
            </a:pPr>
            <a:fld id="{5DD18FCD-10A4-4997-B0AF-232E7C74606F}" type="slidenum">
              <a:rPr lang="en-US" altLang="ja-JP"/>
              <a:pPr>
                <a:defRPr/>
              </a:pPr>
              <a:t>‹#›</a:t>
            </a:fld>
            <a:endParaRPr lang="en-US" altLang="ja-JP">
              <a:solidFill>
                <a:schemeClr val="tx2"/>
              </a:solidFill>
            </a:endParaRPr>
          </a:p>
        </p:txBody>
      </p:sp>
    </p:spTree>
    <p:extLst>
      <p:ext uri="{BB962C8B-B14F-4D97-AF65-F5344CB8AC3E}">
        <p14:creationId xmlns:p14="http://schemas.microsoft.com/office/powerpoint/2010/main" val="240086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8AB311-30F5-4AC6-AF5A-B15FF8812BE7}" type="slidenum">
              <a:rPr lang="ja-JP" altLang="en-US"/>
              <a:pPr>
                <a:defRPr/>
              </a:pPr>
              <a:t>‹#›</a:t>
            </a:fld>
            <a:endParaRPr lang="en-US" altLang="ja-JP"/>
          </a:p>
        </p:txBody>
      </p:sp>
    </p:spTree>
    <p:extLst>
      <p:ext uri="{BB962C8B-B14F-4D97-AF65-F5344CB8AC3E}">
        <p14:creationId xmlns:p14="http://schemas.microsoft.com/office/powerpoint/2010/main" val="25750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D2F07C8-8A9D-441C-95C9-6982DDB492DF}" type="slidenum">
              <a:rPr lang="ja-JP" altLang="en-US"/>
              <a:pPr>
                <a:defRPr/>
              </a:pPr>
              <a:t>‹#›</a:t>
            </a:fld>
            <a:endParaRPr lang="en-US" altLang="ja-JP"/>
          </a:p>
        </p:txBody>
      </p:sp>
    </p:spTree>
    <p:extLst>
      <p:ext uri="{BB962C8B-B14F-4D97-AF65-F5344CB8AC3E}">
        <p14:creationId xmlns:p14="http://schemas.microsoft.com/office/powerpoint/2010/main" val="206548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06CF5E5-B7CC-4A88-BCE1-4611ED3411C4}" type="slidenum">
              <a:rPr lang="ja-JP" altLang="en-US"/>
              <a:pPr>
                <a:defRPr/>
              </a:pPr>
              <a:t>‹#›</a:t>
            </a:fld>
            <a:endParaRPr lang="en-US" altLang="ja-JP"/>
          </a:p>
        </p:txBody>
      </p:sp>
    </p:spTree>
    <p:extLst>
      <p:ext uri="{BB962C8B-B14F-4D97-AF65-F5344CB8AC3E}">
        <p14:creationId xmlns:p14="http://schemas.microsoft.com/office/powerpoint/2010/main" val="12175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F99B47-7B77-4110-9EB8-389774970A4B}" type="slidenum">
              <a:rPr lang="ja-JP" altLang="en-US"/>
              <a:pPr>
                <a:defRPr/>
              </a:pPr>
              <a:t>‹#›</a:t>
            </a:fld>
            <a:endParaRPr lang="en-US" altLang="ja-JP"/>
          </a:p>
        </p:txBody>
      </p:sp>
    </p:spTree>
    <p:extLst>
      <p:ext uri="{BB962C8B-B14F-4D97-AF65-F5344CB8AC3E}">
        <p14:creationId xmlns:p14="http://schemas.microsoft.com/office/powerpoint/2010/main" val="82208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C5EE7DF-D6FE-4BEC-BAD3-34DD08C53C2D}" type="slidenum">
              <a:rPr lang="ja-JP" altLang="en-US"/>
              <a:pPr>
                <a:defRPr/>
              </a:pPr>
              <a:t>‹#›</a:t>
            </a:fld>
            <a:endParaRPr lang="en-US" altLang="ja-JP"/>
          </a:p>
        </p:txBody>
      </p:sp>
    </p:spTree>
    <p:extLst>
      <p:ext uri="{BB962C8B-B14F-4D97-AF65-F5344CB8AC3E}">
        <p14:creationId xmlns:p14="http://schemas.microsoft.com/office/powerpoint/2010/main" val="48812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6286C18-3462-4112-AD25-69F8C85ADCDB}" type="slidenum">
              <a:rPr lang="ja-JP" altLang="en-US"/>
              <a:pPr>
                <a:defRPr/>
              </a:pPr>
              <a:t>‹#›</a:t>
            </a:fld>
            <a:endParaRPr lang="en-US" altLang="ja-JP"/>
          </a:p>
        </p:txBody>
      </p:sp>
    </p:spTree>
    <p:extLst>
      <p:ext uri="{BB962C8B-B14F-4D97-AF65-F5344CB8AC3E}">
        <p14:creationId xmlns:p14="http://schemas.microsoft.com/office/powerpoint/2010/main" val="122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2D770F7-D6E1-4EC2-AC78-057E1A6D0A11}" type="slidenum">
              <a:rPr lang="ja-JP" altLang="en-US"/>
              <a:pPr>
                <a:defRPr/>
              </a:pPr>
              <a:t>‹#›</a:t>
            </a:fld>
            <a:endParaRPr lang="en-US" altLang="ja-JP"/>
          </a:p>
        </p:txBody>
      </p:sp>
    </p:spTree>
    <p:extLst>
      <p:ext uri="{BB962C8B-B14F-4D97-AF65-F5344CB8AC3E}">
        <p14:creationId xmlns:p14="http://schemas.microsoft.com/office/powerpoint/2010/main" val="31827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DB2D"/>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5B70C1A-CC57-4053-A37E-166B4ED2731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38" r:id="rId1"/>
    <p:sldLayoutId id="2147483847"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Lst>
  <p:hf sldNum="0" hdr="0" ftr="0" dt="0"/>
  <p:txStyles>
    <p:titleStyle>
      <a:lvl1pPr algn="ctr" defTabSz="457200" rtl="0" eaLnBrk="0" fontAlgn="base" hangingPunct="0">
        <a:spcBef>
          <a:spcPct val="0"/>
        </a:spcBef>
        <a:spcAft>
          <a:spcPct val="0"/>
        </a:spcAft>
        <a:defRPr kumimoji="1" sz="5400" b="1" kern="1200">
          <a:solidFill>
            <a:schemeClr val="tx1"/>
          </a:solidFill>
          <a:latin typeface="ヒラギノ明朝 ProN W6"/>
          <a:ea typeface="ヒラギノ明朝 ProN W6"/>
          <a:cs typeface="ヒラギノ明朝 ProN W6"/>
        </a:defRPr>
      </a:lvl1pPr>
      <a:lvl2pPr algn="ctr" defTabSz="457200" rtl="0" eaLnBrk="0" fontAlgn="base" hangingPunct="0">
        <a:spcBef>
          <a:spcPct val="0"/>
        </a:spcBef>
        <a:spcAft>
          <a:spcPct val="0"/>
        </a:spcAft>
        <a:defRPr kumimoji="1" sz="5400" b="1">
          <a:solidFill>
            <a:schemeClr val="tx1"/>
          </a:solidFill>
          <a:latin typeface="ヒラギノ明朝 ProN W6"/>
          <a:ea typeface="ヒラギノ明朝 ProN W6"/>
          <a:cs typeface="ヒラギノ明朝 ProN W6"/>
        </a:defRPr>
      </a:lvl2pPr>
      <a:lvl3pPr algn="ctr" defTabSz="457200" rtl="0" eaLnBrk="0" fontAlgn="base" hangingPunct="0">
        <a:spcBef>
          <a:spcPct val="0"/>
        </a:spcBef>
        <a:spcAft>
          <a:spcPct val="0"/>
        </a:spcAft>
        <a:defRPr kumimoji="1" sz="5400" b="1">
          <a:solidFill>
            <a:schemeClr val="tx1"/>
          </a:solidFill>
          <a:latin typeface="ヒラギノ明朝 ProN W6"/>
          <a:ea typeface="ヒラギノ明朝 ProN W6"/>
          <a:cs typeface="ヒラギノ明朝 ProN W6"/>
        </a:defRPr>
      </a:lvl3pPr>
      <a:lvl4pPr algn="ctr" defTabSz="457200" rtl="0" eaLnBrk="0" fontAlgn="base" hangingPunct="0">
        <a:spcBef>
          <a:spcPct val="0"/>
        </a:spcBef>
        <a:spcAft>
          <a:spcPct val="0"/>
        </a:spcAft>
        <a:defRPr kumimoji="1" sz="5400" b="1">
          <a:solidFill>
            <a:schemeClr val="tx1"/>
          </a:solidFill>
          <a:latin typeface="ヒラギノ明朝 ProN W6"/>
          <a:ea typeface="ヒラギノ明朝 ProN W6"/>
          <a:cs typeface="ヒラギノ明朝 ProN W6"/>
        </a:defRPr>
      </a:lvl4pPr>
      <a:lvl5pPr algn="ctr" defTabSz="457200" rtl="0" eaLnBrk="0" fontAlgn="base" hangingPunct="0">
        <a:spcBef>
          <a:spcPct val="0"/>
        </a:spcBef>
        <a:spcAft>
          <a:spcPct val="0"/>
        </a:spcAft>
        <a:defRPr kumimoji="1" sz="5400" b="1">
          <a:solidFill>
            <a:schemeClr val="tx1"/>
          </a:solidFill>
          <a:latin typeface="ヒラギノ明朝 ProN W6"/>
          <a:ea typeface="ヒラギノ明朝 ProN W6"/>
          <a:cs typeface="ヒラギノ明朝 ProN W6"/>
        </a:defRPr>
      </a:lvl5pPr>
      <a:lvl6pPr marL="457200" algn="ctr" defTabSz="457200" rtl="0" fontAlgn="base">
        <a:spcBef>
          <a:spcPct val="0"/>
        </a:spcBef>
        <a:spcAft>
          <a:spcPct val="0"/>
        </a:spcAft>
        <a:defRPr kumimoji="1" sz="5400" b="1">
          <a:solidFill>
            <a:schemeClr val="tx1"/>
          </a:solidFill>
          <a:latin typeface="ヒラギノ明朝 ProN W6"/>
          <a:ea typeface="ヒラギノ明朝 ProN W6"/>
          <a:cs typeface="ヒラギノ明朝 ProN W6"/>
        </a:defRPr>
      </a:lvl6pPr>
      <a:lvl7pPr marL="914400" algn="ctr" defTabSz="457200" rtl="0" fontAlgn="base">
        <a:spcBef>
          <a:spcPct val="0"/>
        </a:spcBef>
        <a:spcAft>
          <a:spcPct val="0"/>
        </a:spcAft>
        <a:defRPr kumimoji="1" sz="5400" b="1">
          <a:solidFill>
            <a:schemeClr val="tx1"/>
          </a:solidFill>
          <a:latin typeface="ヒラギノ明朝 ProN W6"/>
          <a:ea typeface="ヒラギノ明朝 ProN W6"/>
          <a:cs typeface="ヒラギノ明朝 ProN W6"/>
        </a:defRPr>
      </a:lvl7pPr>
      <a:lvl8pPr marL="1371600" algn="ctr" defTabSz="457200" rtl="0" fontAlgn="base">
        <a:spcBef>
          <a:spcPct val="0"/>
        </a:spcBef>
        <a:spcAft>
          <a:spcPct val="0"/>
        </a:spcAft>
        <a:defRPr kumimoji="1" sz="5400" b="1">
          <a:solidFill>
            <a:schemeClr val="tx1"/>
          </a:solidFill>
          <a:latin typeface="ヒラギノ明朝 ProN W6"/>
          <a:ea typeface="ヒラギノ明朝 ProN W6"/>
          <a:cs typeface="ヒラギノ明朝 ProN W6"/>
        </a:defRPr>
      </a:lvl8pPr>
      <a:lvl9pPr marL="1828800" algn="ctr" defTabSz="457200" rtl="0" fontAlgn="base">
        <a:spcBef>
          <a:spcPct val="0"/>
        </a:spcBef>
        <a:spcAft>
          <a:spcPct val="0"/>
        </a:spcAft>
        <a:defRPr kumimoji="1" sz="5400" b="1">
          <a:solidFill>
            <a:schemeClr val="tx1"/>
          </a:solidFill>
          <a:latin typeface="ヒラギノ明朝 ProN W6"/>
          <a:ea typeface="ヒラギノ明朝 ProN W6"/>
          <a:cs typeface="ヒラギノ明朝 ProN W6"/>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ヒラギノ明朝 ProN W6"/>
          <a:ea typeface="ヒラギノ明朝 ProN W6"/>
          <a:cs typeface="ヒラギノ明朝 ProN W6"/>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ヒラギノ明朝 ProN W6"/>
          <a:ea typeface="ヒラギノ明朝 ProN W6"/>
          <a:cs typeface="ヒラギノ明朝 ProN W6"/>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ヒラギノ明朝 ProN W6"/>
          <a:ea typeface="ヒラギノ明朝 ProN W6"/>
          <a:cs typeface="ヒラギノ明朝 ProN W6"/>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ヒラギノ明朝 ProN W6"/>
          <a:ea typeface="ヒラギノ明朝 ProN W6"/>
          <a:cs typeface="ヒラギノ明朝 ProN W6"/>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ヒラギノ明朝 ProN W6"/>
          <a:ea typeface="ヒラギノ明朝 ProN W6"/>
          <a:cs typeface="ヒラギノ明朝 ProN W6"/>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idx="1"/>
          </p:nvPr>
        </p:nvSpPr>
        <p:spPr/>
        <p:txBody>
          <a:bodyPr/>
          <a:lstStyle/>
          <a:p>
            <a:pPr algn="ctr">
              <a:buFont typeface="Arial" panose="020B0604020202020204" pitchFamily="34" charset="0"/>
              <a:buNone/>
            </a:pPr>
            <a:endParaRPr lang="ja-JP" altLang="en-US"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endParaRPr lang="ja-JP" altLang="en-US"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dirty="0" smtClean="0">
                <a:latin typeface="HG創英角ｺﾞｼｯｸUB" panose="020B0909000000000000" pitchFamily="49" charset="-128"/>
                <a:ea typeface="HG創英角ｺﾞｼｯｸUB" panose="020B0909000000000000" pitchFamily="49" charset="-128"/>
              </a:rPr>
              <a:t>第２部　参加者による意見交換会</a:t>
            </a:r>
            <a:endParaRPr lang="en-US" altLang="ja-JP"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dirty="0" smtClean="0">
                <a:latin typeface="HG創英角ｺﾞｼｯｸUB" panose="020B0909000000000000" pitchFamily="49" charset="-128"/>
                <a:ea typeface="HG創英角ｺﾞｼｯｸUB" panose="020B0909000000000000" pitchFamily="49" charset="-128"/>
              </a:rPr>
              <a:t>（ワールド・カフェ方式）</a:t>
            </a:r>
            <a:endParaRPr lang="en-US" altLang="ja-JP"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endParaRPr lang="en-US" altLang="ja-JP"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dirty="0" smtClean="0">
                <a:latin typeface="HG創英角ｺﾞｼｯｸUB" panose="020B0909000000000000" pitchFamily="49" charset="-128"/>
                <a:ea typeface="HG創英角ｺﾞｼｯｸUB" panose="020B0909000000000000" pitchFamily="49" charset="-128"/>
              </a:rPr>
              <a:t>準備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ja-JP" altLang="en-US" sz="3200" smtClean="0">
                <a:latin typeface="HG創英角ｺﾞｼｯｸUB" panose="020B0909000000000000" pitchFamily="49" charset="-128"/>
                <a:ea typeface="HG創英角ｺﾞｼｯｸUB" panose="020B0909000000000000" pitchFamily="49" charset="-128"/>
              </a:rPr>
              <a:t>「ラウンド３：持ち帰って統合する」</a:t>
            </a:r>
            <a:br>
              <a:rPr lang="ja-JP" altLang="en-US" sz="3200" smtClean="0">
                <a:latin typeface="HG創英角ｺﾞｼｯｸUB" panose="020B0909000000000000" pitchFamily="49" charset="-128"/>
                <a:ea typeface="HG創英角ｺﾞｼｯｸUB" panose="020B0909000000000000" pitchFamily="49" charset="-128"/>
              </a:rPr>
            </a:br>
            <a:endParaRPr lang="en-US" altLang="ja-JP" sz="3200" smtClean="0">
              <a:latin typeface="HG創英角ｺﾞｼｯｸUB" panose="020B0909000000000000" pitchFamily="49" charset="-128"/>
              <a:ea typeface="HG創英角ｺﾞｼｯｸUB" panose="020B0909000000000000" pitchFamily="49" charset="-128"/>
            </a:endParaRPr>
          </a:p>
        </p:txBody>
      </p:sp>
      <p:sp>
        <p:nvSpPr>
          <p:cNvPr id="23555" name="Rectangle 3"/>
          <p:cNvSpPr>
            <a:spLocks noChangeArrowheads="1"/>
          </p:cNvSpPr>
          <p:nvPr/>
        </p:nvSpPr>
        <p:spPr bwMode="auto">
          <a:xfrm>
            <a:off x="250825" y="2276475"/>
            <a:ext cx="8713788" cy="42433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56" name="Rectangle 4"/>
          <p:cNvSpPr>
            <a:spLocks noChangeArrowheads="1"/>
          </p:cNvSpPr>
          <p:nvPr/>
        </p:nvSpPr>
        <p:spPr bwMode="auto">
          <a:xfrm>
            <a:off x="1403350" y="2487613"/>
            <a:ext cx="1800225" cy="15113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57" name="Rectangle 5"/>
          <p:cNvSpPr>
            <a:spLocks noChangeArrowheads="1"/>
          </p:cNvSpPr>
          <p:nvPr/>
        </p:nvSpPr>
        <p:spPr bwMode="auto">
          <a:xfrm>
            <a:off x="1403350" y="4792663"/>
            <a:ext cx="1800225" cy="1511300"/>
          </a:xfrm>
          <a:prstGeom prst="rect">
            <a:avLst/>
          </a:prstGeom>
          <a:solidFill>
            <a:srgbClr val="FF66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58" name="Rectangle 6"/>
          <p:cNvSpPr>
            <a:spLocks noChangeArrowheads="1"/>
          </p:cNvSpPr>
          <p:nvPr/>
        </p:nvSpPr>
        <p:spPr bwMode="auto">
          <a:xfrm>
            <a:off x="5651500" y="2487613"/>
            <a:ext cx="1800225" cy="1511300"/>
          </a:xfrm>
          <a:prstGeom prst="rect">
            <a:avLst/>
          </a:prstGeom>
          <a:solidFill>
            <a:srgbClr val="00FF00">
              <a:alpha val="89803"/>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59" name="Rectangle 7"/>
          <p:cNvSpPr>
            <a:spLocks noChangeArrowheads="1"/>
          </p:cNvSpPr>
          <p:nvPr/>
        </p:nvSpPr>
        <p:spPr bwMode="auto">
          <a:xfrm>
            <a:off x="5651500" y="4792663"/>
            <a:ext cx="1800225" cy="1511300"/>
          </a:xfrm>
          <a:prstGeom prst="rect">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0" name="Oval 8"/>
          <p:cNvSpPr>
            <a:spLocks noChangeArrowheads="1"/>
          </p:cNvSpPr>
          <p:nvPr/>
        </p:nvSpPr>
        <p:spPr bwMode="auto">
          <a:xfrm>
            <a:off x="68421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1" name="Oval 9"/>
          <p:cNvSpPr>
            <a:spLocks noChangeArrowheads="1"/>
          </p:cNvSpPr>
          <p:nvPr/>
        </p:nvSpPr>
        <p:spPr bwMode="auto">
          <a:xfrm>
            <a:off x="68421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2" name="Oval 10"/>
          <p:cNvSpPr>
            <a:spLocks noChangeArrowheads="1"/>
          </p:cNvSpPr>
          <p:nvPr/>
        </p:nvSpPr>
        <p:spPr bwMode="auto">
          <a:xfrm>
            <a:off x="342106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3" name="Oval 11"/>
          <p:cNvSpPr>
            <a:spLocks noChangeArrowheads="1"/>
          </p:cNvSpPr>
          <p:nvPr/>
        </p:nvSpPr>
        <p:spPr bwMode="auto">
          <a:xfrm>
            <a:off x="342106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4" name="Oval 12"/>
          <p:cNvSpPr>
            <a:spLocks noChangeArrowheads="1"/>
          </p:cNvSpPr>
          <p:nvPr/>
        </p:nvSpPr>
        <p:spPr bwMode="auto">
          <a:xfrm>
            <a:off x="493236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5" name="Oval 13"/>
          <p:cNvSpPr>
            <a:spLocks noChangeArrowheads="1"/>
          </p:cNvSpPr>
          <p:nvPr/>
        </p:nvSpPr>
        <p:spPr bwMode="auto">
          <a:xfrm>
            <a:off x="493236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6" name="Oval 14"/>
          <p:cNvSpPr>
            <a:spLocks noChangeArrowheads="1"/>
          </p:cNvSpPr>
          <p:nvPr/>
        </p:nvSpPr>
        <p:spPr bwMode="auto">
          <a:xfrm>
            <a:off x="766921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7" name="Oval 15"/>
          <p:cNvSpPr>
            <a:spLocks noChangeArrowheads="1"/>
          </p:cNvSpPr>
          <p:nvPr/>
        </p:nvSpPr>
        <p:spPr bwMode="auto">
          <a:xfrm>
            <a:off x="766921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8" name="Oval 16"/>
          <p:cNvSpPr>
            <a:spLocks noChangeArrowheads="1"/>
          </p:cNvSpPr>
          <p:nvPr/>
        </p:nvSpPr>
        <p:spPr bwMode="auto">
          <a:xfrm>
            <a:off x="493236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69" name="Oval 17"/>
          <p:cNvSpPr>
            <a:spLocks noChangeArrowheads="1"/>
          </p:cNvSpPr>
          <p:nvPr/>
        </p:nvSpPr>
        <p:spPr bwMode="auto">
          <a:xfrm>
            <a:off x="493236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0" name="Oval 18"/>
          <p:cNvSpPr>
            <a:spLocks noChangeArrowheads="1"/>
          </p:cNvSpPr>
          <p:nvPr/>
        </p:nvSpPr>
        <p:spPr bwMode="auto">
          <a:xfrm>
            <a:off x="766921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1" name="Oval 19"/>
          <p:cNvSpPr>
            <a:spLocks noChangeArrowheads="1"/>
          </p:cNvSpPr>
          <p:nvPr/>
        </p:nvSpPr>
        <p:spPr bwMode="auto">
          <a:xfrm>
            <a:off x="766921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2" name="Oval 20"/>
          <p:cNvSpPr>
            <a:spLocks noChangeArrowheads="1"/>
          </p:cNvSpPr>
          <p:nvPr/>
        </p:nvSpPr>
        <p:spPr bwMode="auto">
          <a:xfrm>
            <a:off x="68421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3" name="Oval 21"/>
          <p:cNvSpPr>
            <a:spLocks noChangeArrowheads="1"/>
          </p:cNvSpPr>
          <p:nvPr/>
        </p:nvSpPr>
        <p:spPr bwMode="auto">
          <a:xfrm>
            <a:off x="68421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4" name="Oval 22"/>
          <p:cNvSpPr>
            <a:spLocks noChangeArrowheads="1"/>
          </p:cNvSpPr>
          <p:nvPr/>
        </p:nvSpPr>
        <p:spPr bwMode="auto">
          <a:xfrm>
            <a:off x="342106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5" name="Oval 23"/>
          <p:cNvSpPr>
            <a:spLocks noChangeArrowheads="1"/>
          </p:cNvSpPr>
          <p:nvPr/>
        </p:nvSpPr>
        <p:spPr bwMode="auto">
          <a:xfrm>
            <a:off x="342106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3576" name="Rectangle 24"/>
          <p:cNvSpPr>
            <a:spLocks noChangeArrowheads="1"/>
          </p:cNvSpPr>
          <p:nvPr/>
        </p:nvSpPr>
        <p:spPr bwMode="auto">
          <a:xfrm>
            <a:off x="1546225" y="270351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テーブル１</a:t>
            </a:r>
          </a:p>
        </p:txBody>
      </p:sp>
      <p:sp>
        <p:nvSpPr>
          <p:cNvPr id="23577" name="Rectangle 25"/>
          <p:cNvSpPr>
            <a:spLocks noChangeArrowheads="1"/>
          </p:cNvSpPr>
          <p:nvPr/>
        </p:nvSpPr>
        <p:spPr bwMode="auto">
          <a:xfrm>
            <a:off x="1546225" y="500856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テーブル２</a:t>
            </a:r>
          </a:p>
        </p:txBody>
      </p:sp>
      <p:sp>
        <p:nvSpPr>
          <p:cNvPr id="23578" name="Rectangle 26"/>
          <p:cNvSpPr>
            <a:spLocks noChangeArrowheads="1"/>
          </p:cNvSpPr>
          <p:nvPr/>
        </p:nvSpPr>
        <p:spPr bwMode="auto">
          <a:xfrm>
            <a:off x="5795963" y="270351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テーブル３</a:t>
            </a:r>
          </a:p>
        </p:txBody>
      </p:sp>
      <p:sp>
        <p:nvSpPr>
          <p:cNvPr id="23579" name="Rectangle 27"/>
          <p:cNvSpPr>
            <a:spLocks noChangeArrowheads="1"/>
          </p:cNvSpPr>
          <p:nvPr/>
        </p:nvSpPr>
        <p:spPr bwMode="auto">
          <a:xfrm>
            <a:off x="5795963" y="500856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テーブル４</a:t>
            </a:r>
          </a:p>
        </p:txBody>
      </p:sp>
      <p:sp>
        <p:nvSpPr>
          <p:cNvPr id="23580" name="Text Box 28"/>
          <p:cNvSpPr txBox="1">
            <a:spLocks noChangeArrowheads="1"/>
          </p:cNvSpPr>
          <p:nvPr/>
        </p:nvSpPr>
        <p:spPr bwMode="auto">
          <a:xfrm>
            <a:off x="231775" y="1052513"/>
            <a:ext cx="81867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a:t>
            </a:r>
            <a:r>
              <a:rPr lang="ja-JP" altLang="en-US" sz="1800">
                <a:latin typeface="Arial" panose="020B0604020202020204" pitchFamily="34" charset="0"/>
                <a:ea typeface="HG創英角ｺﾞｼｯｸUB" panose="020B0909000000000000" pitchFamily="49" charset="-128"/>
              </a:rPr>
              <a:t>最初のテーブルに戻り、ラウンド１、ラウンド２で得られた発見や気づきを</a:t>
            </a:r>
          </a:p>
          <a:p>
            <a:pPr eaLnBrk="1" hangingPunct="1">
              <a:spcBef>
                <a:spcPct val="0"/>
              </a:spcBef>
              <a:buFontTx/>
              <a:buNone/>
            </a:pPr>
            <a:r>
              <a:rPr lang="ja-JP" altLang="en-US" sz="1800">
                <a:latin typeface="Arial" panose="020B0604020202020204" pitchFamily="34" charset="0"/>
                <a:ea typeface="HG創英角ｺﾞｼｯｸUB" panose="020B0909000000000000" pitchFamily="49" charset="-128"/>
              </a:rPr>
              <a:t>　共有し、話し合いを深めます</a:t>
            </a:r>
          </a:p>
          <a:p>
            <a:pPr eaLnBrk="1" hangingPunct="1">
              <a:spcBef>
                <a:spcPct val="0"/>
              </a:spcBef>
              <a:buFontTx/>
              <a:buNone/>
            </a:pPr>
            <a:endParaRPr lang="ja-JP" altLang="en-US" sz="1800" b="1">
              <a:latin typeface="Arial" panose="020B0604020202020204" pitchFamily="34" charset="0"/>
              <a:ea typeface="HG創英角ｺﾞｼｯｸUB" panose="020B0909000000000000" pitchFamily="49" charset="-128"/>
            </a:endParaRPr>
          </a:p>
        </p:txBody>
      </p:sp>
      <p:sp>
        <p:nvSpPr>
          <p:cNvPr id="23581" name="Rectangle 30"/>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進め方詳細：</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ラウンド３</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body" idx="4294967295"/>
          </p:nvPr>
        </p:nvSpPr>
        <p:spPr/>
        <p:txBody>
          <a:bodyPr/>
          <a:lstStyle/>
          <a:p>
            <a:pPr algn="ctr">
              <a:buFont typeface="Arial" panose="020B0604020202020204" pitchFamily="34" charset="0"/>
              <a:buNone/>
            </a:pPr>
            <a:endParaRPr lang="ja-JP" altLang="en-US"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endParaRPr lang="ja-JP" altLang="en-US"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smtClean="0">
                <a:latin typeface="HG創英角ｺﾞｼｯｸUB" panose="020B0909000000000000" pitchFamily="49" charset="-128"/>
                <a:ea typeface="HG創英角ｺﾞｼｯｸUB" panose="020B0909000000000000" pitchFamily="49" charset="-128"/>
              </a:rPr>
              <a:t>みなさん、今いらっしゃる席を</a:t>
            </a:r>
          </a:p>
          <a:p>
            <a:pPr algn="ctr">
              <a:buFont typeface="Arial" panose="020B0604020202020204" pitchFamily="34" charset="0"/>
              <a:buNone/>
            </a:pPr>
            <a:r>
              <a:rPr lang="ja-JP" altLang="en-US" smtClean="0">
                <a:latin typeface="HG創英角ｺﾞｼｯｸUB" panose="020B0909000000000000" pitchFamily="49" charset="-128"/>
                <a:ea typeface="HG創英角ｺﾞｼｯｸUB" panose="020B0909000000000000" pitchFamily="49" charset="-128"/>
              </a:rPr>
              <a:t>お立ちいただけるでしょうか？</a:t>
            </a:r>
          </a:p>
        </p:txBody>
      </p:sp>
      <p:sp>
        <p:nvSpPr>
          <p:cNvPr id="25603" name="Rectangle 3"/>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最初の席への移動</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ja-JP" altLang="en-US" smtClean="0"/>
              <a:t>本日のテーマ</a:t>
            </a:r>
          </a:p>
        </p:txBody>
      </p:sp>
      <p:sp>
        <p:nvSpPr>
          <p:cNvPr id="26627" name="Rectangle 3"/>
          <p:cNvSpPr>
            <a:spLocks noGrp="1"/>
          </p:cNvSpPr>
          <p:nvPr>
            <p:ph type="body" idx="1"/>
          </p:nvPr>
        </p:nvSpPr>
        <p:spPr/>
        <p:txBody>
          <a:bodyPr/>
          <a:lstStyle/>
          <a:p>
            <a:pPr>
              <a:buFont typeface="Arial" panose="020B0604020202020204" pitchFamily="34" charset="0"/>
              <a:buNone/>
            </a:pPr>
            <a:endParaRPr lang="ja-JP" altLang="en-US" smtClean="0"/>
          </a:p>
          <a:p>
            <a:pPr>
              <a:buFont typeface="Arial" panose="020B0604020202020204" pitchFamily="34" charset="0"/>
              <a:buNone/>
            </a:pPr>
            <a:endParaRPr lang="ja-JP" altLang="en-US" smtClean="0"/>
          </a:p>
          <a:p>
            <a:pPr algn="ctr">
              <a:buFont typeface="Arial" panose="020B0604020202020204" pitchFamily="34" charset="0"/>
              <a:buNone/>
            </a:pPr>
            <a:r>
              <a:rPr lang="ja-JP" altLang="en-US" smtClean="0"/>
              <a:t>「</a:t>
            </a:r>
            <a:r>
              <a:rPr lang="ja-JP" altLang="en-US" b="1" smtClean="0">
                <a:solidFill>
                  <a:srgbClr val="FF0000"/>
                </a:solidFill>
              </a:rPr>
              <a:t>地域防災のため</a:t>
            </a:r>
            <a:endParaRPr lang="en-US" altLang="ja-JP" b="1" smtClean="0">
              <a:solidFill>
                <a:srgbClr val="FF0000"/>
              </a:solidFill>
            </a:endParaRPr>
          </a:p>
          <a:p>
            <a:pPr algn="ctr">
              <a:buFont typeface="Arial" panose="020B0604020202020204" pitchFamily="34" charset="0"/>
              <a:buNone/>
            </a:pPr>
            <a:r>
              <a:rPr lang="ja-JP" altLang="en-US" b="1" smtClean="0">
                <a:solidFill>
                  <a:srgbClr val="FF0000"/>
                </a:solidFill>
              </a:rPr>
              <a:t>自分にできること、やりたいこと</a:t>
            </a:r>
            <a:r>
              <a:rPr lang="ja-JP" altLang="en-US" smtClean="0"/>
              <a:t>」</a:t>
            </a:r>
          </a:p>
        </p:txBody>
      </p:sp>
      <p:sp>
        <p:nvSpPr>
          <p:cNvPr id="26628" name="Rectangle 4"/>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本日のテーマ発表</a:t>
            </a:r>
          </a:p>
        </p:txBody>
      </p:sp>
      <p:sp>
        <p:nvSpPr>
          <p:cNvPr id="26629" name="AutoShape 5"/>
          <p:cNvSpPr>
            <a:spLocks noChangeArrowheads="1"/>
          </p:cNvSpPr>
          <p:nvPr/>
        </p:nvSpPr>
        <p:spPr bwMode="auto">
          <a:xfrm>
            <a:off x="4716463" y="4437063"/>
            <a:ext cx="3671887" cy="1295400"/>
          </a:xfrm>
          <a:prstGeom prst="wedgeRoundRectCallout">
            <a:avLst>
              <a:gd name="adj1" fmla="val -32190"/>
              <a:gd name="adj2" fmla="val -80023"/>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defTabSz="914400" eaLnBrk="1" hangingPunct="1">
              <a:spcBef>
                <a:spcPct val="0"/>
              </a:spcBef>
              <a:buFontTx/>
              <a:buNone/>
            </a:pPr>
            <a:r>
              <a:rPr lang="ja-JP" altLang="en-US" sz="1800">
                <a:latin typeface="Arial" panose="020B0604020202020204" pitchFamily="34" charset="0"/>
                <a:ea typeface="ＭＳ Ｐゴシック" panose="020B0600070205080204" pitchFamily="50" charset="-128"/>
              </a:rPr>
              <a:t>模造紙の中央に、</a:t>
            </a:r>
          </a:p>
          <a:p>
            <a:pPr algn="ctr" defTabSz="914400" eaLnBrk="1" hangingPunct="1">
              <a:spcBef>
                <a:spcPct val="0"/>
              </a:spcBef>
              <a:buFontTx/>
              <a:buNone/>
            </a:pPr>
            <a:r>
              <a:rPr lang="ja-JP" altLang="en-US" sz="1800">
                <a:latin typeface="Arial" panose="020B0604020202020204" pitchFamily="34" charset="0"/>
                <a:ea typeface="ＭＳ Ｐゴシック" panose="020B0600070205080204" pitchFamily="50" charset="-128"/>
              </a:rPr>
              <a:t>大きくお書きください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ja-JP" altLang="en-US" sz="3200" smtClean="0">
                <a:latin typeface="HG創英角ｺﾞｼｯｸUB" panose="020B0909000000000000" pitchFamily="49" charset="-128"/>
                <a:ea typeface="HG創英角ｺﾞｼｯｸUB" panose="020B0909000000000000" pitchFamily="49" charset="-128"/>
              </a:rPr>
              <a:t>「ラウンド１：テーマの探求をする」</a:t>
            </a:r>
            <a:br>
              <a:rPr lang="ja-JP" altLang="en-US" sz="3200" smtClean="0">
                <a:latin typeface="HG創英角ｺﾞｼｯｸUB" panose="020B0909000000000000" pitchFamily="49" charset="-128"/>
                <a:ea typeface="HG創英角ｺﾞｼｯｸUB" panose="020B0909000000000000" pitchFamily="49" charset="-128"/>
              </a:rPr>
            </a:br>
            <a:endParaRPr lang="en-US" altLang="ja-JP" sz="2000" smtClean="0">
              <a:latin typeface="HG創英角ｺﾞｼｯｸUB" panose="020B0909000000000000" pitchFamily="49" charset="-128"/>
              <a:ea typeface="HG創英角ｺﾞｼｯｸUB" panose="020B0909000000000000" pitchFamily="49" charset="-128"/>
            </a:endParaRPr>
          </a:p>
        </p:txBody>
      </p:sp>
      <p:sp>
        <p:nvSpPr>
          <p:cNvPr id="28675" name="Rectangle 3"/>
          <p:cNvSpPr>
            <a:spLocks noChangeArrowheads="1"/>
          </p:cNvSpPr>
          <p:nvPr/>
        </p:nvSpPr>
        <p:spPr bwMode="auto">
          <a:xfrm>
            <a:off x="250825" y="2276475"/>
            <a:ext cx="8713788" cy="42433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76" name="Rectangle 4"/>
          <p:cNvSpPr>
            <a:spLocks noChangeArrowheads="1"/>
          </p:cNvSpPr>
          <p:nvPr/>
        </p:nvSpPr>
        <p:spPr bwMode="auto">
          <a:xfrm>
            <a:off x="1403350" y="2487613"/>
            <a:ext cx="1800225" cy="15113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77" name="Rectangle 5"/>
          <p:cNvSpPr>
            <a:spLocks noChangeArrowheads="1"/>
          </p:cNvSpPr>
          <p:nvPr/>
        </p:nvSpPr>
        <p:spPr bwMode="auto">
          <a:xfrm>
            <a:off x="1403350" y="4792663"/>
            <a:ext cx="1800225" cy="1511300"/>
          </a:xfrm>
          <a:prstGeom prst="rect">
            <a:avLst/>
          </a:prstGeom>
          <a:solidFill>
            <a:srgbClr val="FF66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78" name="Rectangle 6"/>
          <p:cNvSpPr>
            <a:spLocks noChangeArrowheads="1"/>
          </p:cNvSpPr>
          <p:nvPr/>
        </p:nvSpPr>
        <p:spPr bwMode="auto">
          <a:xfrm>
            <a:off x="5651500" y="2487613"/>
            <a:ext cx="1800225" cy="1511300"/>
          </a:xfrm>
          <a:prstGeom prst="rect">
            <a:avLst/>
          </a:prstGeom>
          <a:solidFill>
            <a:srgbClr val="00FF00">
              <a:alpha val="89803"/>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79" name="Rectangle 7"/>
          <p:cNvSpPr>
            <a:spLocks noChangeArrowheads="1"/>
          </p:cNvSpPr>
          <p:nvPr/>
        </p:nvSpPr>
        <p:spPr bwMode="auto">
          <a:xfrm>
            <a:off x="5651500" y="4792663"/>
            <a:ext cx="1800225" cy="1511300"/>
          </a:xfrm>
          <a:prstGeom prst="rect">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0" name="Oval 8"/>
          <p:cNvSpPr>
            <a:spLocks noChangeArrowheads="1"/>
          </p:cNvSpPr>
          <p:nvPr/>
        </p:nvSpPr>
        <p:spPr bwMode="auto">
          <a:xfrm>
            <a:off x="68421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1" name="Oval 9"/>
          <p:cNvSpPr>
            <a:spLocks noChangeArrowheads="1"/>
          </p:cNvSpPr>
          <p:nvPr/>
        </p:nvSpPr>
        <p:spPr bwMode="auto">
          <a:xfrm>
            <a:off x="68421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2" name="Oval 10"/>
          <p:cNvSpPr>
            <a:spLocks noChangeArrowheads="1"/>
          </p:cNvSpPr>
          <p:nvPr/>
        </p:nvSpPr>
        <p:spPr bwMode="auto">
          <a:xfrm>
            <a:off x="342106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3" name="Oval 11"/>
          <p:cNvSpPr>
            <a:spLocks noChangeArrowheads="1"/>
          </p:cNvSpPr>
          <p:nvPr/>
        </p:nvSpPr>
        <p:spPr bwMode="auto">
          <a:xfrm>
            <a:off x="342106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4" name="Oval 12"/>
          <p:cNvSpPr>
            <a:spLocks noChangeArrowheads="1"/>
          </p:cNvSpPr>
          <p:nvPr/>
        </p:nvSpPr>
        <p:spPr bwMode="auto">
          <a:xfrm>
            <a:off x="493236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5" name="Oval 13"/>
          <p:cNvSpPr>
            <a:spLocks noChangeArrowheads="1"/>
          </p:cNvSpPr>
          <p:nvPr/>
        </p:nvSpPr>
        <p:spPr bwMode="auto">
          <a:xfrm>
            <a:off x="493236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6" name="Oval 14"/>
          <p:cNvSpPr>
            <a:spLocks noChangeArrowheads="1"/>
          </p:cNvSpPr>
          <p:nvPr/>
        </p:nvSpPr>
        <p:spPr bwMode="auto">
          <a:xfrm>
            <a:off x="766921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7" name="Oval 15"/>
          <p:cNvSpPr>
            <a:spLocks noChangeArrowheads="1"/>
          </p:cNvSpPr>
          <p:nvPr/>
        </p:nvSpPr>
        <p:spPr bwMode="auto">
          <a:xfrm>
            <a:off x="766921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8" name="Oval 16"/>
          <p:cNvSpPr>
            <a:spLocks noChangeArrowheads="1"/>
          </p:cNvSpPr>
          <p:nvPr/>
        </p:nvSpPr>
        <p:spPr bwMode="auto">
          <a:xfrm>
            <a:off x="493236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89" name="Oval 17"/>
          <p:cNvSpPr>
            <a:spLocks noChangeArrowheads="1"/>
          </p:cNvSpPr>
          <p:nvPr/>
        </p:nvSpPr>
        <p:spPr bwMode="auto">
          <a:xfrm>
            <a:off x="493236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0" name="Oval 18"/>
          <p:cNvSpPr>
            <a:spLocks noChangeArrowheads="1"/>
          </p:cNvSpPr>
          <p:nvPr/>
        </p:nvSpPr>
        <p:spPr bwMode="auto">
          <a:xfrm>
            <a:off x="766921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1" name="Oval 19"/>
          <p:cNvSpPr>
            <a:spLocks noChangeArrowheads="1"/>
          </p:cNvSpPr>
          <p:nvPr/>
        </p:nvSpPr>
        <p:spPr bwMode="auto">
          <a:xfrm>
            <a:off x="766921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2" name="Oval 20"/>
          <p:cNvSpPr>
            <a:spLocks noChangeArrowheads="1"/>
          </p:cNvSpPr>
          <p:nvPr/>
        </p:nvSpPr>
        <p:spPr bwMode="auto">
          <a:xfrm>
            <a:off x="68421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3" name="Oval 21"/>
          <p:cNvSpPr>
            <a:spLocks noChangeArrowheads="1"/>
          </p:cNvSpPr>
          <p:nvPr/>
        </p:nvSpPr>
        <p:spPr bwMode="auto">
          <a:xfrm>
            <a:off x="68421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4" name="Oval 22"/>
          <p:cNvSpPr>
            <a:spLocks noChangeArrowheads="1"/>
          </p:cNvSpPr>
          <p:nvPr/>
        </p:nvSpPr>
        <p:spPr bwMode="auto">
          <a:xfrm>
            <a:off x="342106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5" name="Oval 23"/>
          <p:cNvSpPr>
            <a:spLocks noChangeArrowheads="1"/>
          </p:cNvSpPr>
          <p:nvPr/>
        </p:nvSpPr>
        <p:spPr bwMode="auto">
          <a:xfrm>
            <a:off x="342106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8696" name="Rectangle 24"/>
          <p:cNvSpPr>
            <a:spLocks noChangeArrowheads="1"/>
          </p:cNvSpPr>
          <p:nvPr/>
        </p:nvSpPr>
        <p:spPr bwMode="auto">
          <a:xfrm>
            <a:off x="1546225" y="270351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テーブル１</a:t>
            </a:r>
          </a:p>
        </p:txBody>
      </p:sp>
      <p:sp>
        <p:nvSpPr>
          <p:cNvPr id="28697" name="Rectangle 25"/>
          <p:cNvSpPr>
            <a:spLocks noChangeArrowheads="1"/>
          </p:cNvSpPr>
          <p:nvPr/>
        </p:nvSpPr>
        <p:spPr bwMode="auto">
          <a:xfrm>
            <a:off x="1546225" y="500856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テーブル２</a:t>
            </a:r>
          </a:p>
        </p:txBody>
      </p:sp>
      <p:sp>
        <p:nvSpPr>
          <p:cNvPr id="28698" name="Rectangle 26"/>
          <p:cNvSpPr>
            <a:spLocks noChangeArrowheads="1"/>
          </p:cNvSpPr>
          <p:nvPr/>
        </p:nvSpPr>
        <p:spPr bwMode="auto">
          <a:xfrm>
            <a:off x="5795963" y="270351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テーブル３</a:t>
            </a:r>
          </a:p>
        </p:txBody>
      </p:sp>
      <p:sp>
        <p:nvSpPr>
          <p:cNvPr id="28699" name="Rectangle 27"/>
          <p:cNvSpPr>
            <a:spLocks noChangeArrowheads="1"/>
          </p:cNvSpPr>
          <p:nvPr/>
        </p:nvSpPr>
        <p:spPr bwMode="auto">
          <a:xfrm>
            <a:off x="5795963" y="500856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テーブル４</a:t>
            </a:r>
          </a:p>
        </p:txBody>
      </p:sp>
      <p:sp>
        <p:nvSpPr>
          <p:cNvPr id="28700" name="Text Box 28"/>
          <p:cNvSpPr txBox="1">
            <a:spLocks noChangeArrowheads="1"/>
          </p:cNvSpPr>
          <p:nvPr/>
        </p:nvSpPr>
        <p:spPr bwMode="auto">
          <a:xfrm>
            <a:off x="231775" y="1052513"/>
            <a:ext cx="8012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r>
              <a:rPr lang="ja-JP" altLang="ja-JP" sz="1800" b="1">
                <a:latin typeface="HG創英角ｺﾞｼｯｸUB" panose="020B0909000000000000" pitchFamily="49" charset="-128"/>
                <a:ea typeface="HG創英角ｺﾞｼｯｸUB" panose="020B0909000000000000" pitchFamily="49" charset="-128"/>
              </a:rPr>
              <a:t>■</a:t>
            </a:r>
            <a:r>
              <a:rPr lang="ja-JP" altLang="en-US" sz="1800" b="1">
                <a:latin typeface="HG創英角ｺﾞｼｯｸUB" panose="020B0909000000000000" pitchFamily="49" charset="-128"/>
                <a:ea typeface="HG創英角ｺﾞｼｯｸUB" panose="020B0909000000000000" pitchFamily="49" charset="-128"/>
              </a:rPr>
              <a:t>各テーブルの中で、テーマについて自由に話し合いを行い、探求をします</a:t>
            </a:r>
            <a:br>
              <a:rPr lang="ja-JP" altLang="en-US" sz="1800" b="1">
                <a:latin typeface="HG創英角ｺﾞｼｯｸUB" panose="020B0909000000000000" pitchFamily="49" charset="-128"/>
                <a:ea typeface="HG創英角ｺﾞｼｯｸUB" panose="020B0909000000000000" pitchFamily="49" charset="-128"/>
              </a:rPr>
            </a:br>
            <a:r>
              <a:rPr lang="ja-JP" altLang="en-US" sz="1800" b="1">
                <a:latin typeface="HG創英角ｺﾞｼｯｸUB" panose="020B0909000000000000" pitchFamily="49" charset="-128"/>
                <a:ea typeface="HG創英角ｺﾞｼｯｸUB" panose="020B0909000000000000" pitchFamily="49" charset="-128"/>
              </a:rPr>
              <a:t>■気づいたこと、発見したことなどを、自由に敷いてある模造紙に落書き</a:t>
            </a:r>
            <a:r>
              <a:rPr lang="en-US" altLang="ja-JP" sz="1800" b="1">
                <a:latin typeface="HG創英角ｺﾞｼｯｸUB" panose="020B0909000000000000" pitchFamily="49" charset="-128"/>
                <a:ea typeface="HG創英角ｺﾞｼｯｸUB" panose="020B0909000000000000" pitchFamily="49" charset="-128"/>
              </a:rPr>
              <a:t>OK</a:t>
            </a:r>
            <a:endParaRPr lang="ja-JP" altLang="en-US" sz="1800" b="1">
              <a:latin typeface="HG創英角ｺﾞｼｯｸUB" panose="020B0909000000000000" pitchFamily="49" charset="-128"/>
              <a:ea typeface="HG創英角ｺﾞｼｯｸUB" panose="020B0909000000000000" pitchFamily="49" charset="-128"/>
            </a:endParaRPr>
          </a:p>
        </p:txBody>
      </p:sp>
      <p:sp>
        <p:nvSpPr>
          <p:cNvPr id="28701" name="Rectangle 29"/>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ラウンド１</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ja-JP" altLang="en-US" sz="3200" smtClean="0">
                <a:ea typeface="HG創英角ｺﾞｼｯｸUB" panose="020B0909000000000000" pitchFamily="49" charset="-128"/>
              </a:rPr>
              <a:t>「ラウンド２：アイデアを他花受粉する」</a:t>
            </a:r>
            <a:br>
              <a:rPr lang="ja-JP" altLang="en-US" sz="3200" smtClean="0">
                <a:ea typeface="HG創英角ｺﾞｼｯｸUB" panose="020B0909000000000000" pitchFamily="49" charset="-128"/>
              </a:rPr>
            </a:br>
            <a:endParaRPr lang="en-US" altLang="ja-JP" sz="3200" smtClean="0">
              <a:ea typeface="HG創英角ｺﾞｼｯｸUB" panose="020B0909000000000000" pitchFamily="49" charset="-128"/>
            </a:endParaRPr>
          </a:p>
        </p:txBody>
      </p:sp>
      <p:sp>
        <p:nvSpPr>
          <p:cNvPr id="30723" name="Rectangle 3"/>
          <p:cNvSpPr>
            <a:spLocks noChangeArrowheads="1"/>
          </p:cNvSpPr>
          <p:nvPr/>
        </p:nvSpPr>
        <p:spPr bwMode="auto">
          <a:xfrm>
            <a:off x="250825" y="2276475"/>
            <a:ext cx="8713788" cy="42433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24" name="Rectangle 4"/>
          <p:cNvSpPr>
            <a:spLocks noChangeArrowheads="1"/>
          </p:cNvSpPr>
          <p:nvPr/>
        </p:nvSpPr>
        <p:spPr bwMode="auto">
          <a:xfrm>
            <a:off x="1403350" y="2487613"/>
            <a:ext cx="1800225" cy="15113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25" name="Rectangle 5"/>
          <p:cNvSpPr>
            <a:spLocks noChangeArrowheads="1"/>
          </p:cNvSpPr>
          <p:nvPr/>
        </p:nvSpPr>
        <p:spPr bwMode="auto">
          <a:xfrm>
            <a:off x="1403350" y="4792663"/>
            <a:ext cx="1800225" cy="1511300"/>
          </a:xfrm>
          <a:prstGeom prst="rect">
            <a:avLst/>
          </a:prstGeom>
          <a:solidFill>
            <a:srgbClr val="FF66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26" name="Rectangle 6"/>
          <p:cNvSpPr>
            <a:spLocks noChangeArrowheads="1"/>
          </p:cNvSpPr>
          <p:nvPr/>
        </p:nvSpPr>
        <p:spPr bwMode="auto">
          <a:xfrm>
            <a:off x="5651500" y="2487613"/>
            <a:ext cx="1800225" cy="1511300"/>
          </a:xfrm>
          <a:prstGeom prst="rect">
            <a:avLst/>
          </a:prstGeom>
          <a:solidFill>
            <a:srgbClr val="00FF00">
              <a:alpha val="89803"/>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27" name="Rectangle 7"/>
          <p:cNvSpPr>
            <a:spLocks noChangeArrowheads="1"/>
          </p:cNvSpPr>
          <p:nvPr/>
        </p:nvSpPr>
        <p:spPr bwMode="auto">
          <a:xfrm>
            <a:off x="5651500" y="4792663"/>
            <a:ext cx="1800225" cy="1511300"/>
          </a:xfrm>
          <a:prstGeom prst="rect">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nvGrpSpPr>
          <p:cNvPr id="30728" name="Group 29"/>
          <p:cNvGrpSpPr>
            <a:grpSpLocks/>
          </p:cNvGrpSpPr>
          <p:nvPr/>
        </p:nvGrpSpPr>
        <p:grpSpPr bwMode="auto">
          <a:xfrm>
            <a:off x="684213" y="2487613"/>
            <a:ext cx="3240087" cy="1368425"/>
            <a:chOff x="431" y="1567"/>
            <a:chExt cx="2041" cy="862"/>
          </a:xfrm>
        </p:grpSpPr>
        <p:sp>
          <p:nvSpPr>
            <p:cNvPr id="30750" name="Oval 8"/>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51" name="Oval 9"/>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52" name="Oval 10"/>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53" name="Oval 11"/>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sp>
        <p:nvSpPr>
          <p:cNvPr id="30729" name="Rectangle 24"/>
          <p:cNvSpPr>
            <a:spLocks noChangeArrowheads="1"/>
          </p:cNvSpPr>
          <p:nvPr/>
        </p:nvSpPr>
        <p:spPr bwMode="auto">
          <a:xfrm>
            <a:off x="1546225" y="270351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テーブル１</a:t>
            </a:r>
          </a:p>
        </p:txBody>
      </p:sp>
      <p:sp>
        <p:nvSpPr>
          <p:cNvPr id="30730" name="Rectangle 25"/>
          <p:cNvSpPr>
            <a:spLocks noChangeArrowheads="1"/>
          </p:cNvSpPr>
          <p:nvPr/>
        </p:nvSpPr>
        <p:spPr bwMode="auto">
          <a:xfrm>
            <a:off x="1546225" y="500856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テーブル２</a:t>
            </a:r>
          </a:p>
        </p:txBody>
      </p:sp>
      <p:sp>
        <p:nvSpPr>
          <p:cNvPr id="30731" name="Rectangle 26"/>
          <p:cNvSpPr>
            <a:spLocks noChangeArrowheads="1"/>
          </p:cNvSpPr>
          <p:nvPr/>
        </p:nvSpPr>
        <p:spPr bwMode="auto">
          <a:xfrm>
            <a:off x="5795963" y="270351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テーブル３</a:t>
            </a:r>
          </a:p>
        </p:txBody>
      </p:sp>
      <p:sp>
        <p:nvSpPr>
          <p:cNvPr id="30732" name="Rectangle 27"/>
          <p:cNvSpPr>
            <a:spLocks noChangeArrowheads="1"/>
          </p:cNvSpPr>
          <p:nvPr/>
        </p:nvSpPr>
        <p:spPr bwMode="auto">
          <a:xfrm>
            <a:off x="5795963" y="500856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テーブル４</a:t>
            </a:r>
          </a:p>
        </p:txBody>
      </p:sp>
      <p:sp>
        <p:nvSpPr>
          <p:cNvPr id="30733" name="Text Box 28"/>
          <p:cNvSpPr txBox="1">
            <a:spLocks noChangeArrowheads="1"/>
          </p:cNvSpPr>
          <p:nvPr/>
        </p:nvSpPr>
        <p:spPr bwMode="auto">
          <a:xfrm>
            <a:off x="106363" y="1052513"/>
            <a:ext cx="87010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defTabSz="914400"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■「ホスト」をテーブルに残して、他の人は、自分が興味のある他のテーブルに</a:t>
            </a:r>
            <a:endParaRPr lang="ja-JP" altLang="en-US" sz="1800" b="1">
              <a:latin typeface="Arial" panose="020B0604020202020204" pitchFamily="34" charset="0"/>
              <a:ea typeface="HG創英角ｺﾞｼｯｸUB" panose="020B0909000000000000" pitchFamily="49" charset="-128"/>
            </a:endParaRPr>
          </a:p>
          <a:p>
            <a:pPr defTabSz="914400"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移動します</a:t>
            </a:r>
            <a:br>
              <a:rPr lang="ja-JP" altLang="ja-JP" sz="1800" b="1">
                <a:latin typeface="Arial" panose="020B0604020202020204" pitchFamily="34" charset="0"/>
                <a:ea typeface="HG創英角ｺﾞｼｯｸUB" panose="020B0909000000000000" pitchFamily="49" charset="-128"/>
              </a:rPr>
            </a:br>
            <a:r>
              <a:rPr lang="ja-JP" altLang="ja-JP" sz="1800" b="1">
                <a:latin typeface="Arial" panose="020B0604020202020204" pitchFamily="34" charset="0"/>
                <a:ea typeface="HG創英角ｺﾞｼｯｸUB" panose="020B0909000000000000" pitchFamily="49" charset="-128"/>
              </a:rPr>
              <a:t>■「ホスト」は、ラウンド１でどんな話があったかを、そのテーブルに来てくれた</a:t>
            </a:r>
            <a:endParaRPr lang="ja-JP" altLang="en-US" sz="1800" b="1">
              <a:latin typeface="Arial" panose="020B0604020202020204" pitchFamily="34" charset="0"/>
              <a:ea typeface="HG創英角ｺﾞｼｯｸUB" panose="020B0909000000000000" pitchFamily="49" charset="-128"/>
            </a:endParaRPr>
          </a:p>
          <a:p>
            <a:pPr defTabSz="914400"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人と共有し、それを聞いた方も意見を述べて、探求を深めます</a:t>
            </a:r>
            <a:br>
              <a:rPr lang="ja-JP" altLang="ja-JP" sz="1800" b="1">
                <a:latin typeface="Arial" panose="020B0604020202020204" pitchFamily="34" charset="0"/>
                <a:ea typeface="HG創英角ｺﾞｼｯｸUB" panose="020B0909000000000000" pitchFamily="49" charset="-128"/>
              </a:rPr>
            </a:br>
            <a:endParaRPr lang="ja-JP" altLang="en-US" sz="1800" b="1">
              <a:latin typeface="Arial" panose="020B0604020202020204" pitchFamily="34" charset="0"/>
              <a:ea typeface="HG創英角ｺﾞｼｯｸUB" panose="020B0909000000000000" pitchFamily="49" charset="-128"/>
            </a:endParaRPr>
          </a:p>
        </p:txBody>
      </p:sp>
      <p:grpSp>
        <p:nvGrpSpPr>
          <p:cNvPr id="30734" name="Group 30"/>
          <p:cNvGrpSpPr>
            <a:grpSpLocks/>
          </p:cNvGrpSpPr>
          <p:nvPr/>
        </p:nvGrpSpPr>
        <p:grpSpPr bwMode="auto">
          <a:xfrm>
            <a:off x="684213" y="4868863"/>
            <a:ext cx="3240087" cy="1368425"/>
            <a:chOff x="431" y="1567"/>
            <a:chExt cx="2041" cy="862"/>
          </a:xfrm>
        </p:grpSpPr>
        <p:sp>
          <p:nvSpPr>
            <p:cNvPr id="30746" name="Oval 31"/>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7" name="Oval 32"/>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8" name="Oval 33"/>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9" name="Oval 34"/>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grpSp>
        <p:nvGrpSpPr>
          <p:cNvPr id="30735" name="Group 35"/>
          <p:cNvGrpSpPr>
            <a:grpSpLocks/>
          </p:cNvGrpSpPr>
          <p:nvPr/>
        </p:nvGrpSpPr>
        <p:grpSpPr bwMode="auto">
          <a:xfrm>
            <a:off x="4932363" y="4868863"/>
            <a:ext cx="3240087" cy="1368425"/>
            <a:chOff x="431" y="1567"/>
            <a:chExt cx="2041" cy="862"/>
          </a:xfrm>
        </p:grpSpPr>
        <p:sp>
          <p:nvSpPr>
            <p:cNvPr id="30742" name="Oval 36"/>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3" name="Oval 37"/>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4" name="Oval 38"/>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5" name="Oval 39"/>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grpSp>
        <p:nvGrpSpPr>
          <p:cNvPr id="30736" name="Group 40"/>
          <p:cNvGrpSpPr>
            <a:grpSpLocks/>
          </p:cNvGrpSpPr>
          <p:nvPr/>
        </p:nvGrpSpPr>
        <p:grpSpPr bwMode="auto">
          <a:xfrm>
            <a:off x="4932363" y="2492375"/>
            <a:ext cx="3240087" cy="1368425"/>
            <a:chOff x="431" y="1567"/>
            <a:chExt cx="2041" cy="862"/>
          </a:xfrm>
        </p:grpSpPr>
        <p:sp>
          <p:nvSpPr>
            <p:cNvPr id="30738" name="Oval 41"/>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39" name="Oval 42"/>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0" name="Oval 43"/>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0741" name="Oval 44"/>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sp>
        <p:nvSpPr>
          <p:cNvPr id="30737" name="Rectangle 33"/>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ラウンド２</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ja-JP" altLang="en-US" sz="3200" smtClean="0">
                <a:latin typeface="HG創英角ｺﾞｼｯｸUB" panose="020B0909000000000000" pitchFamily="49" charset="-128"/>
                <a:ea typeface="HG創英角ｺﾞｼｯｸUB" panose="020B0909000000000000" pitchFamily="49" charset="-128"/>
              </a:rPr>
              <a:t>「ラウンド３：持ち帰って統合する」</a:t>
            </a:r>
            <a:br>
              <a:rPr lang="ja-JP" altLang="en-US" sz="3200" smtClean="0">
                <a:latin typeface="HG創英角ｺﾞｼｯｸUB" panose="020B0909000000000000" pitchFamily="49" charset="-128"/>
                <a:ea typeface="HG創英角ｺﾞｼｯｸUB" panose="020B0909000000000000" pitchFamily="49" charset="-128"/>
              </a:rPr>
            </a:br>
            <a:endParaRPr lang="en-US" altLang="ja-JP" sz="3200" smtClean="0">
              <a:latin typeface="HG創英角ｺﾞｼｯｸUB" panose="020B0909000000000000" pitchFamily="49" charset="-128"/>
              <a:ea typeface="HG創英角ｺﾞｼｯｸUB" panose="020B0909000000000000" pitchFamily="49" charset="-128"/>
            </a:endParaRPr>
          </a:p>
        </p:txBody>
      </p:sp>
      <p:sp>
        <p:nvSpPr>
          <p:cNvPr id="32771" name="Rectangle 3"/>
          <p:cNvSpPr>
            <a:spLocks noChangeArrowheads="1"/>
          </p:cNvSpPr>
          <p:nvPr/>
        </p:nvSpPr>
        <p:spPr bwMode="auto">
          <a:xfrm>
            <a:off x="250825" y="2276475"/>
            <a:ext cx="8713788" cy="42433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2" name="Rectangle 4"/>
          <p:cNvSpPr>
            <a:spLocks noChangeArrowheads="1"/>
          </p:cNvSpPr>
          <p:nvPr/>
        </p:nvSpPr>
        <p:spPr bwMode="auto">
          <a:xfrm>
            <a:off x="1403350" y="2487613"/>
            <a:ext cx="1800225" cy="15113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3" name="Rectangle 5"/>
          <p:cNvSpPr>
            <a:spLocks noChangeArrowheads="1"/>
          </p:cNvSpPr>
          <p:nvPr/>
        </p:nvSpPr>
        <p:spPr bwMode="auto">
          <a:xfrm>
            <a:off x="1403350" y="4792663"/>
            <a:ext cx="1800225" cy="1511300"/>
          </a:xfrm>
          <a:prstGeom prst="rect">
            <a:avLst/>
          </a:prstGeom>
          <a:solidFill>
            <a:srgbClr val="FF66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4" name="Rectangle 6"/>
          <p:cNvSpPr>
            <a:spLocks noChangeArrowheads="1"/>
          </p:cNvSpPr>
          <p:nvPr/>
        </p:nvSpPr>
        <p:spPr bwMode="auto">
          <a:xfrm>
            <a:off x="5651500" y="2487613"/>
            <a:ext cx="1800225" cy="1511300"/>
          </a:xfrm>
          <a:prstGeom prst="rect">
            <a:avLst/>
          </a:prstGeom>
          <a:solidFill>
            <a:srgbClr val="00FF00">
              <a:alpha val="89803"/>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5" name="Rectangle 7"/>
          <p:cNvSpPr>
            <a:spLocks noChangeArrowheads="1"/>
          </p:cNvSpPr>
          <p:nvPr/>
        </p:nvSpPr>
        <p:spPr bwMode="auto">
          <a:xfrm>
            <a:off x="5651500" y="4792663"/>
            <a:ext cx="1800225" cy="1511300"/>
          </a:xfrm>
          <a:prstGeom prst="rect">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6" name="Oval 8"/>
          <p:cNvSpPr>
            <a:spLocks noChangeArrowheads="1"/>
          </p:cNvSpPr>
          <p:nvPr/>
        </p:nvSpPr>
        <p:spPr bwMode="auto">
          <a:xfrm>
            <a:off x="68421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7" name="Oval 9"/>
          <p:cNvSpPr>
            <a:spLocks noChangeArrowheads="1"/>
          </p:cNvSpPr>
          <p:nvPr/>
        </p:nvSpPr>
        <p:spPr bwMode="auto">
          <a:xfrm>
            <a:off x="68421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8" name="Oval 10"/>
          <p:cNvSpPr>
            <a:spLocks noChangeArrowheads="1"/>
          </p:cNvSpPr>
          <p:nvPr/>
        </p:nvSpPr>
        <p:spPr bwMode="auto">
          <a:xfrm>
            <a:off x="342106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79" name="Oval 11"/>
          <p:cNvSpPr>
            <a:spLocks noChangeArrowheads="1"/>
          </p:cNvSpPr>
          <p:nvPr/>
        </p:nvSpPr>
        <p:spPr bwMode="auto">
          <a:xfrm>
            <a:off x="342106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0" name="Oval 12"/>
          <p:cNvSpPr>
            <a:spLocks noChangeArrowheads="1"/>
          </p:cNvSpPr>
          <p:nvPr/>
        </p:nvSpPr>
        <p:spPr bwMode="auto">
          <a:xfrm>
            <a:off x="493236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1" name="Oval 13"/>
          <p:cNvSpPr>
            <a:spLocks noChangeArrowheads="1"/>
          </p:cNvSpPr>
          <p:nvPr/>
        </p:nvSpPr>
        <p:spPr bwMode="auto">
          <a:xfrm>
            <a:off x="493236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2" name="Oval 14"/>
          <p:cNvSpPr>
            <a:spLocks noChangeArrowheads="1"/>
          </p:cNvSpPr>
          <p:nvPr/>
        </p:nvSpPr>
        <p:spPr bwMode="auto">
          <a:xfrm>
            <a:off x="766921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3" name="Oval 15"/>
          <p:cNvSpPr>
            <a:spLocks noChangeArrowheads="1"/>
          </p:cNvSpPr>
          <p:nvPr/>
        </p:nvSpPr>
        <p:spPr bwMode="auto">
          <a:xfrm>
            <a:off x="766921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4" name="Oval 16"/>
          <p:cNvSpPr>
            <a:spLocks noChangeArrowheads="1"/>
          </p:cNvSpPr>
          <p:nvPr/>
        </p:nvSpPr>
        <p:spPr bwMode="auto">
          <a:xfrm>
            <a:off x="493236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5" name="Oval 17"/>
          <p:cNvSpPr>
            <a:spLocks noChangeArrowheads="1"/>
          </p:cNvSpPr>
          <p:nvPr/>
        </p:nvSpPr>
        <p:spPr bwMode="auto">
          <a:xfrm>
            <a:off x="493236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6" name="Oval 18"/>
          <p:cNvSpPr>
            <a:spLocks noChangeArrowheads="1"/>
          </p:cNvSpPr>
          <p:nvPr/>
        </p:nvSpPr>
        <p:spPr bwMode="auto">
          <a:xfrm>
            <a:off x="766921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7" name="Oval 19"/>
          <p:cNvSpPr>
            <a:spLocks noChangeArrowheads="1"/>
          </p:cNvSpPr>
          <p:nvPr/>
        </p:nvSpPr>
        <p:spPr bwMode="auto">
          <a:xfrm>
            <a:off x="766921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8" name="Oval 20"/>
          <p:cNvSpPr>
            <a:spLocks noChangeArrowheads="1"/>
          </p:cNvSpPr>
          <p:nvPr/>
        </p:nvSpPr>
        <p:spPr bwMode="auto">
          <a:xfrm>
            <a:off x="68421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89" name="Oval 21"/>
          <p:cNvSpPr>
            <a:spLocks noChangeArrowheads="1"/>
          </p:cNvSpPr>
          <p:nvPr/>
        </p:nvSpPr>
        <p:spPr bwMode="auto">
          <a:xfrm>
            <a:off x="68421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90" name="Oval 22"/>
          <p:cNvSpPr>
            <a:spLocks noChangeArrowheads="1"/>
          </p:cNvSpPr>
          <p:nvPr/>
        </p:nvSpPr>
        <p:spPr bwMode="auto">
          <a:xfrm>
            <a:off x="342106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91" name="Oval 23"/>
          <p:cNvSpPr>
            <a:spLocks noChangeArrowheads="1"/>
          </p:cNvSpPr>
          <p:nvPr/>
        </p:nvSpPr>
        <p:spPr bwMode="auto">
          <a:xfrm>
            <a:off x="342106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32792" name="Rectangle 24"/>
          <p:cNvSpPr>
            <a:spLocks noChangeArrowheads="1"/>
          </p:cNvSpPr>
          <p:nvPr/>
        </p:nvSpPr>
        <p:spPr bwMode="auto">
          <a:xfrm>
            <a:off x="1546225" y="270351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テーブル１</a:t>
            </a:r>
          </a:p>
        </p:txBody>
      </p:sp>
      <p:sp>
        <p:nvSpPr>
          <p:cNvPr id="32793" name="Rectangle 25"/>
          <p:cNvSpPr>
            <a:spLocks noChangeArrowheads="1"/>
          </p:cNvSpPr>
          <p:nvPr/>
        </p:nvSpPr>
        <p:spPr bwMode="auto">
          <a:xfrm>
            <a:off x="1546225" y="500856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テーブル２</a:t>
            </a:r>
          </a:p>
        </p:txBody>
      </p:sp>
      <p:sp>
        <p:nvSpPr>
          <p:cNvPr id="32794" name="Rectangle 26"/>
          <p:cNvSpPr>
            <a:spLocks noChangeArrowheads="1"/>
          </p:cNvSpPr>
          <p:nvPr/>
        </p:nvSpPr>
        <p:spPr bwMode="auto">
          <a:xfrm>
            <a:off x="5795963" y="270351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テーブル３</a:t>
            </a:r>
          </a:p>
        </p:txBody>
      </p:sp>
      <p:sp>
        <p:nvSpPr>
          <p:cNvPr id="32795" name="Rectangle 27"/>
          <p:cNvSpPr>
            <a:spLocks noChangeArrowheads="1"/>
          </p:cNvSpPr>
          <p:nvPr/>
        </p:nvSpPr>
        <p:spPr bwMode="auto">
          <a:xfrm>
            <a:off x="5795963" y="500856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テーブル４</a:t>
            </a:r>
          </a:p>
        </p:txBody>
      </p:sp>
      <p:sp>
        <p:nvSpPr>
          <p:cNvPr id="32796" name="Text Box 28"/>
          <p:cNvSpPr txBox="1">
            <a:spLocks noChangeArrowheads="1"/>
          </p:cNvSpPr>
          <p:nvPr/>
        </p:nvSpPr>
        <p:spPr bwMode="auto">
          <a:xfrm>
            <a:off x="231775" y="1052513"/>
            <a:ext cx="81867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a:t>
            </a:r>
            <a:r>
              <a:rPr lang="ja-JP" altLang="en-US" sz="1800">
                <a:latin typeface="Arial" panose="020B0604020202020204" pitchFamily="34" charset="0"/>
                <a:ea typeface="HG創英角ｺﾞｼｯｸUB" panose="020B0909000000000000" pitchFamily="49" charset="-128"/>
              </a:rPr>
              <a:t>最初のテーブルに戻り、ラウンド１、ラウンド２で得られた発見や気づきを</a:t>
            </a:r>
          </a:p>
          <a:p>
            <a:pPr eaLnBrk="1" hangingPunct="1">
              <a:spcBef>
                <a:spcPct val="0"/>
              </a:spcBef>
              <a:buFontTx/>
              <a:buNone/>
            </a:pPr>
            <a:r>
              <a:rPr lang="ja-JP" altLang="en-US" sz="1800">
                <a:latin typeface="Arial" panose="020B0604020202020204" pitchFamily="34" charset="0"/>
                <a:ea typeface="HG創英角ｺﾞｼｯｸUB" panose="020B0909000000000000" pitchFamily="49" charset="-128"/>
              </a:rPr>
              <a:t>　共有し、話し合いを深めます</a:t>
            </a:r>
          </a:p>
          <a:p>
            <a:pPr eaLnBrk="1" hangingPunct="1">
              <a:spcBef>
                <a:spcPct val="0"/>
              </a:spcBef>
              <a:buFontTx/>
              <a:buNone/>
            </a:pPr>
            <a:endParaRPr lang="ja-JP" altLang="en-US" sz="1800" b="1">
              <a:latin typeface="Arial" panose="020B0604020202020204" pitchFamily="34" charset="0"/>
              <a:ea typeface="HG創英角ｺﾞｼｯｸUB" panose="020B0909000000000000" pitchFamily="49" charset="-128"/>
            </a:endParaRPr>
          </a:p>
        </p:txBody>
      </p:sp>
      <p:sp>
        <p:nvSpPr>
          <p:cNvPr id="32797" name="Rectangle 29"/>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ラウンド３</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2"/>
          <p:cNvSpPr>
            <a:spLocks noGrp="1"/>
          </p:cNvSpPr>
          <p:nvPr>
            <p:ph type="title"/>
          </p:nvPr>
        </p:nvSpPr>
        <p:spPr/>
        <p:txBody>
          <a:bodyPr/>
          <a:lstStyle/>
          <a:p>
            <a:r>
              <a:rPr lang="ja-JP" altLang="en-US" sz="3200" dirty="0" smtClean="0">
                <a:latin typeface="HG創英角ｺﾞｼｯｸUB" panose="020B0909000000000000" pitchFamily="49" charset="-128"/>
                <a:ea typeface="HG創英角ｺﾞｼｯｸUB" panose="020B0909000000000000" pitchFamily="49" charset="-128"/>
              </a:rPr>
              <a:t>テーブルの配置換え</a:t>
            </a:r>
            <a:r>
              <a:rPr lang="en-US" altLang="ja-JP" sz="3200" dirty="0" smtClean="0">
                <a:latin typeface="HG創英角ｺﾞｼｯｸUB" panose="020B0909000000000000" pitchFamily="49" charset="-128"/>
                <a:ea typeface="HG創英角ｺﾞｼｯｸUB" panose="020B0909000000000000" pitchFamily="49" charset="-128"/>
              </a:rPr>
              <a:t/>
            </a:r>
            <a:br>
              <a:rPr lang="en-US" altLang="ja-JP" sz="3200" dirty="0" smtClean="0">
                <a:latin typeface="HG創英角ｺﾞｼｯｸUB" panose="020B0909000000000000" pitchFamily="49" charset="-128"/>
                <a:ea typeface="HG創英角ｺﾞｼｯｸUB" panose="020B0909000000000000" pitchFamily="49" charset="-128"/>
              </a:rPr>
            </a:br>
            <a:r>
              <a:rPr lang="ja-JP" altLang="en-US" sz="3200" dirty="0" smtClean="0">
                <a:solidFill>
                  <a:srgbClr val="FF0000"/>
                </a:solidFill>
                <a:latin typeface="HG創英角ｺﾞｼｯｸUB" panose="020B0909000000000000" pitchFamily="49" charset="-128"/>
                <a:ea typeface="HG創英角ｺﾞｼｯｸUB" panose="020B0909000000000000" pitchFamily="49" charset="-128"/>
              </a:rPr>
              <a:t>（ご協力お願いします）</a:t>
            </a:r>
          </a:p>
        </p:txBody>
      </p:sp>
      <p:pic>
        <p:nvPicPr>
          <p:cNvPr id="7171"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rcRect l="8565" t="44147" r="54826" b="39445"/>
          <a:stretch>
            <a:fillRect/>
          </a:stretch>
        </p:blipFill>
        <p:spPr>
          <a:xfrm>
            <a:off x="457200" y="1844675"/>
            <a:ext cx="8374063" cy="4105275"/>
          </a:xfrm>
        </p:spPr>
      </p:pic>
      <p:sp>
        <p:nvSpPr>
          <p:cNvPr id="7172" name="Rectangle 3"/>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defTabSz="914400" eaLnBrk="1" hangingPunct="1">
              <a:spcBef>
                <a:spcPct val="0"/>
              </a:spcBef>
              <a:buFontTx/>
              <a:buNone/>
            </a:pPr>
            <a:r>
              <a:rPr lang="ja-JP" altLang="en-US" sz="1200">
                <a:latin typeface="Arial" panose="020B0604020202020204" pitchFamily="34" charset="0"/>
                <a:ea typeface="ＭＳ Ｐゴシック" panose="020B0600070205080204" pitchFamily="50" charset="-128"/>
              </a:rPr>
              <a:t>テーブルの配置換え</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pPr algn="ctr">
              <a:buFont typeface="Arial" panose="020B0604020202020204" pitchFamily="34" charset="0"/>
              <a:buNone/>
            </a:pPr>
            <a:endParaRPr lang="ja-JP" altLang="en-US"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endParaRPr lang="ja-JP" altLang="en-US"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dirty="0" smtClean="0">
                <a:latin typeface="HG創英角ｺﾞｼｯｸUB" panose="020B0909000000000000" pitchFamily="49" charset="-128"/>
                <a:ea typeface="HG創英角ｺﾞｼｯｸUB" panose="020B0909000000000000" pitchFamily="49" charset="-128"/>
              </a:rPr>
              <a:t>第２部　参加者による意見交換会</a:t>
            </a:r>
            <a:endParaRPr lang="en-US" altLang="ja-JP" dirty="0"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dirty="0" smtClean="0">
                <a:latin typeface="HG創英角ｺﾞｼｯｸUB" panose="020B0909000000000000" pitchFamily="49" charset="-128"/>
                <a:ea typeface="HG創英角ｺﾞｼｯｸUB" panose="020B0909000000000000" pitchFamily="49" charset="-128"/>
              </a:rPr>
              <a:t>（ワールド・カフェ方式）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type="body" idx="4294967295"/>
          </p:nvPr>
        </p:nvSpPr>
        <p:spPr/>
        <p:txBody>
          <a:bodyPr/>
          <a:lstStyle/>
          <a:p>
            <a:pPr algn="ctr">
              <a:buFont typeface="Arial" panose="020B0604020202020204" pitchFamily="34" charset="0"/>
              <a:buNone/>
            </a:pPr>
            <a:endParaRPr lang="ja-JP" altLang="en-US"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endParaRPr lang="ja-JP" altLang="en-US" smtClean="0">
              <a:latin typeface="HG創英角ｺﾞｼｯｸUB" panose="020B0909000000000000" pitchFamily="49" charset="-128"/>
              <a:ea typeface="HG創英角ｺﾞｼｯｸUB" panose="020B0909000000000000" pitchFamily="49" charset="-128"/>
            </a:endParaRPr>
          </a:p>
          <a:p>
            <a:pPr algn="ctr">
              <a:buFont typeface="Arial" panose="020B0604020202020204" pitchFamily="34" charset="0"/>
              <a:buNone/>
            </a:pPr>
            <a:r>
              <a:rPr lang="ja-JP" altLang="en-US" smtClean="0">
                <a:latin typeface="HG創英角ｺﾞｼｯｸUB" panose="020B0909000000000000" pitchFamily="49" charset="-128"/>
                <a:ea typeface="HG創英角ｺﾞｼｯｸUB" panose="020B0909000000000000" pitchFamily="49" charset="-128"/>
              </a:rPr>
              <a:t>「ワールド・カフェ」</a:t>
            </a:r>
          </a:p>
          <a:p>
            <a:pPr algn="ctr">
              <a:buFont typeface="Arial" panose="020B0604020202020204" pitchFamily="34" charset="0"/>
              <a:buNone/>
            </a:pPr>
            <a:r>
              <a:rPr lang="ja-JP" altLang="en-US" smtClean="0">
                <a:latin typeface="HG創英角ｺﾞｼｯｸUB" panose="020B0909000000000000" pitchFamily="49" charset="-128"/>
                <a:ea typeface="HG創英角ｺﾞｼｯｸUB" panose="020B0909000000000000" pitchFamily="49" charset="-128"/>
              </a:rPr>
              <a:t>に参加したことのある方？</a:t>
            </a:r>
          </a:p>
        </p:txBody>
      </p:sp>
      <p:sp>
        <p:nvSpPr>
          <p:cNvPr id="11267" name="Rectangle 3"/>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defTabSz="914400" eaLnBrk="1" hangingPunct="1">
              <a:spcBef>
                <a:spcPct val="0"/>
              </a:spcBef>
              <a:buFontTx/>
              <a:buNone/>
            </a:pPr>
            <a:r>
              <a:rPr lang="ja-JP" altLang="en-US" sz="1200">
                <a:latin typeface="Arial" panose="020B0604020202020204" pitchFamily="34" charset="0"/>
                <a:ea typeface="ＭＳ Ｐゴシック" panose="020B0600070205080204" pitchFamily="50" charset="-128"/>
              </a:rPr>
              <a:t>頭出し</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457200" y="44450"/>
            <a:ext cx="8229600" cy="1143000"/>
          </a:xfrm>
        </p:spPr>
        <p:txBody>
          <a:bodyPr/>
          <a:lstStyle/>
          <a:p>
            <a:pPr defTabSz="914400">
              <a:tabLst>
                <a:tab pos="8067675" algn="r"/>
              </a:tabLst>
            </a:pPr>
            <a:r>
              <a:rPr lang="ja-JP" altLang="en-US" sz="4000" smtClean="0">
                <a:ea typeface="HG創英角ｺﾞｼｯｸUB" panose="020B0909000000000000" pitchFamily="49" charset="-128"/>
              </a:rPr>
              <a:t>ワールド・カフェとは・・・</a:t>
            </a:r>
          </a:p>
        </p:txBody>
      </p:sp>
      <p:sp>
        <p:nvSpPr>
          <p:cNvPr id="13315" name="AutoShape 3"/>
          <p:cNvSpPr>
            <a:spLocks noChangeArrowheads="1"/>
          </p:cNvSpPr>
          <p:nvPr/>
        </p:nvSpPr>
        <p:spPr bwMode="auto">
          <a:xfrm>
            <a:off x="395288" y="1196975"/>
            <a:ext cx="8197850" cy="2738438"/>
          </a:xfrm>
          <a:prstGeom prst="roundRect">
            <a:avLst>
              <a:gd name="adj" fmla="val 9519"/>
            </a:avLst>
          </a:prstGeom>
          <a:solidFill>
            <a:schemeClr val="bg1"/>
          </a:solidFill>
          <a:ln w="19050" algn="ctr">
            <a:solidFill>
              <a:srgbClr val="99330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2400" b="1">
                <a:solidFill>
                  <a:srgbClr val="FF0000"/>
                </a:solidFill>
                <a:latin typeface="Arial" panose="020B0604020202020204" pitchFamily="34" charset="0"/>
                <a:ea typeface="HG創英角ｺﾞｼｯｸUB" panose="020B0909000000000000" pitchFamily="49" charset="-128"/>
              </a:rPr>
              <a:t>会議室で日々繰り返される機能的な会議</a:t>
            </a:r>
          </a:p>
          <a:p>
            <a:pPr algn="ctr" eaLnBrk="1" hangingPunct="1">
              <a:spcBef>
                <a:spcPct val="0"/>
              </a:spcBef>
              <a:buFontTx/>
              <a:buNone/>
            </a:pPr>
            <a:r>
              <a:rPr lang="ja-JP" altLang="en-US" sz="2400" b="1">
                <a:latin typeface="Arial" panose="020B0604020202020204" pitchFamily="34" charset="0"/>
                <a:ea typeface="HG創英角ｺﾞｼｯｸUB" panose="020B0909000000000000" pitchFamily="49" charset="-128"/>
              </a:rPr>
              <a:t>よりも、</a:t>
            </a:r>
          </a:p>
          <a:p>
            <a:pPr algn="ctr" eaLnBrk="1" hangingPunct="1">
              <a:spcBef>
                <a:spcPct val="0"/>
              </a:spcBef>
              <a:buFontTx/>
              <a:buNone/>
            </a:pPr>
            <a:r>
              <a:rPr lang="ja-JP" altLang="en-US" sz="2400" b="1">
                <a:solidFill>
                  <a:srgbClr val="3333CC"/>
                </a:solidFill>
                <a:latin typeface="Arial" panose="020B0604020202020204" pitchFamily="34" charset="0"/>
                <a:ea typeface="HG創英角ｺﾞｼｯｸUB" panose="020B0909000000000000" pitchFamily="49" charset="-128"/>
              </a:rPr>
              <a:t>「カフェ」で行なうような、オープンで自由な会話</a:t>
            </a:r>
          </a:p>
          <a:p>
            <a:pPr algn="ctr" eaLnBrk="1" hangingPunct="1">
              <a:spcBef>
                <a:spcPct val="0"/>
              </a:spcBef>
              <a:buFontTx/>
              <a:buNone/>
            </a:pPr>
            <a:r>
              <a:rPr lang="ja-JP" altLang="en-US" sz="2400" b="1">
                <a:latin typeface="Arial" panose="020B0604020202020204" pitchFamily="34" charset="0"/>
                <a:ea typeface="HG創英角ｺﾞｼｯｸUB" panose="020B0909000000000000" pitchFamily="49" charset="-128"/>
              </a:rPr>
              <a:t>を通してこそ、</a:t>
            </a:r>
          </a:p>
          <a:p>
            <a:pPr algn="ctr" eaLnBrk="1" hangingPunct="1">
              <a:spcBef>
                <a:spcPct val="0"/>
              </a:spcBef>
              <a:buFontTx/>
              <a:buNone/>
            </a:pPr>
            <a:r>
              <a:rPr lang="ja-JP" altLang="en-US" sz="2400" b="1">
                <a:latin typeface="Arial" panose="020B0604020202020204" pitchFamily="34" charset="0"/>
                <a:ea typeface="HG創英角ｺﾞｼｯｸUB" panose="020B0909000000000000" pitchFamily="49" charset="-128"/>
              </a:rPr>
              <a:t>活き活きとした意見の交換や、新たな発想の誕生</a:t>
            </a:r>
          </a:p>
          <a:p>
            <a:pPr algn="ctr" eaLnBrk="1" hangingPunct="1">
              <a:spcBef>
                <a:spcPct val="0"/>
              </a:spcBef>
              <a:buFontTx/>
              <a:buNone/>
            </a:pPr>
            <a:r>
              <a:rPr lang="ja-JP" altLang="en-US" sz="2400" b="1">
                <a:latin typeface="Arial" panose="020B0604020202020204" pitchFamily="34" charset="0"/>
                <a:ea typeface="HG創英角ｺﾞｼｯｸUB" panose="020B0909000000000000" pitchFamily="49" charset="-128"/>
              </a:rPr>
              <a:t>が期待できる、という考え方に基づいた話し合いの手法</a:t>
            </a:r>
          </a:p>
        </p:txBody>
      </p:sp>
      <p:sp>
        <p:nvSpPr>
          <p:cNvPr id="13316" name="Rectangle 8"/>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ワールドカフェの</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コンセプト説明</a:t>
            </a:r>
          </a:p>
        </p:txBody>
      </p:sp>
      <p:pic>
        <p:nvPicPr>
          <p:cNvPr id="133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4076700"/>
            <a:ext cx="2636838"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ja-JP" altLang="en-US" smtClean="0">
                <a:latin typeface="HG創英角ｺﾞｼｯｸUB" panose="020B0909000000000000" pitchFamily="49" charset="-128"/>
                <a:ea typeface="HG創英角ｺﾞｼｯｸUB" panose="020B0909000000000000" pitchFamily="49" charset="-128"/>
              </a:rPr>
              <a:t>「他花受粉」</a:t>
            </a:r>
          </a:p>
        </p:txBody>
      </p:sp>
      <p:sp>
        <p:nvSpPr>
          <p:cNvPr id="15363" name="Rectangle 3"/>
          <p:cNvSpPr>
            <a:spLocks noGrp="1"/>
          </p:cNvSpPr>
          <p:nvPr>
            <p:ph type="body" idx="4294967295"/>
          </p:nvPr>
        </p:nvSpPr>
        <p:spPr>
          <a:xfrm>
            <a:off x="457200" y="1600200"/>
            <a:ext cx="8507413" cy="4525963"/>
          </a:xfrm>
        </p:spPr>
        <p:txBody>
          <a:bodyPr/>
          <a:lstStyle/>
          <a:p>
            <a:pPr>
              <a:lnSpc>
                <a:spcPct val="80000"/>
              </a:lnSpc>
              <a:spcBef>
                <a:spcPct val="10000"/>
              </a:spcBef>
              <a:buFont typeface="Arial" panose="020B0604020202020204" pitchFamily="34" charset="0"/>
              <a:buNone/>
            </a:pPr>
            <a:r>
              <a:rPr lang="ja-JP" altLang="en-US" sz="2800" smtClean="0">
                <a:latin typeface="HG創英角ｺﾞｼｯｸUB" panose="020B0909000000000000" pitchFamily="49" charset="-128"/>
                <a:ea typeface="HG創英角ｺﾞｼｯｸUB" panose="020B0909000000000000" pitchFamily="49" charset="-128"/>
              </a:rPr>
              <a:t>■ミツバチによる「他花受粉」とは</a:t>
            </a:r>
          </a:p>
          <a:p>
            <a:pPr>
              <a:lnSpc>
                <a:spcPct val="80000"/>
              </a:lnSpc>
              <a:spcBef>
                <a:spcPct val="10000"/>
              </a:spcBef>
              <a:buFont typeface="Arial" panose="020B0604020202020204" pitchFamily="34" charset="0"/>
              <a:buNone/>
            </a:pPr>
            <a:r>
              <a:rPr lang="ja-JP" altLang="en-US" sz="2800" smtClean="0">
                <a:latin typeface="HG創英角ｺﾞｼｯｸUB" panose="020B0909000000000000" pitchFamily="49" charset="-128"/>
                <a:ea typeface="HG創英角ｺﾞｼｯｸUB" panose="020B0909000000000000" pitchFamily="49" charset="-128"/>
              </a:rPr>
              <a:t>	・花から花へ、花粉を体につけて飛び回る</a:t>
            </a:r>
          </a:p>
          <a:p>
            <a:pPr>
              <a:lnSpc>
                <a:spcPct val="80000"/>
              </a:lnSpc>
              <a:spcBef>
                <a:spcPct val="10000"/>
              </a:spcBef>
              <a:buFont typeface="Arial" panose="020B0604020202020204" pitchFamily="34" charset="0"/>
              <a:buNone/>
            </a:pPr>
            <a:r>
              <a:rPr lang="ja-JP" altLang="en-US" sz="2800" smtClean="0">
                <a:latin typeface="HG創英角ｺﾞｼｯｸUB" panose="020B0909000000000000" pitchFamily="49" charset="-128"/>
                <a:ea typeface="HG創英角ｺﾞｼｯｸUB" panose="020B0909000000000000" pitchFamily="49" charset="-128"/>
              </a:rPr>
              <a:t>	・花粉は、どんどん拡がっていく</a:t>
            </a:r>
          </a:p>
          <a:p>
            <a:pPr>
              <a:lnSpc>
                <a:spcPct val="80000"/>
              </a:lnSpc>
              <a:spcBef>
                <a:spcPct val="10000"/>
              </a:spcBef>
              <a:buFont typeface="Arial" panose="020B0604020202020204" pitchFamily="34" charset="0"/>
              <a:buNone/>
            </a:pPr>
            <a:r>
              <a:rPr lang="ja-JP" altLang="en-US" sz="2800" smtClean="0">
                <a:latin typeface="HG創英角ｺﾞｼｯｸUB" panose="020B0909000000000000" pitchFamily="49" charset="-128"/>
                <a:ea typeface="HG創英角ｺﾞｼｯｸUB" panose="020B0909000000000000" pitchFamily="49" charset="-128"/>
              </a:rPr>
              <a:t>	・異なる遺伝子が出会い、新たな種が生まれる</a:t>
            </a:r>
          </a:p>
          <a:p>
            <a:pPr>
              <a:lnSpc>
                <a:spcPct val="80000"/>
              </a:lnSpc>
              <a:spcBef>
                <a:spcPct val="10000"/>
              </a:spcBef>
              <a:buFont typeface="Arial" panose="020B0604020202020204" pitchFamily="34" charset="0"/>
              <a:buNone/>
            </a:pPr>
            <a:endParaRPr lang="ja-JP" altLang="en-US" sz="2800" smtClean="0">
              <a:latin typeface="HG創英角ｺﾞｼｯｸUB" panose="020B0909000000000000" pitchFamily="49" charset="-128"/>
              <a:ea typeface="HG創英角ｺﾞｼｯｸUB" panose="020B0909000000000000" pitchFamily="49" charset="-128"/>
            </a:endParaRPr>
          </a:p>
          <a:p>
            <a:pPr>
              <a:lnSpc>
                <a:spcPct val="80000"/>
              </a:lnSpc>
              <a:spcBef>
                <a:spcPct val="10000"/>
              </a:spcBef>
              <a:buFont typeface="Arial" panose="020B0604020202020204" pitchFamily="34" charset="0"/>
              <a:buNone/>
            </a:pPr>
            <a:endParaRPr lang="ja-JP" altLang="en-US" sz="2800" smtClean="0">
              <a:latin typeface="HG創英角ｺﾞｼｯｸUB" panose="020B0909000000000000" pitchFamily="49" charset="-128"/>
              <a:ea typeface="HG創英角ｺﾞｼｯｸUB" panose="020B0909000000000000" pitchFamily="49" charset="-128"/>
            </a:endParaRPr>
          </a:p>
          <a:p>
            <a:pPr>
              <a:lnSpc>
                <a:spcPct val="80000"/>
              </a:lnSpc>
              <a:spcBef>
                <a:spcPct val="10000"/>
              </a:spcBef>
              <a:buFont typeface="Arial" panose="020B0604020202020204" pitchFamily="34" charset="0"/>
              <a:buNone/>
            </a:pPr>
            <a:r>
              <a:rPr lang="ja-JP" altLang="en-US" sz="2800" smtClean="0">
                <a:latin typeface="HG創英角ｺﾞｼｯｸUB" panose="020B0909000000000000" pitchFamily="49" charset="-128"/>
                <a:ea typeface="HG創英角ｺﾞｼｯｸUB" panose="020B0909000000000000" pitchFamily="49" charset="-128"/>
              </a:rPr>
              <a:t>⇒（ワールド・カフェでは・・・）</a:t>
            </a:r>
          </a:p>
          <a:p>
            <a:pPr>
              <a:lnSpc>
                <a:spcPct val="80000"/>
              </a:lnSpc>
              <a:spcBef>
                <a:spcPct val="10000"/>
              </a:spcBef>
              <a:buFont typeface="Arial" panose="020B0604020202020204" pitchFamily="34" charset="0"/>
              <a:buNone/>
            </a:pPr>
            <a:r>
              <a:rPr lang="ja-JP" altLang="en-US" sz="2800" smtClean="0">
                <a:latin typeface="HG創英角ｺﾞｼｯｸUB" panose="020B0909000000000000" pitchFamily="49" charset="-128"/>
                <a:ea typeface="HG創英角ｺﾞｼｯｸUB" panose="020B0909000000000000" pitchFamily="49" charset="-128"/>
              </a:rPr>
              <a:t>	自分が最初に話したテーブルでのアイデアが、</a:t>
            </a:r>
            <a:br>
              <a:rPr lang="ja-JP" altLang="en-US" sz="2800" smtClean="0">
                <a:latin typeface="HG創英角ｺﾞｼｯｸUB" panose="020B0909000000000000" pitchFamily="49" charset="-128"/>
                <a:ea typeface="HG創英角ｺﾞｼｯｸUB" panose="020B0909000000000000" pitchFamily="49" charset="-128"/>
              </a:rPr>
            </a:br>
            <a:r>
              <a:rPr lang="ja-JP" altLang="en-US" sz="2800" smtClean="0">
                <a:latin typeface="HG創英角ｺﾞｼｯｸUB" panose="020B0909000000000000" pitchFamily="49" charset="-128"/>
                <a:ea typeface="HG創英角ｺﾞｼｯｸUB" panose="020B0909000000000000" pitchFamily="49" charset="-128"/>
              </a:rPr>
              <a:t>この「他花受粉」のように、どんどん他の</a:t>
            </a:r>
            <a:br>
              <a:rPr lang="ja-JP" altLang="en-US" sz="2800" smtClean="0">
                <a:latin typeface="HG創英角ｺﾞｼｯｸUB" panose="020B0909000000000000" pitchFamily="49" charset="-128"/>
                <a:ea typeface="HG創英角ｺﾞｼｯｸUB" panose="020B0909000000000000" pitchFamily="49" charset="-128"/>
              </a:rPr>
            </a:br>
            <a:r>
              <a:rPr lang="ja-JP" altLang="en-US" sz="2800" smtClean="0">
                <a:latin typeface="HG創英角ｺﾞｼｯｸUB" panose="020B0909000000000000" pitchFamily="49" charset="-128"/>
                <a:ea typeface="HG創英角ｺﾞｼｯｸUB" panose="020B0909000000000000" pitchFamily="49" charset="-128"/>
              </a:rPr>
              <a:t>テーブルへと拡がり、交わり、新たな発想が</a:t>
            </a:r>
            <a:br>
              <a:rPr lang="ja-JP" altLang="en-US" sz="2800" smtClean="0">
                <a:latin typeface="HG創英角ｺﾞｼｯｸUB" panose="020B0909000000000000" pitchFamily="49" charset="-128"/>
                <a:ea typeface="HG創英角ｺﾞｼｯｸUB" panose="020B0909000000000000" pitchFamily="49" charset="-128"/>
              </a:rPr>
            </a:br>
            <a:r>
              <a:rPr lang="ja-JP" altLang="en-US" sz="2800" smtClean="0">
                <a:latin typeface="HG創英角ｺﾞｼｯｸUB" panose="020B0909000000000000" pitchFamily="49" charset="-128"/>
                <a:ea typeface="HG創英角ｺﾞｼｯｸUB" panose="020B0909000000000000" pitchFamily="49" charset="-128"/>
              </a:rPr>
              <a:t>生み出される</a:t>
            </a:r>
          </a:p>
          <a:p>
            <a:pPr lvl="1">
              <a:lnSpc>
                <a:spcPct val="80000"/>
              </a:lnSpc>
              <a:spcBef>
                <a:spcPct val="10000"/>
              </a:spcBef>
              <a:buFont typeface="Arial" panose="020B0604020202020204" pitchFamily="34" charset="0"/>
              <a:buNone/>
            </a:pPr>
            <a:endParaRPr lang="ja-JP" altLang="en-US" sz="2400" smtClean="0">
              <a:latin typeface="HG創英角ｺﾞｼｯｸUB" panose="020B0909000000000000" pitchFamily="49" charset="-128"/>
              <a:ea typeface="HG創英角ｺﾞｼｯｸUB" panose="020B0909000000000000" pitchFamily="49" charset="-128"/>
            </a:endParaRPr>
          </a:p>
        </p:txBody>
      </p:sp>
      <p:sp>
        <p:nvSpPr>
          <p:cNvPr id="15364" name="Rectangle 4"/>
          <p:cNvSpPr>
            <a:spLocks noChangeArrowheads="1"/>
          </p:cNvSpPr>
          <p:nvPr/>
        </p:nvSpPr>
        <p:spPr bwMode="auto">
          <a:xfrm>
            <a:off x="7524750" y="6308725"/>
            <a:ext cx="1619250" cy="549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ワールドカフェの仕掛け</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「他花受粉」についての</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説明</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ja-JP" altLang="en-US" sz="3600" smtClean="0">
                <a:latin typeface="HG創英角ｺﾞｼｯｸUB" panose="020B0909000000000000" pitchFamily="49" charset="-128"/>
                <a:ea typeface="HG創英角ｺﾞｼｯｸUB" panose="020B0909000000000000" pitchFamily="49" charset="-128"/>
              </a:rPr>
              <a:t>「ワールド・カフェ」の進め方</a:t>
            </a:r>
          </a:p>
        </p:txBody>
      </p:sp>
      <p:sp>
        <p:nvSpPr>
          <p:cNvPr id="17411" name="Rectangle 3"/>
          <p:cNvSpPr>
            <a:spLocks noGrp="1"/>
          </p:cNvSpPr>
          <p:nvPr>
            <p:ph type="body" idx="1"/>
          </p:nvPr>
        </p:nvSpPr>
        <p:spPr>
          <a:xfrm>
            <a:off x="457200" y="1600200"/>
            <a:ext cx="8507413" cy="4525963"/>
          </a:xfrm>
        </p:spPr>
        <p:txBody>
          <a:bodyPr/>
          <a:lstStyle/>
          <a:p>
            <a:pPr>
              <a:lnSpc>
                <a:spcPct val="80000"/>
              </a:lnSpc>
              <a:spcBef>
                <a:spcPct val="10000"/>
              </a:spcBef>
            </a:pPr>
            <a:r>
              <a:rPr lang="ja-JP" altLang="en-US" sz="2800" dirty="0" smtClean="0">
                <a:latin typeface="HG創英角ｺﾞｼｯｸUB" panose="020B0909000000000000" pitchFamily="49" charset="-128"/>
                <a:ea typeface="HG創英角ｺﾞｼｯｸUB" panose="020B0909000000000000" pitchFamily="49" charset="-128"/>
              </a:rPr>
              <a:t>カフェスタイルのテーブルに</a:t>
            </a:r>
            <a:r>
              <a:rPr lang="ja-JP" altLang="en-US" sz="2800" u="sng" dirty="0" smtClean="0">
                <a:latin typeface="HG創英角ｺﾞｼｯｸUB" panose="020B0909000000000000" pitchFamily="49" charset="-128"/>
                <a:ea typeface="HG創英角ｺﾞｼｯｸUB" panose="020B0909000000000000" pitchFamily="49" charset="-128"/>
              </a:rPr>
              <a:t>原則</a:t>
            </a:r>
            <a:r>
              <a:rPr lang="ja-JP" altLang="en-US" sz="2800" b="1" u="sng" dirty="0" smtClean="0">
                <a:latin typeface="HG創英角ｺﾞｼｯｸUB" panose="020B0909000000000000" pitchFamily="49" charset="-128"/>
                <a:ea typeface="HG創英角ｺﾞｼｯｸUB" panose="020B0909000000000000" pitchFamily="49" charset="-128"/>
              </a:rPr>
              <a:t>４人</a:t>
            </a:r>
            <a:r>
              <a:rPr lang="ja-JP" altLang="en-US" sz="2800" dirty="0" smtClean="0">
                <a:latin typeface="HG創英角ｺﾞｼｯｸUB" panose="020B0909000000000000" pitchFamily="49" charset="-128"/>
                <a:ea typeface="HG創英角ｺﾞｼｯｸUB" panose="020B0909000000000000" pitchFamily="49" charset="-128"/>
              </a:rPr>
              <a:t>で座る</a:t>
            </a:r>
          </a:p>
          <a:p>
            <a:pPr>
              <a:lnSpc>
                <a:spcPct val="80000"/>
              </a:lnSpc>
              <a:spcBef>
                <a:spcPct val="10000"/>
              </a:spcBef>
              <a:buFont typeface="Arial" panose="020B0604020202020204" pitchFamily="34" charset="0"/>
              <a:buNone/>
            </a:pPr>
            <a:r>
              <a:rPr lang="ja-JP" altLang="en-US" sz="2800" dirty="0" smtClean="0">
                <a:latin typeface="HG創英角ｺﾞｼｯｸUB" panose="020B0909000000000000" pitchFamily="49" charset="-128"/>
                <a:ea typeface="HG創英角ｺﾞｼｯｸUB" panose="020B0909000000000000" pitchFamily="49" charset="-128"/>
              </a:rPr>
              <a:t>	</a:t>
            </a:r>
            <a:r>
              <a:rPr lang="en-US" altLang="ja-JP" sz="1800" dirty="0" smtClean="0">
                <a:latin typeface="HG創英角ｺﾞｼｯｸUB" panose="020B0909000000000000" pitchFamily="49" charset="-128"/>
                <a:ea typeface="HG創英角ｺﾞｼｯｸUB" panose="020B0909000000000000" pitchFamily="49" charset="-128"/>
              </a:rPr>
              <a:t>※</a:t>
            </a:r>
            <a:r>
              <a:rPr lang="ja-JP" altLang="en-US" sz="1800" dirty="0" smtClean="0">
                <a:latin typeface="HG創英角ｺﾞｼｯｸUB" panose="020B0909000000000000" pitchFamily="49" charset="-128"/>
                <a:ea typeface="HG創英角ｺﾞｼｯｸUB" panose="020B0909000000000000" pitchFamily="49" charset="-128"/>
              </a:rPr>
              <a:t>４人は「聞く」「話す」のバランスが最も良いとされる。</a:t>
            </a:r>
          </a:p>
          <a:p>
            <a:pPr>
              <a:lnSpc>
                <a:spcPct val="80000"/>
              </a:lnSpc>
              <a:spcBef>
                <a:spcPct val="10000"/>
              </a:spcBef>
            </a:pPr>
            <a:endParaRPr lang="ja-JP" altLang="en-US" sz="1800" dirty="0" smtClean="0">
              <a:latin typeface="HG創英角ｺﾞｼｯｸUB" panose="020B0909000000000000" pitchFamily="49" charset="-128"/>
              <a:ea typeface="HG創英角ｺﾞｼｯｸUB" panose="020B0909000000000000" pitchFamily="49" charset="-128"/>
            </a:endParaRPr>
          </a:p>
          <a:p>
            <a:pPr>
              <a:lnSpc>
                <a:spcPct val="80000"/>
              </a:lnSpc>
              <a:spcBef>
                <a:spcPct val="10000"/>
              </a:spcBef>
            </a:pPr>
            <a:endParaRPr lang="ja-JP" altLang="en-US" sz="1800" dirty="0" smtClean="0">
              <a:latin typeface="HG創英角ｺﾞｼｯｸUB" panose="020B0909000000000000" pitchFamily="49" charset="-128"/>
              <a:ea typeface="HG創英角ｺﾞｼｯｸUB" panose="020B0909000000000000" pitchFamily="49" charset="-128"/>
            </a:endParaRPr>
          </a:p>
          <a:p>
            <a:pPr>
              <a:lnSpc>
                <a:spcPct val="80000"/>
              </a:lnSpc>
              <a:spcBef>
                <a:spcPct val="10000"/>
              </a:spcBef>
            </a:pPr>
            <a:r>
              <a:rPr lang="ja-JP" altLang="en-US" sz="2800" dirty="0" smtClean="0">
                <a:latin typeface="HG創英角ｺﾞｼｯｸUB" panose="020B0909000000000000" pitchFamily="49" charset="-128"/>
                <a:ea typeface="HG創英角ｺﾞｼｯｸUB" panose="020B0909000000000000" pitchFamily="49" charset="-128"/>
              </a:rPr>
              <a:t>１５分の会話を３ラウンド行い、</a:t>
            </a:r>
            <a:br>
              <a:rPr lang="ja-JP" altLang="en-US" sz="2800" dirty="0" smtClean="0">
                <a:latin typeface="HG創英角ｺﾞｼｯｸUB" panose="020B0909000000000000" pitchFamily="49" charset="-128"/>
                <a:ea typeface="HG創英角ｺﾞｼｯｸUB" panose="020B0909000000000000" pitchFamily="49" charset="-128"/>
              </a:rPr>
            </a:br>
            <a:r>
              <a:rPr lang="ja-JP" altLang="en-US" sz="2800" dirty="0" smtClean="0">
                <a:latin typeface="HG創英角ｺﾞｼｯｸUB" panose="020B0909000000000000" pitchFamily="49" charset="-128"/>
                <a:ea typeface="HG創英角ｺﾞｼｯｸUB" panose="020B0909000000000000" pitchFamily="49" charset="-128"/>
              </a:rPr>
              <a:t>各ラウンドでメンバーを入れ替える</a:t>
            </a:r>
          </a:p>
          <a:p>
            <a:pPr>
              <a:lnSpc>
                <a:spcPct val="80000"/>
              </a:lnSpc>
              <a:spcBef>
                <a:spcPct val="10000"/>
              </a:spcBef>
            </a:pPr>
            <a:endParaRPr lang="ja-JP" altLang="en-US" sz="2800" dirty="0" smtClean="0">
              <a:latin typeface="HG創英角ｺﾞｼｯｸUB" panose="020B0909000000000000" pitchFamily="49" charset="-128"/>
              <a:ea typeface="HG創英角ｺﾞｼｯｸUB" panose="020B0909000000000000" pitchFamily="49" charset="-128"/>
            </a:endParaRPr>
          </a:p>
          <a:p>
            <a:pPr>
              <a:lnSpc>
                <a:spcPct val="80000"/>
              </a:lnSpc>
              <a:spcBef>
                <a:spcPct val="10000"/>
              </a:spcBef>
            </a:pPr>
            <a:r>
              <a:rPr lang="ja-JP" altLang="en-US" sz="2800" dirty="0" smtClean="0">
                <a:latin typeface="HG創英角ｺﾞｼｯｸUB" panose="020B0909000000000000" pitchFamily="49" charset="-128"/>
                <a:ea typeface="HG創英角ｺﾞｼｯｸUB" panose="020B0909000000000000" pitchFamily="49" charset="-128"/>
              </a:rPr>
              <a:t>テーブルの上に拡げてある模造紙に、自由に</a:t>
            </a:r>
            <a:br>
              <a:rPr lang="ja-JP" altLang="en-US" sz="2800" dirty="0" smtClean="0">
                <a:latin typeface="HG創英角ｺﾞｼｯｸUB" panose="020B0909000000000000" pitchFamily="49" charset="-128"/>
                <a:ea typeface="HG創英角ｺﾞｼｯｸUB" panose="020B0909000000000000" pitchFamily="49" charset="-128"/>
              </a:rPr>
            </a:br>
            <a:r>
              <a:rPr lang="ja-JP" altLang="en-US" sz="2800" dirty="0" smtClean="0">
                <a:latin typeface="HG創英角ｺﾞｼｯｸUB" panose="020B0909000000000000" pitchFamily="49" charset="-128"/>
                <a:ea typeface="HG創英角ｺﾞｼｯｸUB" panose="020B0909000000000000" pitchFamily="49" charset="-128"/>
              </a:rPr>
              <a:t>書き込みをします</a:t>
            </a:r>
          </a:p>
        </p:txBody>
      </p:sp>
      <p:sp>
        <p:nvSpPr>
          <p:cNvPr id="17412" name="Rectangle 4"/>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ワールド・カフェの</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進め方</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826000"/>
            <a:ext cx="3240087"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797425"/>
            <a:ext cx="29337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ja-JP" altLang="en-US" sz="3200" smtClean="0">
                <a:latin typeface="HG創英角ｺﾞｼｯｸUB" panose="020B0909000000000000" pitchFamily="49" charset="-128"/>
                <a:ea typeface="HG創英角ｺﾞｼｯｸUB" panose="020B0909000000000000" pitchFamily="49" charset="-128"/>
              </a:rPr>
              <a:t>「ラウンド１：テーマの探求をする」</a:t>
            </a:r>
            <a:br>
              <a:rPr lang="ja-JP" altLang="en-US" sz="3200" smtClean="0">
                <a:latin typeface="HG創英角ｺﾞｼｯｸUB" panose="020B0909000000000000" pitchFamily="49" charset="-128"/>
                <a:ea typeface="HG創英角ｺﾞｼｯｸUB" panose="020B0909000000000000" pitchFamily="49" charset="-128"/>
              </a:rPr>
            </a:br>
            <a:endParaRPr lang="en-US" altLang="ja-JP" sz="2000" smtClean="0">
              <a:latin typeface="HG創英角ｺﾞｼｯｸUB" panose="020B0909000000000000" pitchFamily="49" charset="-128"/>
              <a:ea typeface="HG創英角ｺﾞｼｯｸUB" panose="020B0909000000000000" pitchFamily="49" charset="-128"/>
            </a:endParaRPr>
          </a:p>
        </p:txBody>
      </p:sp>
      <p:sp>
        <p:nvSpPr>
          <p:cNvPr id="19459" name="Rectangle 3"/>
          <p:cNvSpPr>
            <a:spLocks noChangeArrowheads="1"/>
          </p:cNvSpPr>
          <p:nvPr/>
        </p:nvSpPr>
        <p:spPr bwMode="auto">
          <a:xfrm>
            <a:off x="250825" y="2276475"/>
            <a:ext cx="8713788" cy="42433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0" name="Rectangle 4"/>
          <p:cNvSpPr>
            <a:spLocks noChangeArrowheads="1"/>
          </p:cNvSpPr>
          <p:nvPr/>
        </p:nvSpPr>
        <p:spPr bwMode="auto">
          <a:xfrm>
            <a:off x="1403350" y="2487613"/>
            <a:ext cx="1800225" cy="15113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1" name="Rectangle 5"/>
          <p:cNvSpPr>
            <a:spLocks noChangeArrowheads="1"/>
          </p:cNvSpPr>
          <p:nvPr/>
        </p:nvSpPr>
        <p:spPr bwMode="auto">
          <a:xfrm>
            <a:off x="1403350" y="4792663"/>
            <a:ext cx="1800225" cy="1511300"/>
          </a:xfrm>
          <a:prstGeom prst="rect">
            <a:avLst/>
          </a:prstGeom>
          <a:solidFill>
            <a:srgbClr val="FF66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2" name="Rectangle 6"/>
          <p:cNvSpPr>
            <a:spLocks noChangeArrowheads="1"/>
          </p:cNvSpPr>
          <p:nvPr/>
        </p:nvSpPr>
        <p:spPr bwMode="auto">
          <a:xfrm>
            <a:off x="5651500" y="2487613"/>
            <a:ext cx="1800225" cy="1511300"/>
          </a:xfrm>
          <a:prstGeom prst="rect">
            <a:avLst/>
          </a:prstGeom>
          <a:solidFill>
            <a:srgbClr val="00FF00">
              <a:alpha val="89803"/>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3" name="Rectangle 7"/>
          <p:cNvSpPr>
            <a:spLocks noChangeArrowheads="1"/>
          </p:cNvSpPr>
          <p:nvPr/>
        </p:nvSpPr>
        <p:spPr bwMode="auto">
          <a:xfrm>
            <a:off x="5651500" y="4792663"/>
            <a:ext cx="1800225" cy="1511300"/>
          </a:xfrm>
          <a:prstGeom prst="rect">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4" name="Oval 8"/>
          <p:cNvSpPr>
            <a:spLocks noChangeArrowheads="1"/>
          </p:cNvSpPr>
          <p:nvPr/>
        </p:nvSpPr>
        <p:spPr bwMode="auto">
          <a:xfrm>
            <a:off x="68421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5" name="Oval 9"/>
          <p:cNvSpPr>
            <a:spLocks noChangeArrowheads="1"/>
          </p:cNvSpPr>
          <p:nvPr/>
        </p:nvSpPr>
        <p:spPr bwMode="auto">
          <a:xfrm>
            <a:off x="68421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6" name="Oval 10"/>
          <p:cNvSpPr>
            <a:spLocks noChangeArrowheads="1"/>
          </p:cNvSpPr>
          <p:nvPr/>
        </p:nvSpPr>
        <p:spPr bwMode="auto">
          <a:xfrm>
            <a:off x="3421063" y="2487613"/>
            <a:ext cx="503237" cy="5032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7" name="Oval 11"/>
          <p:cNvSpPr>
            <a:spLocks noChangeArrowheads="1"/>
          </p:cNvSpPr>
          <p:nvPr/>
        </p:nvSpPr>
        <p:spPr bwMode="auto">
          <a:xfrm>
            <a:off x="3421063" y="3352800"/>
            <a:ext cx="503237" cy="5032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8" name="Oval 12"/>
          <p:cNvSpPr>
            <a:spLocks noChangeArrowheads="1"/>
          </p:cNvSpPr>
          <p:nvPr/>
        </p:nvSpPr>
        <p:spPr bwMode="auto">
          <a:xfrm>
            <a:off x="493236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69" name="Oval 13"/>
          <p:cNvSpPr>
            <a:spLocks noChangeArrowheads="1"/>
          </p:cNvSpPr>
          <p:nvPr/>
        </p:nvSpPr>
        <p:spPr bwMode="auto">
          <a:xfrm>
            <a:off x="493236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0" name="Oval 14"/>
          <p:cNvSpPr>
            <a:spLocks noChangeArrowheads="1"/>
          </p:cNvSpPr>
          <p:nvPr/>
        </p:nvSpPr>
        <p:spPr bwMode="auto">
          <a:xfrm>
            <a:off x="7669213" y="2487613"/>
            <a:ext cx="503237" cy="503237"/>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1" name="Oval 15"/>
          <p:cNvSpPr>
            <a:spLocks noChangeArrowheads="1"/>
          </p:cNvSpPr>
          <p:nvPr/>
        </p:nvSpPr>
        <p:spPr bwMode="auto">
          <a:xfrm>
            <a:off x="7669213" y="3352800"/>
            <a:ext cx="503237" cy="503238"/>
          </a:xfrm>
          <a:prstGeom prst="ellipse">
            <a:avLst/>
          </a:prstGeom>
          <a:solidFill>
            <a:srgbClr val="00FF00">
              <a:alpha val="89803"/>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2" name="Oval 16"/>
          <p:cNvSpPr>
            <a:spLocks noChangeArrowheads="1"/>
          </p:cNvSpPr>
          <p:nvPr/>
        </p:nvSpPr>
        <p:spPr bwMode="auto">
          <a:xfrm>
            <a:off x="493236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3" name="Oval 17"/>
          <p:cNvSpPr>
            <a:spLocks noChangeArrowheads="1"/>
          </p:cNvSpPr>
          <p:nvPr/>
        </p:nvSpPr>
        <p:spPr bwMode="auto">
          <a:xfrm>
            <a:off x="493236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4" name="Oval 18"/>
          <p:cNvSpPr>
            <a:spLocks noChangeArrowheads="1"/>
          </p:cNvSpPr>
          <p:nvPr/>
        </p:nvSpPr>
        <p:spPr bwMode="auto">
          <a:xfrm>
            <a:off x="7669213" y="4864100"/>
            <a:ext cx="503237" cy="503238"/>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5" name="Oval 19"/>
          <p:cNvSpPr>
            <a:spLocks noChangeArrowheads="1"/>
          </p:cNvSpPr>
          <p:nvPr/>
        </p:nvSpPr>
        <p:spPr bwMode="auto">
          <a:xfrm>
            <a:off x="7669213" y="5729288"/>
            <a:ext cx="503237" cy="503237"/>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6" name="Oval 20"/>
          <p:cNvSpPr>
            <a:spLocks noChangeArrowheads="1"/>
          </p:cNvSpPr>
          <p:nvPr/>
        </p:nvSpPr>
        <p:spPr bwMode="auto">
          <a:xfrm>
            <a:off x="68421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7" name="Oval 21"/>
          <p:cNvSpPr>
            <a:spLocks noChangeArrowheads="1"/>
          </p:cNvSpPr>
          <p:nvPr/>
        </p:nvSpPr>
        <p:spPr bwMode="auto">
          <a:xfrm>
            <a:off x="68421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8" name="Oval 22"/>
          <p:cNvSpPr>
            <a:spLocks noChangeArrowheads="1"/>
          </p:cNvSpPr>
          <p:nvPr/>
        </p:nvSpPr>
        <p:spPr bwMode="auto">
          <a:xfrm>
            <a:off x="3421063" y="4864100"/>
            <a:ext cx="503237" cy="503238"/>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79" name="Oval 23"/>
          <p:cNvSpPr>
            <a:spLocks noChangeArrowheads="1"/>
          </p:cNvSpPr>
          <p:nvPr/>
        </p:nvSpPr>
        <p:spPr bwMode="auto">
          <a:xfrm>
            <a:off x="3421063" y="5729288"/>
            <a:ext cx="503237" cy="503237"/>
          </a:xfrm>
          <a:prstGeom prst="ellipse">
            <a:avLst/>
          </a:prstGeom>
          <a:solidFill>
            <a:srgbClr val="FF66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19480" name="Rectangle 24"/>
          <p:cNvSpPr>
            <a:spLocks noChangeArrowheads="1"/>
          </p:cNvSpPr>
          <p:nvPr/>
        </p:nvSpPr>
        <p:spPr bwMode="auto">
          <a:xfrm>
            <a:off x="1546225" y="270351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テーブル１</a:t>
            </a:r>
          </a:p>
        </p:txBody>
      </p:sp>
      <p:sp>
        <p:nvSpPr>
          <p:cNvPr id="19481" name="Rectangle 25"/>
          <p:cNvSpPr>
            <a:spLocks noChangeArrowheads="1"/>
          </p:cNvSpPr>
          <p:nvPr/>
        </p:nvSpPr>
        <p:spPr bwMode="auto">
          <a:xfrm>
            <a:off x="1546225" y="500856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テーブル２</a:t>
            </a:r>
          </a:p>
        </p:txBody>
      </p:sp>
      <p:sp>
        <p:nvSpPr>
          <p:cNvPr id="19482" name="Rectangle 26"/>
          <p:cNvSpPr>
            <a:spLocks noChangeArrowheads="1"/>
          </p:cNvSpPr>
          <p:nvPr/>
        </p:nvSpPr>
        <p:spPr bwMode="auto">
          <a:xfrm>
            <a:off x="5795963" y="270351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テーブル３</a:t>
            </a:r>
          </a:p>
        </p:txBody>
      </p:sp>
      <p:sp>
        <p:nvSpPr>
          <p:cNvPr id="19483" name="Rectangle 27"/>
          <p:cNvSpPr>
            <a:spLocks noChangeArrowheads="1"/>
          </p:cNvSpPr>
          <p:nvPr/>
        </p:nvSpPr>
        <p:spPr bwMode="auto">
          <a:xfrm>
            <a:off x="5795963" y="500856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テーブル４</a:t>
            </a:r>
          </a:p>
        </p:txBody>
      </p:sp>
      <p:sp>
        <p:nvSpPr>
          <p:cNvPr id="19484" name="Text Box 28"/>
          <p:cNvSpPr txBox="1">
            <a:spLocks noChangeArrowheads="1"/>
          </p:cNvSpPr>
          <p:nvPr/>
        </p:nvSpPr>
        <p:spPr bwMode="auto">
          <a:xfrm>
            <a:off x="231775" y="1052513"/>
            <a:ext cx="8012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r>
              <a:rPr lang="ja-JP" altLang="ja-JP" sz="1800" b="1">
                <a:latin typeface="HG創英角ｺﾞｼｯｸUB" panose="020B0909000000000000" pitchFamily="49" charset="-128"/>
                <a:ea typeface="HG創英角ｺﾞｼｯｸUB" panose="020B0909000000000000" pitchFamily="49" charset="-128"/>
              </a:rPr>
              <a:t>■</a:t>
            </a:r>
            <a:r>
              <a:rPr lang="ja-JP" altLang="en-US" sz="1800" b="1">
                <a:latin typeface="HG創英角ｺﾞｼｯｸUB" panose="020B0909000000000000" pitchFamily="49" charset="-128"/>
                <a:ea typeface="HG創英角ｺﾞｼｯｸUB" panose="020B0909000000000000" pitchFamily="49" charset="-128"/>
              </a:rPr>
              <a:t>各テーブルの中で、テーマについて自由に話し合いを行い、探求をします</a:t>
            </a:r>
            <a:br>
              <a:rPr lang="ja-JP" altLang="en-US" sz="1800" b="1">
                <a:latin typeface="HG創英角ｺﾞｼｯｸUB" panose="020B0909000000000000" pitchFamily="49" charset="-128"/>
                <a:ea typeface="HG創英角ｺﾞｼｯｸUB" panose="020B0909000000000000" pitchFamily="49" charset="-128"/>
              </a:rPr>
            </a:br>
            <a:r>
              <a:rPr lang="ja-JP" altLang="en-US" sz="1800" b="1">
                <a:latin typeface="HG創英角ｺﾞｼｯｸUB" panose="020B0909000000000000" pitchFamily="49" charset="-128"/>
                <a:ea typeface="HG創英角ｺﾞｼｯｸUB" panose="020B0909000000000000" pitchFamily="49" charset="-128"/>
              </a:rPr>
              <a:t>■気づいたこと、発見したことなどを、自由に敷いてある模造紙に落書き</a:t>
            </a:r>
            <a:r>
              <a:rPr lang="en-US" altLang="ja-JP" sz="1800" b="1">
                <a:latin typeface="HG創英角ｺﾞｼｯｸUB" panose="020B0909000000000000" pitchFamily="49" charset="-128"/>
                <a:ea typeface="HG創英角ｺﾞｼｯｸUB" panose="020B0909000000000000" pitchFamily="49" charset="-128"/>
              </a:rPr>
              <a:t>OK</a:t>
            </a:r>
            <a:endParaRPr lang="ja-JP" altLang="en-US" sz="1800" b="1">
              <a:latin typeface="HG創英角ｺﾞｼｯｸUB" panose="020B0909000000000000" pitchFamily="49" charset="-128"/>
              <a:ea typeface="HG創英角ｺﾞｼｯｸUB" panose="020B0909000000000000" pitchFamily="49" charset="-128"/>
            </a:endParaRPr>
          </a:p>
        </p:txBody>
      </p:sp>
      <p:sp>
        <p:nvSpPr>
          <p:cNvPr id="19485" name="Rectangle 29"/>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進め方詳細：</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ラウンド１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ja-JP" altLang="en-US" sz="3200" smtClean="0">
                <a:ea typeface="HG創英角ｺﾞｼｯｸUB" panose="020B0909000000000000" pitchFamily="49" charset="-128"/>
              </a:rPr>
              <a:t>「ラウンド２：アイデアを他花受粉する」</a:t>
            </a:r>
            <a:br>
              <a:rPr lang="ja-JP" altLang="en-US" sz="3200" smtClean="0">
                <a:ea typeface="HG創英角ｺﾞｼｯｸUB" panose="020B0909000000000000" pitchFamily="49" charset="-128"/>
              </a:rPr>
            </a:br>
            <a:endParaRPr lang="en-US" altLang="ja-JP" sz="3200" smtClean="0">
              <a:ea typeface="HG創英角ｺﾞｼｯｸUB" panose="020B0909000000000000" pitchFamily="49" charset="-128"/>
            </a:endParaRPr>
          </a:p>
        </p:txBody>
      </p:sp>
      <p:sp>
        <p:nvSpPr>
          <p:cNvPr id="21507" name="Rectangle 3"/>
          <p:cNvSpPr>
            <a:spLocks noChangeArrowheads="1"/>
          </p:cNvSpPr>
          <p:nvPr/>
        </p:nvSpPr>
        <p:spPr bwMode="auto">
          <a:xfrm>
            <a:off x="250825" y="2276475"/>
            <a:ext cx="8713788" cy="42433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08" name="Rectangle 4"/>
          <p:cNvSpPr>
            <a:spLocks noChangeArrowheads="1"/>
          </p:cNvSpPr>
          <p:nvPr/>
        </p:nvSpPr>
        <p:spPr bwMode="auto">
          <a:xfrm>
            <a:off x="1403350" y="2487613"/>
            <a:ext cx="1800225" cy="15113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09" name="Rectangle 5"/>
          <p:cNvSpPr>
            <a:spLocks noChangeArrowheads="1"/>
          </p:cNvSpPr>
          <p:nvPr/>
        </p:nvSpPr>
        <p:spPr bwMode="auto">
          <a:xfrm>
            <a:off x="1403350" y="4792663"/>
            <a:ext cx="1800225" cy="1511300"/>
          </a:xfrm>
          <a:prstGeom prst="rect">
            <a:avLst/>
          </a:prstGeom>
          <a:solidFill>
            <a:srgbClr val="FF66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10" name="Rectangle 6"/>
          <p:cNvSpPr>
            <a:spLocks noChangeArrowheads="1"/>
          </p:cNvSpPr>
          <p:nvPr/>
        </p:nvSpPr>
        <p:spPr bwMode="auto">
          <a:xfrm>
            <a:off x="5651500" y="2487613"/>
            <a:ext cx="1800225" cy="1511300"/>
          </a:xfrm>
          <a:prstGeom prst="rect">
            <a:avLst/>
          </a:prstGeom>
          <a:solidFill>
            <a:srgbClr val="00FF00">
              <a:alpha val="89803"/>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11" name="Rectangle 7"/>
          <p:cNvSpPr>
            <a:spLocks noChangeArrowheads="1"/>
          </p:cNvSpPr>
          <p:nvPr/>
        </p:nvSpPr>
        <p:spPr bwMode="auto">
          <a:xfrm>
            <a:off x="5651500" y="4792663"/>
            <a:ext cx="1800225" cy="1511300"/>
          </a:xfrm>
          <a:prstGeom prst="rect">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nvGrpSpPr>
          <p:cNvPr id="21512" name="Group 29"/>
          <p:cNvGrpSpPr>
            <a:grpSpLocks/>
          </p:cNvGrpSpPr>
          <p:nvPr/>
        </p:nvGrpSpPr>
        <p:grpSpPr bwMode="auto">
          <a:xfrm>
            <a:off x="684213" y="2487613"/>
            <a:ext cx="3240087" cy="1368425"/>
            <a:chOff x="431" y="1567"/>
            <a:chExt cx="2041" cy="862"/>
          </a:xfrm>
        </p:grpSpPr>
        <p:sp>
          <p:nvSpPr>
            <p:cNvPr id="21534" name="Oval 8"/>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35" name="Oval 9"/>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36" name="Oval 10"/>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37" name="Oval 11"/>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sp>
        <p:nvSpPr>
          <p:cNvPr id="21513" name="Rectangle 24"/>
          <p:cNvSpPr>
            <a:spLocks noChangeArrowheads="1"/>
          </p:cNvSpPr>
          <p:nvPr/>
        </p:nvSpPr>
        <p:spPr bwMode="auto">
          <a:xfrm>
            <a:off x="1546225" y="270351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テーブル１</a:t>
            </a:r>
          </a:p>
        </p:txBody>
      </p:sp>
      <p:sp>
        <p:nvSpPr>
          <p:cNvPr id="21514" name="Rectangle 25"/>
          <p:cNvSpPr>
            <a:spLocks noChangeArrowheads="1"/>
          </p:cNvSpPr>
          <p:nvPr/>
        </p:nvSpPr>
        <p:spPr bwMode="auto">
          <a:xfrm>
            <a:off x="1546225" y="5008563"/>
            <a:ext cx="1512888"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テーブル２</a:t>
            </a:r>
          </a:p>
        </p:txBody>
      </p:sp>
      <p:sp>
        <p:nvSpPr>
          <p:cNvPr id="21515" name="Rectangle 26"/>
          <p:cNvSpPr>
            <a:spLocks noChangeArrowheads="1"/>
          </p:cNvSpPr>
          <p:nvPr/>
        </p:nvSpPr>
        <p:spPr bwMode="auto">
          <a:xfrm>
            <a:off x="5795963" y="270351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テーブル３</a:t>
            </a:r>
          </a:p>
        </p:txBody>
      </p:sp>
      <p:sp>
        <p:nvSpPr>
          <p:cNvPr id="21516" name="Rectangle 27"/>
          <p:cNvSpPr>
            <a:spLocks noChangeArrowheads="1"/>
          </p:cNvSpPr>
          <p:nvPr/>
        </p:nvSpPr>
        <p:spPr bwMode="auto">
          <a:xfrm>
            <a:off x="5795963" y="5008563"/>
            <a:ext cx="1512887" cy="10795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800">
                <a:latin typeface="Arial" panose="020B0604020202020204" pitchFamily="34" charset="0"/>
                <a:ea typeface="ＭＳ Ｐゴシック" panose="020B0600070205080204" pitchFamily="50" charset="-128"/>
              </a:rPr>
              <a:t>テーブル４</a:t>
            </a:r>
          </a:p>
        </p:txBody>
      </p:sp>
      <p:sp>
        <p:nvSpPr>
          <p:cNvPr id="21517" name="Text Box 28"/>
          <p:cNvSpPr txBox="1">
            <a:spLocks noChangeArrowheads="1"/>
          </p:cNvSpPr>
          <p:nvPr/>
        </p:nvSpPr>
        <p:spPr bwMode="auto">
          <a:xfrm>
            <a:off x="106363" y="1052513"/>
            <a:ext cx="87010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defTabSz="914400"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■「ホスト」をテーブルに残して、他の人は、自分が興味のある他のテーブルに</a:t>
            </a:r>
            <a:endParaRPr lang="ja-JP" altLang="en-US" sz="1800" b="1">
              <a:latin typeface="Arial" panose="020B0604020202020204" pitchFamily="34" charset="0"/>
              <a:ea typeface="HG創英角ｺﾞｼｯｸUB" panose="020B0909000000000000" pitchFamily="49" charset="-128"/>
            </a:endParaRPr>
          </a:p>
          <a:p>
            <a:pPr defTabSz="914400"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移動します</a:t>
            </a:r>
            <a:br>
              <a:rPr lang="ja-JP" altLang="ja-JP" sz="1800" b="1">
                <a:latin typeface="Arial" panose="020B0604020202020204" pitchFamily="34" charset="0"/>
                <a:ea typeface="HG創英角ｺﾞｼｯｸUB" panose="020B0909000000000000" pitchFamily="49" charset="-128"/>
              </a:rPr>
            </a:br>
            <a:r>
              <a:rPr lang="ja-JP" altLang="ja-JP" sz="1800" b="1">
                <a:latin typeface="Arial" panose="020B0604020202020204" pitchFamily="34" charset="0"/>
                <a:ea typeface="HG創英角ｺﾞｼｯｸUB" panose="020B0909000000000000" pitchFamily="49" charset="-128"/>
              </a:rPr>
              <a:t>■「ホスト」は、ラウンド１でどんな話があったかを、そのテーブルに来てくれた</a:t>
            </a:r>
            <a:endParaRPr lang="ja-JP" altLang="en-US" sz="1800" b="1">
              <a:latin typeface="Arial" panose="020B0604020202020204" pitchFamily="34" charset="0"/>
              <a:ea typeface="HG創英角ｺﾞｼｯｸUB" panose="020B0909000000000000" pitchFamily="49" charset="-128"/>
            </a:endParaRPr>
          </a:p>
          <a:p>
            <a:pPr defTabSz="914400" eaLnBrk="1" hangingPunct="1">
              <a:spcBef>
                <a:spcPct val="0"/>
              </a:spcBef>
              <a:buFontTx/>
              <a:buNone/>
            </a:pPr>
            <a:r>
              <a:rPr lang="ja-JP" altLang="ja-JP" sz="1800" b="1">
                <a:latin typeface="Arial" panose="020B0604020202020204" pitchFamily="34" charset="0"/>
                <a:ea typeface="HG創英角ｺﾞｼｯｸUB" panose="020B0909000000000000" pitchFamily="49" charset="-128"/>
              </a:rPr>
              <a:t>人と共有し、それを聞いた方も意見を述べて、探求を深めます</a:t>
            </a:r>
            <a:br>
              <a:rPr lang="ja-JP" altLang="ja-JP" sz="1800" b="1">
                <a:latin typeface="Arial" panose="020B0604020202020204" pitchFamily="34" charset="0"/>
                <a:ea typeface="HG創英角ｺﾞｼｯｸUB" panose="020B0909000000000000" pitchFamily="49" charset="-128"/>
              </a:rPr>
            </a:br>
            <a:endParaRPr lang="ja-JP" altLang="en-US" sz="1800" b="1">
              <a:latin typeface="Arial" panose="020B0604020202020204" pitchFamily="34" charset="0"/>
              <a:ea typeface="HG創英角ｺﾞｼｯｸUB" panose="020B0909000000000000" pitchFamily="49" charset="-128"/>
            </a:endParaRPr>
          </a:p>
        </p:txBody>
      </p:sp>
      <p:grpSp>
        <p:nvGrpSpPr>
          <p:cNvPr id="21518" name="Group 30"/>
          <p:cNvGrpSpPr>
            <a:grpSpLocks/>
          </p:cNvGrpSpPr>
          <p:nvPr/>
        </p:nvGrpSpPr>
        <p:grpSpPr bwMode="auto">
          <a:xfrm>
            <a:off x="684213" y="4868863"/>
            <a:ext cx="3240087" cy="1368425"/>
            <a:chOff x="431" y="1567"/>
            <a:chExt cx="2041" cy="862"/>
          </a:xfrm>
        </p:grpSpPr>
        <p:sp>
          <p:nvSpPr>
            <p:cNvPr id="21530" name="Oval 31"/>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31" name="Oval 32"/>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32" name="Oval 33"/>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33" name="Oval 34"/>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grpSp>
        <p:nvGrpSpPr>
          <p:cNvPr id="21519" name="Group 35"/>
          <p:cNvGrpSpPr>
            <a:grpSpLocks/>
          </p:cNvGrpSpPr>
          <p:nvPr/>
        </p:nvGrpSpPr>
        <p:grpSpPr bwMode="auto">
          <a:xfrm>
            <a:off x="4932363" y="4868863"/>
            <a:ext cx="3240087" cy="1368425"/>
            <a:chOff x="431" y="1567"/>
            <a:chExt cx="2041" cy="862"/>
          </a:xfrm>
        </p:grpSpPr>
        <p:sp>
          <p:nvSpPr>
            <p:cNvPr id="21526" name="Oval 36"/>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27" name="Oval 37"/>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28" name="Oval 38"/>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29" name="Oval 39"/>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grpSp>
        <p:nvGrpSpPr>
          <p:cNvPr id="21520" name="Group 40"/>
          <p:cNvGrpSpPr>
            <a:grpSpLocks/>
          </p:cNvGrpSpPr>
          <p:nvPr/>
        </p:nvGrpSpPr>
        <p:grpSpPr bwMode="auto">
          <a:xfrm>
            <a:off x="4932363" y="2492375"/>
            <a:ext cx="3240087" cy="1368425"/>
            <a:chOff x="431" y="1567"/>
            <a:chExt cx="2041" cy="862"/>
          </a:xfrm>
        </p:grpSpPr>
        <p:sp>
          <p:nvSpPr>
            <p:cNvPr id="21522" name="Oval 41"/>
            <p:cNvSpPr>
              <a:spLocks noChangeArrowheads="1"/>
            </p:cNvSpPr>
            <p:nvPr/>
          </p:nvSpPr>
          <p:spPr bwMode="auto">
            <a:xfrm>
              <a:off x="431" y="1567"/>
              <a:ext cx="317" cy="31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23" name="Oval 42"/>
            <p:cNvSpPr>
              <a:spLocks noChangeArrowheads="1"/>
            </p:cNvSpPr>
            <p:nvPr/>
          </p:nvSpPr>
          <p:spPr bwMode="auto">
            <a:xfrm>
              <a:off x="431" y="2112"/>
              <a:ext cx="317" cy="317"/>
            </a:xfrm>
            <a:prstGeom prst="ellipse">
              <a:avLst/>
            </a:prstGeom>
            <a:solidFill>
              <a:srgbClr val="FF6600"/>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24" name="Oval 43"/>
            <p:cNvSpPr>
              <a:spLocks noChangeArrowheads="1"/>
            </p:cNvSpPr>
            <p:nvPr/>
          </p:nvSpPr>
          <p:spPr bwMode="auto">
            <a:xfrm>
              <a:off x="2155" y="1567"/>
              <a:ext cx="317" cy="317"/>
            </a:xfrm>
            <a:prstGeom prst="ellipse">
              <a:avLst/>
            </a:prstGeom>
            <a:solidFill>
              <a:srgbClr val="00FF00">
                <a:alpha val="89803"/>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sp>
          <p:nvSpPr>
            <p:cNvPr id="21525" name="Oval 44"/>
            <p:cNvSpPr>
              <a:spLocks noChangeArrowheads="1"/>
            </p:cNvSpPr>
            <p:nvPr/>
          </p:nvSpPr>
          <p:spPr bwMode="auto">
            <a:xfrm>
              <a:off x="2155" y="2112"/>
              <a:ext cx="317" cy="317"/>
            </a:xfrm>
            <a:prstGeom prst="ellipse">
              <a:avLst/>
            </a:prstGeom>
            <a:solidFill>
              <a:srgbClr val="FF00FF"/>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eaLnBrk="1" hangingPunct="1">
                <a:spcBef>
                  <a:spcPct val="0"/>
                </a:spcBef>
                <a:buFontTx/>
                <a:buNone/>
              </a:pPr>
              <a:endParaRPr lang="ja-JP" altLang="en-US" sz="1800">
                <a:latin typeface="Arial" panose="020B0604020202020204" pitchFamily="34" charset="0"/>
                <a:ea typeface="ＭＳ Ｐゴシック" panose="020B0600070205080204" pitchFamily="50" charset="-128"/>
              </a:endParaRPr>
            </a:p>
          </p:txBody>
        </p:sp>
      </p:grpSp>
      <p:sp>
        <p:nvSpPr>
          <p:cNvPr id="21521" name="Rectangle 34"/>
          <p:cNvSpPr>
            <a:spLocks noChangeArrowheads="1"/>
          </p:cNvSpPr>
          <p:nvPr/>
        </p:nvSpPr>
        <p:spPr bwMode="auto">
          <a:xfrm>
            <a:off x="7524750" y="6381750"/>
            <a:ext cx="1619250" cy="476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ヒラギノ明朝 ProN W6"/>
                <a:ea typeface="ヒラギノ明朝 ProN W6"/>
                <a:cs typeface="ヒラギノ明朝 ProN W6"/>
              </a:defRPr>
            </a:lvl1pPr>
            <a:lvl2pPr marL="742950" indent="-285750">
              <a:spcBef>
                <a:spcPct val="20000"/>
              </a:spcBef>
              <a:buFont typeface="Arial" panose="020B0604020202020204" pitchFamily="34" charset="0"/>
              <a:buChar char="–"/>
              <a:defRPr kumimoji="1" sz="2800">
                <a:solidFill>
                  <a:schemeClr val="tx1"/>
                </a:solidFill>
                <a:latin typeface="ヒラギノ明朝 ProN W6"/>
                <a:ea typeface="ヒラギノ明朝 ProN W6"/>
                <a:cs typeface="ヒラギノ明朝 ProN W6"/>
              </a:defRPr>
            </a:lvl2pPr>
            <a:lvl3pPr marL="1143000" indent="-228600">
              <a:spcBef>
                <a:spcPct val="20000"/>
              </a:spcBef>
              <a:buFont typeface="Arial" panose="020B0604020202020204" pitchFamily="34" charset="0"/>
              <a:buChar char="•"/>
              <a:defRPr kumimoji="1" sz="2400">
                <a:solidFill>
                  <a:schemeClr val="tx1"/>
                </a:solidFill>
                <a:latin typeface="ヒラギノ明朝 ProN W6"/>
                <a:ea typeface="ヒラギノ明朝 ProN W6"/>
                <a:cs typeface="ヒラギノ明朝 ProN W6"/>
              </a:defRPr>
            </a:lvl3pPr>
            <a:lvl4pPr marL="16002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4pPr>
            <a:lvl5pPr marL="2057400" indent="-228600">
              <a:spcBef>
                <a:spcPct val="20000"/>
              </a:spcBef>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ヒラギノ明朝 ProN W6"/>
                <a:ea typeface="ヒラギノ明朝 ProN W6"/>
                <a:cs typeface="ヒラギノ明朝 ProN W6"/>
              </a:defRPr>
            </a:lvl9pPr>
          </a:lstStyle>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進め方詳細：</a:t>
            </a:r>
          </a:p>
          <a:p>
            <a:pPr algn="ctr" eaLnBrk="1" hangingPunct="1">
              <a:spcBef>
                <a:spcPct val="0"/>
              </a:spcBef>
              <a:buFontTx/>
              <a:buNone/>
            </a:pPr>
            <a:r>
              <a:rPr lang="ja-JP" altLang="en-US" sz="1200">
                <a:latin typeface="Arial" panose="020B0604020202020204" pitchFamily="34" charset="0"/>
                <a:ea typeface="ＭＳ Ｐゴシック" panose="020B0600070205080204" pitchFamily="50" charset="-128"/>
              </a:rPr>
              <a:t>ラウンド２</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2423</TotalTime>
  <Words>1945</Words>
  <Application>Microsoft Office PowerPoint</Application>
  <PresentationFormat>画面に合わせる (4:3)</PresentationFormat>
  <Paragraphs>241</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HG創英角ｺﾞｼｯｸUB</vt:lpstr>
      <vt:lpstr>ＭＳ Ｐゴシック</vt:lpstr>
      <vt:lpstr>Arial</vt:lpstr>
      <vt:lpstr>Calibri</vt:lpstr>
      <vt:lpstr>ヒラギノ明朝 ProN W6</vt:lpstr>
      <vt:lpstr>Office テーマ</vt:lpstr>
      <vt:lpstr>PowerPoint プレゼンテーション</vt:lpstr>
      <vt:lpstr>テーブルの配置換え （ご協力お願いします）</vt:lpstr>
      <vt:lpstr>PowerPoint プレゼンテーション</vt:lpstr>
      <vt:lpstr>PowerPoint プレゼンテーション</vt:lpstr>
      <vt:lpstr>ワールド・カフェとは・・・</vt:lpstr>
      <vt:lpstr>「他花受粉」</vt:lpstr>
      <vt:lpstr>「ワールド・カフェ」の進め方</vt:lpstr>
      <vt:lpstr>「ラウンド１：テーマの探求をする」 </vt:lpstr>
      <vt:lpstr>「ラウンド２：アイデアを他花受粉する」 </vt:lpstr>
      <vt:lpstr>「ラウンド３：持ち帰って統合する」 </vt:lpstr>
      <vt:lpstr>PowerPoint プレゼンテーション</vt:lpstr>
      <vt:lpstr>本日のテーマ</vt:lpstr>
      <vt:lpstr>「ラウンド１：テーマの探求をする」 </vt:lpstr>
      <vt:lpstr>「ラウンド２：アイデアを他花受粉する」 </vt:lpstr>
      <vt:lpstr>「ラウンド３：持ち帰って統合する」 </vt:lpstr>
    </vt:vector>
  </TitlesOfParts>
  <Company>株式会社ヌーラボ</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 b</dc:creator>
  <cp:lastModifiedBy>柴原　貞彦</cp:lastModifiedBy>
  <cp:revision>79</cp:revision>
  <cp:lastPrinted>2020-01-31T04:12:36Z</cp:lastPrinted>
  <dcterms:created xsi:type="dcterms:W3CDTF">2008-10-28T04:46:24Z</dcterms:created>
  <dcterms:modified xsi:type="dcterms:W3CDTF">2020-01-31T04:13:15Z</dcterms:modified>
</cp:coreProperties>
</file>