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66" y="-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2019/10/11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2019/10/11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2019/10/11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2019/10/11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コンテンツ プレースホルダ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7557511"/>
              </p:ext>
            </p:extLst>
          </p:nvPr>
        </p:nvGraphicFramePr>
        <p:xfrm>
          <a:off x="374083" y="1755924"/>
          <a:ext cx="9108000" cy="421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4000"/>
                <a:gridCol w="1224000"/>
                <a:gridCol w="1224000"/>
                <a:gridCol w="1224000"/>
                <a:gridCol w="1224000"/>
                <a:gridCol w="1224000"/>
                <a:gridCol w="1224000"/>
              </a:tblGrid>
              <a:tr h="396000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企　業　規　模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648000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3,000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人以上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1,000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人以上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3,000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人未満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500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人以上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1,000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人未満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100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人以上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500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人未満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50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人以上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100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人未満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規模計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母集団事業所数</a:t>
                      </a:r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(A)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119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68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89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285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88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649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母集団正社員数</a:t>
                      </a:r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(B)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45,439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17,331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12,231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33,414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5,909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114,324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調査対象事業所数</a:t>
                      </a:r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(C)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25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16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59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16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133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(C)/(A)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）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21.0%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23.5%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19.1%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20.7%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18.2%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20.5%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調査事業所正社員数</a:t>
                      </a:r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(D)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12,243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2,653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2,949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6,697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1,027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25,569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(D)/(B)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26.9%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15.3%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24.1%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20.0%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17.4%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22.4%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角丸四角形 10"/>
          <p:cNvSpPr/>
          <p:nvPr/>
        </p:nvSpPr>
        <p:spPr>
          <a:xfrm>
            <a:off x="263972" y="836712"/>
            <a:ext cx="9361040" cy="604996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lang="ja-JP" altLang="en-US" sz="1200" b="0" i="0" u="none" strike="noStrike" baseline="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en-US" altLang="ja-JP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2019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年（平成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31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年）</a:t>
            </a:r>
            <a:r>
              <a:rPr lang="ja-JP" altLang="en-US" sz="1200" b="0" i="0" u="none" strike="noStrike" baseline="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職種別民間給与実態調査では、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企業規模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50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人以上かつ事業所規模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50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人以上の民間事業所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649</a:t>
            </a:r>
            <a:r>
              <a:rPr lang="ja-JP" altLang="en-US" sz="1200" b="0" i="0" u="none" strike="noStrike" baseline="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事業所（</a:t>
            </a:r>
            <a:r>
              <a:rPr lang="ja-JP" altLang="en-US" sz="1200" b="0" i="0" u="none" strike="noStrike" baseline="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母集団</a:t>
            </a:r>
            <a:endParaRPr lang="en-US" altLang="ja-JP" sz="1200" b="0" i="0" u="none" strike="noStrike" baseline="0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200" b="0" i="0" u="none" strike="noStrike" baseline="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事業所</a:t>
            </a:r>
            <a:r>
              <a:rPr lang="ja-JP" altLang="en-US" sz="1200" b="0" i="0" u="none" strike="noStrike" baseline="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）から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133</a:t>
            </a:r>
            <a:r>
              <a:rPr lang="ja-JP" altLang="en-US" sz="1200" b="0" i="0" u="none" strike="noStrike" baseline="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事業所を無作為に抽出し、実地調査を行いました。母集団事業所、調査事業所の状況等については、下記のとおりです。</a:t>
            </a:r>
            <a:endParaRPr kumimoji="1" lang="ja-JP" altLang="en-US" sz="1200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1182" y="6021288"/>
            <a:ext cx="9071714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注</a:t>
            </a:r>
            <a:r>
              <a:rPr lang="ja-JP" altLang="en-US" sz="1050" dirty="0">
                <a:latin typeface="ＭＳ ゴシック" pitchFamily="49" charset="-128"/>
                <a:ea typeface="ＭＳ ゴシック" pitchFamily="49" charset="-128"/>
              </a:rPr>
              <a:t>１　実地調査に際し、事業所規模が調査対象外であることが判明した事業所</a:t>
            </a:r>
            <a:r>
              <a:rPr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が</a:t>
            </a:r>
            <a:r>
              <a:rPr lang="ja-JP" altLang="en-US" sz="105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１</a:t>
            </a:r>
            <a:r>
              <a:rPr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所</a:t>
            </a:r>
            <a:r>
              <a:rPr lang="ja-JP" altLang="en-US" sz="1050" dirty="0">
                <a:latin typeface="ＭＳ ゴシック" pitchFamily="49" charset="-128"/>
                <a:ea typeface="ＭＳ ゴシック" pitchFamily="49" charset="-128"/>
              </a:rPr>
              <a:t>、調査</a:t>
            </a:r>
            <a:r>
              <a:rPr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不能の事業所が８所ありました。</a:t>
            </a:r>
            <a:endParaRPr lang="en-US" altLang="ja-JP" sz="105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05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２　集計に際してはそれぞれのグループ（層）ごとに復元するため、最終的な集計結果は調査サンプルの単純平均ではなく、各グループ（層）の</a:t>
            </a:r>
            <a:endParaRPr lang="en-US" altLang="ja-JP" sz="105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05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　民間従業員数の割合に応じた加重平均となります。</a:t>
            </a:r>
            <a:endParaRPr kumimoji="1" lang="ja-JP" altLang="en-US" sz="105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 dirty="0" smtClean="0">
                <a:ea typeface="ＭＳ ゴシック" pitchFamily="49" charset="-128"/>
              </a:rPr>
              <a:t>①調査対象事業所の状況</a:t>
            </a:r>
            <a:endParaRPr lang="ja-JP" altLang="en-US" sz="2000" b="1" dirty="0">
              <a:ea typeface="ＭＳ ゴシック" pitchFamily="49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147</Words>
  <Application>Microsoft Office PowerPoint</Application>
  <PresentationFormat>A4 210 x 297 mm</PresentationFormat>
  <Paragraphs>59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w</cp:lastModifiedBy>
  <cp:revision>41</cp:revision>
  <cp:lastPrinted>2016-09-07T06:49:27Z</cp:lastPrinted>
  <dcterms:created xsi:type="dcterms:W3CDTF">2013-02-06T02:17:09Z</dcterms:created>
  <dcterms:modified xsi:type="dcterms:W3CDTF">2019-10-11T02:26:00Z</dcterms:modified>
</cp:coreProperties>
</file>