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  <a:srgbClr val="00FF00"/>
    <a:srgbClr val="66FF33"/>
    <a:srgbClr val="FF33CC"/>
    <a:srgbClr val="FF66CC"/>
    <a:srgbClr val="66FFFF"/>
    <a:srgbClr val="FFCCCC"/>
    <a:srgbClr val="CCFFCC"/>
    <a:srgbClr val="FF99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218" y="-6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374768657141076"/>
          <c:y val="9.4673179711405708E-2"/>
          <c:w val="0.70845893666135862"/>
          <c:h val="0.87986806168261977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列1</c:v>
                </c:pt>
              </c:strCache>
            </c:strRef>
          </c:tx>
          <c:spPr>
            <a:solidFill>
              <a:srgbClr val="FF66CC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"/>
            <c:bubble3D val="0"/>
            <c:spPr>
              <a:solidFill>
                <a:srgbClr val="FF33CC">
                  <a:alpha val="90000"/>
                </a:srgb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0"/>
              <c:layout>
                <c:manualLayout>
                  <c:x val="-0.17434512696421264"/>
                  <c:y val="-0.22034572085052109"/>
                </c:manualLayout>
              </c:layout>
              <c:tx>
                <c:rich>
                  <a:bodyPr/>
                  <a:lstStyle/>
                  <a:p>
                    <a:r>
                      <a:rPr lang="ja-JP" altLang="en-US" sz="1200" dirty="0" smtClean="0"/>
                      <a:t>支</a:t>
                    </a:r>
                    <a:r>
                      <a:rPr lang="ja-JP" altLang="en-US" dirty="0" smtClean="0"/>
                      <a:t>給</a:t>
                    </a:r>
                    <a:endParaRPr lang="en-US" altLang="ja-JP" dirty="0" smtClean="0"/>
                  </a:p>
                  <a:p>
                    <a:r>
                      <a:rPr lang="en-US" altLang="ja-JP" dirty="0" smtClean="0"/>
                      <a:t> </a:t>
                    </a:r>
                    <a:r>
                      <a:rPr lang="en-US" altLang="ja-JP" dirty="0" smtClean="0"/>
                      <a:t>80.7</a:t>
                    </a:r>
                    <a:r>
                      <a:rPr lang="en-US" altLang="ja-JP" dirty="0" smtClean="0"/>
                      <a:t>%</a:t>
                    </a:r>
                    <a:endParaRPr lang="ja-JP" alt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9284882980481843"/>
                  <c:y val="0.21694925663959536"/>
                </c:manualLayout>
              </c:layout>
              <c:tx>
                <c:rich>
                  <a:bodyPr/>
                  <a:lstStyle/>
                  <a:p>
                    <a:r>
                      <a:rPr lang="ja-JP" altLang="en-US" sz="1200" dirty="0" smtClean="0"/>
                      <a:t>非</a:t>
                    </a:r>
                    <a:r>
                      <a:rPr lang="ja-JP" altLang="en-US" dirty="0" smtClean="0"/>
                      <a:t>支給</a:t>
                    </a:r>
                    <a:r>
                      <a:rPr lang="en-US" altLang="ja-JP" dirty="0" smtClean="0"/>
                      <a:t> </a:t>
                    </a:r>
                    <a:r>
                      <a:rPr lang="en-US" altLang="ja-JP" dirty="0" smtClean="0"/>
                      <a:t>19.3</a:t>
                    </a:r>
                    <a:r>
                      <a:rPr lang="en-US" altLang="ja-JP" dirty="0" smtClean="0"/>
                      <a:t>%</a:t>
                    </a:r>
                    <a:endParaRPr lang="ja-JP" alt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Sheet1!$A$2:$A$3</c:f>
              <c:strCache>
                <c:ptCount val="2"/>
                <c:pt idx="0">
                  <c:v>支給</c:v>
                </c:pt>
                <c:pt idx="1">
                  <c:v>非支給</c:v>
                </c:pt>
              </c:strCache>
            </c:strRef>
          </c:cat>
          <c:val>
            <c:numRef>
              <c:f>Sheet1!$B$2:$B$3</c:f>
              <c:numCache>
                <c:formatCode>0.0%</c:formatCode>
                <c:ptCount val="2"/>
                <c:pt idx="0">
                  <c:v>0.80700000000000005</c:v>
                </c:pt>
                <c:pt idx="1">
                  <c:v>0.193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175690975885195"/>
          <c:y val="8.7376032857553729E-2"/>
          <c:w val="0.79902063727336592"/>
          <c:h val="0.8854012467083235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列1</c:v>
                </c:pt>
              </c:strCache>
            </c:strRef>
          </c:tx>
          <c:dPt>
            <c:idx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"/>
            <c:bubble3D val="0"/>
            <c:spPr>
              <a:solidFill>
                <a:srgbClr val="FF33CC">
                  <a:alpha val="90000"/>
                </a:srgb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0"/>
              <c:layout>
                <c:manualLayout>
                  <c:x val="-0.18054900422630604"/>
                  <c:y val="4.6439408383070993E-2"/>
                </c:manualLayout>
              </c:layout>
              <c:tx>
                <c:rich>
                  <a:bodyPr/>
                  <a:lstStyle/>
                  <a:p>
                    <a:r>
                      <a:rPr lang="ja-JP" altLang="en-US" dirty="0" smtClean="0"/>
                      <a:t>支給</a:t>
                    </a:r>
                    <a:r>
                      <a:rPr lang="en-US" altLang="ja-JP" dirty="0" smtClean="0"/>
                      <a:t> </a:t>
                    </a:r>
                    <a:r>
                      <a:rPr lang="en-US" altLang="ja-JP" dirty="0" smtClean="0"/>
                      <a:t>46.6%</a:t>
                    </a:r>
                    <a:endParaRPr lang="en-US" altLang="ja-JP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20544608051488467"/>
                  <c:y val="-5.9070807898997275E-2"/>
                </c:manualLayout>
              </c:layout>
              <c:tx>
                <c:rich>
                  <a:bodyPr/>
                  <a:lstStyle/>
                  <a:p>
                    <a:r>
                      <a:rPr lang="ja-JP" altLang="en-US" dirty="0" smtClean="0"/>
                      <a:t>非支給</a:t>
                    </a:r>
                    <a:r>
                      <a:rPr lang="en-US" altLang="ja-JP" dirty="0" smtClean="0"/>
                      <a:t> </a:t>
                    </a:r>
                    <a:r>
                      <a:rPr lang="en-US" altLang="ja-JP" dirty="0" smtClean="0"/>
                      <a:t>53.4%</a:t>
                    </a:r>
                    <a:endParaRPr lang="en-US" altLang="ja-JP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Sheet1!$A$2:$A$3</c:f>
              <c:strCache>
                <c:ptCount val="2"/>
                <c:pt idx="0">
                  <c:v>支給</c:v>
                </c:pt>
                <c:pt idx="1">
                  <c:v>非支給</c:v>
                </c:pt>
              </c:strCache>
            </c:strRef>
          </c:cat>
          <c:val>
            <c:numRef>
              <c:f>Sheet1!$B$2:$B$3</c:f>
              <c:numCache>
                <c:formatCode>0.0%</c:formatCode>
                <c:ptCount val="2"/>
                <c:pt idx="0">
                  <c:v>0.46600000000000003</c:v>
                </c:pt>
                <c:pt idx="1">
                  <c:v>0.53400000000000003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  <c:spPr>
        <a:solidFill>
          <a:schemeClr val="tx1">
            <a:lumMod val="50000"/>
            <a:lumOff val="50000"/>
          </a:schemeClr>
        </a:solidFill>
      </c:spPr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gradFill flip="none" rotWithShape="1">
              <a:gsLst>
                <a:gs pos="0">
                  <a:srgbClr val="00B050"/>
                </a:gs>
                <a:gs pos="70000">
                  <a:srgbClr val="00FF00"/>
                </a:gs>
                <a:gs pos="100000">
                  <a:srgbClr val="66FF66"/>
                </a:gs>
              </a:gsLst>
              <a:lin ang="5400000" scaled="1"/>
              <a:tileRect/>
            </a:gradFill>
          </c:spPr>
          <c:invertIfNegative val="0"/>
          <c:dLbls>
            <c:dLbl>
              <c:idx val="0"/>
              <c:layout>
                <c:manualLayout>
                  <c:x val="0"/>
                  <c:y val="0.318798635618622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7825997475690321E-3"/>
                  <c:y val="0.1875286091874253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借家・借間</c:v>
                </c:pt>
                <c:pt idx="1">
                  <c:v>自宅（持ち家）</c:v>
                </c:pt>
              </c:strCache>
            </c:strRef>
          </c:cat>
          <c:val>
            <c:numRef>
              <c:f>Sheet1!$B$2:$B$3</c:f>
              <c:numCache>
                <c:formatCode>0.0%</c:formatCode>
                <c:ptCount val="2"/>
                <c:pt idx="0">
                  <c:v>0.86899999999999999</c:v>
                </c:pt>
                <c:pt idx="1">
                  <c:v>0.69599999999999995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00759040"/>
        <c:axId val="109126016"/>
        <c:axId val="0"/>
      </c:bar3DChart>
      <c:catAx>
        <c:axId val="10075904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ja-JP"/>
          </a:p>
        </c:txPr>
        <c:crossAx val="109126016"/>
        <c:crosses val="autoZero"/>
        <c:auto val="1"/>
        <c:lblAlgn val="ctr"/>
        <c:lblOffset val="100"/>
        <c:noMultiLvlLbl val="0"/>
      </c:catAx>
      <c:valAx>
        <c:axId val="109126016"/>
        <c:scaling>
          <c:orientation val="minMax"/>
          <c:min val="0.5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ja-JP"/>
          </a:p>
        </c:txPr>
        <c:crossAx val="100759040"/>
        <c:crosses val="autoZero"/>
        <c:crossBetween val="between"/>
        <c:majorUnit val="0.1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2019/9/24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2019/9/24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2019/9/24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2019/9/24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2019/9/24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2019/9/24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2019/9/24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2019/9/24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2019/9/24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2019/9/24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2019/9/24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40368-48C3-4683-B654-FCE14ADA7888}" type="datetimeFigureOut">
              <a:rPr kumimoji="1" lang="ja-JP" altLang="en-US" smtClean="0"/>
              <a:pPr/>
              <a:t>2019/9/24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54"/>
          <p:cNvSpPr>
            <a:spLocks noChangeArrowheads="1"/>
          </p:cNvSpPr>
          <p:nvPr/>
        </p:nvSpPr>
        <p:spPr bwMode="auto">
          <a:xfrm>
            <a:off x="1822748" y="178014"/>
            <a:ext cx="6247928" cy="44267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B0F0"/>
              </a:gs>
              <a:gs pos="50000">
                <a:srgbClr val="FFFFFF"/>
              </a:gs>
              <a:gs pos="100000">
                <a:srgbClr val="00B0F0"/>
              </a:gs>
            </a:gsLst>
            <a:lin ang="5400000" scaled="1"/>
          </a:gradFill>
          <a:ln w="38100" cmpd="dbl" algn="ctr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ja-JP" altLang="en-US" sz="2000" b="1" dirty="0">
                <a:ea typeface="ＭＳ ゴシック" pitchFamily="49" charset="-128"/>
              </a:rPr>
              <a:t>⑧</a:t>
            </a:r>
            <a:r>
              <a:rPr lang="ja-JP" altLang="en-US" sz="2000" b="1" dirty="0" smtClean="0">
                <a:ea typeface="ＭＳ ゴシック" pitchFamily="49" charset="-128"/>
              </a:rPr>
              <a:t>家族手当・住宅手当の支給状況</a:t>
            </a:r>
            <a:endParaRPr lang="ja-JP" altLang="en-US" sz="2000" b="1" dirty="0">
              <a:ea typeface="ＭＳ ゴシック" pitchFamily="49" charset="-128"/>
            </a:endParaRPr>
          </a:p>
        </p:txBody>
      </p:sp>
      <p:graphicFrame>
        <p:nvGraphicFramePr>
          <p:cNvPr id="8" name="コンテンツ プレースホルダ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707281482"/>
              </p:ext>
            </p:extLst>
          </p:nvPr>
        </p:nvGraphicFramePr>
        <p:xfrm>
          <a:off x="3375553" y="620688"/>
          <a:ext cx="2952328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コンテンツ プレースホルダ 1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355983006"/>
              </p:ext>
            </p:extLst>
          </p:nvPr>
        </p:nvGraphicFramePr>
        <p:xfrm>
          <a:off x="632520" y="3933056"/>
          <a:ext cx="2743294" cy="2475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グラフ 16"/>
          <p:cNvGraphicFramePr/>
          <p:nvPr>
            <p:extLst>
              <p:ext uri="{D42A27DB-BD31-4B8C-83A1-F6EECF244321}">
                <p14:modId xmlns:p14="http://schemas.microsoft.com/office/powerpoint/2010/main" val="175671627"/>
              </p:ext>
            </p:extLst>
          </p:nvPr>
        </p:nvGraphicFramePr>
        <p:xfrm>
          <a:off x="4160912" y="3933056"/>
          <a:ext cx="4392488" cy="2708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テキスト ボックス 19"/>
          <p:cNvSpPr txBox="1"/>
          <p:nvPr/>
        </p:nvSpPr>
        <p:spPr>
          <a:xfrm>
            <a:off x="1107301" y="3645024"/>
            <a:ext cx="19014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ア　支給事業所の割合</a:t>
            </a:r>
            <a:endParaRPr kumimoji="1" lang="ja-JP" altLang="en-US" sz="14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851717" y="3645024"/>
            <a:ext cx="31309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 smtClean="0"/>
              <a:t>イ　借家・借間、自宅に対する支給状況</a:t>
            </a:r>
            <a:endParaRPr kumimoji="1" lang="ja-JP" altLang="en-US" sz="14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970324" y="6622793"/>
            <a:ext cx="310373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00" dirty="0" smtClean="0"/>
              <a:t>注　手当を支給する事業所を</a:t>
            </a:r>
            <a:r>
              <a:rPr lang="en-US" altLang="ja-JP" sz="1100" dirty="0" smtClean="0"/>
              <a:t>100</a:t>
            </a:r>
            <a:r>
              <a:rPr lang="ja-JP" altLang="en-US" sz="1100" dirty="0" smtClean="0"/>
              <a:t>とした割合です。</a:t>
            </a:r>
            <a:endParaRPr kumimoji="1" lang="ja-JP" altLang="en-US" sz="1100" dirty="0"/>
          </a:p>
        </p:txBody>
      </p:sp>
      <p:sp>
        <p:nvSpPr>
          <p:cNvPr id="2" name="角丸四角形 1"/>
          <p:cNvSpPr/>
          <p:nvPr/>
        </p:nvSpPr>
        <p:spPr>
          <a:xfrm>
            <a:off x="778632" y="1066292"/>
            <a:ext cx="2088232" cy="36004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latin typeface="+mj-ea"/>
                <a:ea typeface="+mj-ea"/>
              </a:rPr>
              <a:t>家族手当の支給状況</a:t>
            </a:r>
            <a:endParaRPr kumimoji="1" lang="ja-JP" altLang="en-US" sz="1600" b="1" dirty="0">
              <a:latin typeface="+mj-ea"/>
              <a:ea typeface="+mj-ea"/>
            </a:endParaRPr>
          </a:p>
        </p:txBody>
      </p:sp>
      <p:sp>
        <p:nvSpPr>
          <p:cNvPr id="3" name="角丸四角形 2"/>
          <p:cNvSpPr/>
          <p:nvPr/>
        </p:nvSpPr>
        <p:spPr>
          <a:xfrm>
            <a:off x="778632" y="3140968"/>
            <a:ext cx="2088232" cy="36004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latin typeface="+mj-ea"/>
                <a:ea typeface="+mj-ea"/>
              </a:rPr>
              <a:t>住宅手当の支給状況</a:t>
            </a:r>
            <a:endParaRPr kumimoji="1" lang="ja-JP" altLang="en-US" sz="1600" b="1" dirty="0">
              <a:latin typeface="+mj-ea"/>
              <a:ea typeface="+mj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39</Words>
  <Application>Microsoft Office PowerPoint</Application>
  <PresentationFormat>A4 210 x 297 mm</PresentationFormat>
  <Paragraphs>13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w263966</dc:creator>
  <cp:lastModifiedBy>w</cp:lastModifiedBy>
  <cp:revision>70</cp:revision>
  <cp:lastPrinted>2015-09-10T13:07:38Z</cp:lastPrinted>
  <dcterms:created xsi:type="dcterms:W3CDTF">2013-02-06T02:17:09Z</dcterms:created>
  <dcterms:modified xsi:type="dcterms:W3CDTF">2019-09-24T10:11:06Z</dcterms:modified>
</cp:coreProperties>
</file>