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66FF33"/>
    <a:srgbClr val="FF33CC"/>
    <a:srgbClr val="FF66CC"/>
    <a:srgbClr val="66FFFF"/>
    <a:srgbClr val="FFCCCC"/>
    <a:srgbClr val="CCFF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74768657141076"/>
          <c:y val="9.4673179711405708E-2"/>
          <c:w val="0.70845893666135862"/>
          <c:h val="0.879868061682619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66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33CC">
                  <a:alpha val="9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7434512696421264"/>
                  <c:y val="-0.2203457208505210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dirty="0" smtClean="0"/>
                      <a:t>支</a:t>
                    </a:r>
                    <a:r>
                      <a:rPr lang="ja-JP" altLang="en-US" dirty="0" smtClean="0"/>
                      <a:t>給</a:t>
                    </a:r>
                    <a:endParaRPr lang="en-US" altLang="ja-JP" dirty="0" smtClean="0"/>
                  </a:p>
                  <a:p>
                    <a:r>
                      <a:rPr lang="en-US" altLang="ja-JP" dirty="0" smtClean="0"/>
                      <a:t> </a:t>
                    </a:r>
                    <a:r>
                      <a:rPr lang="en-US" altLang="ja-JP" dirty="0" smtClean="0"/>
                      <a:t>80.7</a:t>
                    </a:r>
                    <a:r>
                      <a:rPr lang="en-US" altLang="ja-JP" dirty="0" smtClean="0"/>
                      <a:t>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284882980481843"/>
                  <c:y val="0.2169492566395953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dirty="0" smtClean="0"/>
                      <a:t>非</a:t>
                    </a:r>
                    <a:r>
                      <a:rPr lang="ja-JP" altLang="en-US" dirty="0" smtClean="0"/>
                      <a:t>支給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 smtClean="0"/>
                      <a:t>19.3</a:t>
                    </a:r>
                    <a:r>
                      <a:rPr lang="en-US" altLang="ja-JP" dirty="0" smtClean="0"/>
                      <a:t>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支給</c:v>
                </c:pt>
                <c:pt idx="1">
                  <c:v>非支給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0.80700000000000005</c:v>
                </c:pt>
                <c:pt idx="1">
                  <c:v>0.193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5690975885195"/>
          <c:y val="8.7376032857553729E-2"/>
          <c:w val="0.79902063727336592"/>
          <c:h val="0.885401246708323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33CC">
                  <a:alpha val="9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8054900422630604"/>
                  <c:y val="4.643940838307099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支給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 smtClean="0"/>
                      <a:t>46.6%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0544608051488467"/>
                  <c:y val="-5.907080789899727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非支給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 smtClean="0"/>
                      <a:t>53.4%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支給</c:v>
                </c:pt>
                <c:pt idx="1">
                  <c:v>非支給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0.46600000000000003</c:v>
                </c:pt>
                <c:pt idx="1">
                  <c:v>0.53400000000000003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00FF00"/>
                </a:gs>
                <a:gs pos="100000">
                  <a:srgbClr val="66FF66"/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0"/>
                  <c:y val="0.31879863561862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825997475690321E-3"/>
                  <c:y val="0.18752860918742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借家・借間</c:v>
                </c:pt>
                <c:pt idx="1">
                  <c:v>自宅（持ち家）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0.86899999999999999</c:v>
                </c:pt>
                <c:pt idx="1">
                  <c:v>0.69599999999999995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759040"/>
        <c:axId val="109126016"/>
        <c:axId val="0"/>
      </c:bar3DChart>
      <c:catAx>
        <c:axId val="10075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9126016"/>
        <c:crosses val="autoZero"/>
        <c:auto val="1"/>
        <c:lblAlgn val="ctr"/>
        <c:lblOffset val="100"/>
        <c:noMultiLvlLbl val="0"/>
      </c:catAx>
      <c:valAx>
        <c:axId val="109126016"/>
        <c:scaling>
          <c:orientation val="minMax"/>
          <c:min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0759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⑧</a:t>
            </a:r>
            <a:r>
              <a:rPr lang="ja-JP" altLang="en-US" sz="2000" b="1" dirty="0" smtClean="0">
                <a:ea typeface="ＭＳ ゴシック" pitchFamily="49" charset="-128"/>
              </a:rPr>
              <a:t>家族手当・住宅手当の支給状況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7281482"/>
              </p:ext>
            </p:extLst>
          </p:nvPr>
        </p:nvGraphicFramePr>
        <p:xfrm>
          <a:off x="3375553" y="620688"/>
          <a:ext cx="295232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コンテンツ プレースホルダ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5983006"/>
              </p:ext>
            </p:extLst>
          </p:nvPr>
        </p:nvGraphicFramePr>
        <p:xfrm>
          <a:off x="632520" y="3933056"/>
          <a:ext cx="2743294" cy="24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175671627"/>
              </p:ext>
            </p:extLst>
          </p:nvPr>
        </p:nvGraphicFramePr>
        <p:xfrm>
          <a:off x="4160912" y="3933056"/>
          <a:ext cx="4392488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107301" y="3645024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ア　支給事業所の割合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51717" y="3645024"/>
            <a:ext cx="3130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イ　借家・借間、自宅に対する支給状況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70324" y="6622793"/>
            <a:ext cx="3103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注　手当を支給する事業所を</a:t>
            </a:r>
            <a:r>
              <a:rPr lang="en-US" altLang="ja-JP" sz="1100" dirty="0" smtClean="0"/>
              <a:t>100</a:t>
            </a:r>
            <a:r>
              <a:rPr lang="ja-JP" altLang="en-US" sz="1100" dirty="0" smtClean="0"/>
              <a:t>とした割合です。</a:t>
            </a:r>
            <a:endParaRPr kumimoji="1" lang="ja-JP" altLang="en-US" sz="1100" dirty="0"/>
          </a:p>
        </p:txBody>
      </p:sp>
      <p:sp>
        <p:nvSpPr>
          <p:cNvPr id="2" name="角丸四角形 1"/>
          <p:cNvSpPr/>
          <p:nvPr/>
        </p:nvSpPr>
        <p:spPr>
          <a:xfrm>
            <a:off x="778632" y="1066292"/>
            <a:ext cx="2088232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家族手当の支給状況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78632" y="3140968"/>
            <a:ext cx="2088232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住宅手当の支給状況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39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70</cp:revision>
  <cp:lastPrinted>2015-09-10T13:07:38Z</cp:lastPrinted>
  <dcterms:created xsi:type="dcterms:W3CDTF">2013-02-06T02:17:09Z</dcterms:created>
  <dcterms:modified xsi:type="dcterms:W3CDTF">2019-09-24T10:11:06Z</dcterms:modified>
</cp:coreProperties>
</file>