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FFCCCC"/>
    <a:srgbClr val="FF99FF"/>
    <a:srgbClr val="8264A2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444" y="79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sz="1400" b="0"/>
              <a:t>課長級</a:t>
            </a:r>
          </a:p>
        </c:rich>
      </c:tx>
      <c:layout>
        <c:manualLayout>
          <c:xMode val="edge"/>
          <c:yMode val="edge"/>
          <c:x val="0.47413680226006633"/>
          <c:y val="7.495712727075909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0.26100000000000001</c:v>
                </c:pt>
                <c:pt idx="1">
                  <c:v>0.41</c:v>
                </c:pt>
                <c:pt idx="2">
                  <c:v>0.35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799512576204055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9.0999999999999998E-2</c:v>
                </c:pt>
                <c:pt idx="1">
                  <c:v>4.3999999999999997E-2</c:v>
                </c:pt>
                <c:pt idx="2">
                  <c:v>4.3999999999999997E-2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3795856897734467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39610060963244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3961006096324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1.7000000000000001E-2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ベースアップの慣行なし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0.64800000000000002</c:v>
                </c:pt>
                <c:pt idx="1">
                  <c:v>0.54600000000000004</c:v>
                </c:pt>
                <c:pt idx="2">
                  <c:v>0.58899999999999997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0260608"/>
        <c:axId val="90262144"/>
        <c:axId val="0"/>
      </c:bar3DChart>
      <c:catAx>
        <c:axId val="9026060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0262144"/>
        <c:crosses val="autoZero"/>
        <c:auto val="1"/>
        <c:lblAlgn val="ctr"/>
        <c:lblOffset val="100"/>
        <c:noMultiLvlLbl val="0"/>
      </c:catAx>
      <c:valAx>
        <c:axId val="9026214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0260608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title>
      <c:tx>
        <c:rich>
          <a:bodyPr/>
          <a:lstStyle/>
          <a:p>
            <a:pPr>
              <a:defRPr sz="1400" b="0"/>
            </a:pPr>
            <a:r>
              <a:rPr lang="ja-JP" altLang="en-US" sz="1400" b="0" dirty="0" smtClean="0"/>
              <a:t>係　員</a:t>
            </a:r>
            <a:endParaRPr lang="ja-JP" sz="1400" b="0" dirty="0"/>
          </a:p>
        </c:rich>
      </c:tx>
      <c:layout>
        <c:manualLayout>
          <c:xMode val="edge"/>
          <c:yMode val="edge"/>
          <c:x val="0.4769362674378354"/>
          <c:y val="7.4956949227863584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ベースアップ実施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0.32300000000000001</c:v>
                </c:pt>
                <c:pt idx="1">
                  <c:v>0.55300000000000005</c:v>
                </c:pt>
                <c:pt idx="2">
                  <c:v>0.442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ベースアップ中止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97562881020275E-3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799512576204055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8.3985377286121647E-3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Sheet1!$C$2:$C$4</c:f>
              <c:numCache>
                <c:formatCode>0.0%</c:formatCode>
                <c:ptCount val="3"/>
                <c:pt idx="0">
                  <c:v>9.5000000000000001E-2</c:v>
                </c:pt>
                <c:pt idx="1">
                  <c:v>1.7999999999999999E-2</c:v>
                </c:pt>
                <c:pt idx="2">
                  <c:v>4.9000000000000002E-2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ベースダウン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796965240193772E-2"/>
                  <c:y val="-9.044579092351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794417904183486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195613185836494E-2"/>
                  <c:y val="-4.5226456319668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Sheet1!$D$2:$D$4</c:f>
              <c:numCache>
                <c:formatCode>0.0%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1.6E-2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ベースアップの慣行なし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平成29年</c:v>
                </c:pt>
                <c:pt idx="1">
                  <c:v>平成30年</c:v>
                </c:pt>
                <c:pt idx="2">
                  <c:v>平成31年</c:v>
                </c:pt>
              </c:strCache>
            </c:strRef>
          </c:cat>
          <c:val>
            <c:numRef>
              <c:f>Sheet1!$E$2:$E$4</c:f>
              <c:numCache>
                <c:formatCode>0.0%</c:formatCode>
                <c:ptCount val="3"/>
                <c:pt idx="0">
                  <c:v>0.58199999999999996</c:v>
                </c:pt>
                <c:pt idx="1">
                  <c:v>0.42899999999999999</c:v>
                </c:pt>
                <c:pt idx="2">
                  <c:v>0.49299999999999999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0450944"/>
        <c:axId val="90473216"/>
        <c:axId val="0"/>
      </c:bar3DChart>
      <c:catAx>
        <c:axId val="904509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0473216"/>
        <c:crosses val="autoZero"/>
        <c:auto val="1"/>
        <c:lblAlgn val="ctr"/>
        <c:lblOffset val="100"/>
        <c:noMultiLvlLbl val="0"/>
      </c:catAx>
      <c:valAx>
        <c:axId val="904732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90450944"/>
        <c:crosses val="autoZero"/>
        <c:crossBetween val="between"/>
        <c:majorUnit val="0.2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ja-JP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40368-48C3-4683-B654-FCE14ADA7888}" type="datetimeFigureOut">
              <a:rPr kumimoji="1" lang="ja-JP" altLang="en-US" smtClean="0"/>
              <a:pPr/>
              <a:t>2019/9/30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FEB3F-0E6B-46BA-8C76-BFA3888F359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54"/>
          <p:cNvSpPr>
            <a:spLocks noChangeArrowheads="1"/>
          </p:cNvSpPr>
          <p:nvPr/>
        </p:nvSpPr>
        <p:spPr bwMode="auto">
          <a:xfrm>
            <a:off x="1822748" y="178014"/>
            <a:ext cx="6247928" cy="442674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B0F0"/>
              </a:gs>
              <a:gs pos="50000">
                <a:srgbClr val="FFFFFF"/>
              </a:gs>
              <a:gs pos="100000">
                <a:srgbClr val="00B0F0"/>
              </a:gs>
            </a:gsLst>
            <a:lin ang="5400000" scaled="1"/>
          </a:gradFill>
          <a:ln w="38100" cmpd="dbl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000" b="1" dirty="0">
                <a:ea typeface="ＭＳ ゴシック" pitchFamily="49" charset="-128"/>
              </a:rPr>
              <a:t>③</a:t>
            </a:r>
            <a:r>
              <a:rPr lang="ja-JP" altLang="en-US" sz="2000" b="1" dirty="0" smtClean="0">
                <a:ea typeface="ＭＳ ゴシック" pitchFamily="49" charset="-128"/>
              </a:rPr>
              <a:t>給与改定の状況</a:t>
            </a:r>
            <a:endParaRPr lang="ja-JP" altLang="en-US" sz="2000" b="1" dirty="0">
              <a:ea typeface="ＭＳ ゴシック" pitchFamily="49" charset="-128"/>
            </a:endParaRPr>
          </a:p>
        </p:txBody>
      </p:sp>
      <p:graphicFrame>
        <p:nvGraphicFramePr>
          <p:cNvPr id="16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2664918"/>
              </p:ext>
            </p:extLst>
          </p:nvPr>
        </p:nvGraphicFramePr>
        <p:xfrm>
          <a:off x="344488" y="364502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372770" y="6453336"/>
            <a:ext cx="6955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注　ベースアップ慣行の有無が不明およびベースアップの実施が未定の事業所を除いて集計しています</a:t>
            </a:r>
            <a:r>
              <a:rPr lang="ja-JP" altLang="en-US" sz="11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kumimoji="1" lang="ja-JP" altLang="en-US" sz="1100" dirty="0"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8" name="コンテンツ プレースホルダ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7857446"/>
              </p:ext>
            </p:extLst>
          </p:nvPr>
        </p:nvGraphicFramePr>
        <p:xfrm>
          <a:off x="344488" y="764704"/>
          <a:ext cx="9073008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28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w263966</dc:creator>
  <cp:lastModifiedBy>w</cp:lastModifiedBy>
  <cp:revision>70</cp:revision>
  <dcterms:created xsi:type="dcterms:W3CDTF">2013-02-06T02:17:09Z</dcterms:created>
  <dcterms:modified xsi:type="dcterms:W3CDTF">2019-09-30T02:00:54Z</dcterms:modified>
</cp:coreProperties>
</file>