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85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65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事務関係職種</c:v>
                </c:pt>
              </c:strCache>
            </c:strRef>
          </c:tx>
          <c:spPr>
            <a:gradFill flip="none" rotWithShape="1">
              <a:gsLst>
                <a:gs pos="0">
                  <a:srgbClr val="00B0F0"/>
                </a:gs>
                <a:gs pos="80000">
                  <a:srgbClr val="4F81B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-1.5095674995720912E-2"/>
                  <c:y val="-8.5388483984616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7252199995109612E-2"/>
                  <c:y val="-8.5388483984616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312880193659341E-3"/>
                  <c:y val="-1.49429846973079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313049998777403E-3"/>
                  <c:y val="-2.348200118333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Sheet1!$B$2:$B$5</c:f>
              <c:numCache>
                <c:formatCode>#,##0_ </c:formatCode>
                <c:ptCount val="4"/>
                <c:pt idx="0">
                  <c:v>651782</c:v>
                </c:pt>
                <c:pt idx="1">
                  <c:v>564942</c:v>
                </c:pt>
                <c:pt idx="2">
                  <c:v>405120</c:v>
                </c:pt>
                <c:pt idx="3">
                  <c:v>283461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技術関係職種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70000">
                  <a:srgbClr val="FF6600"/>
                </a:gs>
              </a:gsLst>
              <a:lin ang="5400000" scaled="1"/>
              <a:tileRect/>
            </a:gradFill>
            <a:ln>
              <a:solidFill>
                <a:srgbClr val="C00000"/>
              </a:solidFill>
            </a:ln>
          </c:spPr>
          <c:invertIfNegative val="0"/>
          <c:dLbls>
            <c:dLbl>
              <c:idx val="0"/>
              <c:layout>
                <c:manualLayout>
                  <c:x val="1.5095674995720912E-2"/>
                  <c:y val="-2.13471209961541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817449988996632E-2"/>
                  <c:y val="-4.26942419923083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3721774993275716E-2"/>
                  <c:y val="-1.9212408896538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5287024987162736E-2"/>
                  <c:y val="-1.2808440685259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Sheet1!$C$2:$C$5</c:f>
              <c:numCache>
                <c:formatCode>#,##0_ </c:formatCode>
                <c:ptCount val="4"/>
                <c:pt idx="0">
                  <c:v>707744</c:v>
                </c:pt>
                <c:pt idx="1">
                  <c:v>607597</c:v>
                </c:pt>
                <c:pt idx="2">
                  <c:v>423959</c:v>
                </c:pt>
                <c:pt idx="3">
                  <c:v>291083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5247360"/>
        <c:axId val="95254784"/>
        <c:axId val="0"/>
      </c:bar3DChart>
      <c:catAx>
        <c:axId val="952473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5254784"/>
        <c:crosses val="autoZero"/>
        <c:auto val="1"/>
        <c:lblAlgn val="ctr"/>
        <c:lblOffset val="100"/>
        <c:tickLblSkip val="1"/>
        <c:noMultiLvlLbl val="0"/>
      </c:catAx>
      <c:valAx>
        <c:axId val="95254784"/>
        <c:scaling>
          <c:orientation val="minMax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524736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1338926940329176"/>
          <c:y val="2.6352484188509488E-2"/>
          <c:w val="0.38184756119097302"/>
          <c:h val="4.9119936437129121E-2"/>
        </c:manualLayout>
      </c:layout>
      <c:overlay val="0"/>
      <c:txPr>
        <a:bodyPr/>
        <a:lstStyle/>
        <a:p>
          <a:pPr>
            <a:defRPr sz="1200" kern="0" baseline="0">
              <a:latin typeface="ＭＳ Ｐゴシック" panose="020B0600070205080204" pitchFamily="50" charset="-128"/>
              <a:ea typeface="ＭＳ Ｐゴシック" panose="020B0600070205080204" pitchFamily="50" charset="-128"/>
            </a:defRPr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2016/9/28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⑧</a:t>
            </a:r>
            <a:r>
              <a:rPr lang="ja-JP" altLang="en-US" sz="2000" b="1" dirty="0" smtClean="0">
                <a:ea typeface="ＭＳ ゴシック" pitchFamily="49" charset="-128"/>
              </a:rPr>
              <a:t>職種別平均年齢および平均給与額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19538767"/>
              </p:ext>
            </p:extLst>
          </p:nvPr>
        </p:nvGraphicFramePr>
        <p:xfrm>
          <a:off x="0" y="908720"/>
          <a:ext cx="58891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72480" y="119675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106554394"/>
              </p:ext>
            </p:extLst>
          </p:nvPr>
        </p:nvGraphicFramePr>
        <p:xfrm>
          <a:off x="6177544" y="1459182"/>
          <a:ext cx="3672000" cy="38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/>
                <a:gridCol w="864000"/>
                <a:gridCol w="1008000"/>
                <a:gridCol w="1260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職種名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平均年齢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平成</a:t>
                      </a:r>
                      <a:r>
                        <a:rPr kumimoji="1" lang="en-US" altLang="ja-JP" sz="1200" dirty="0" smtClean="0"/>
                        <a:t>28</a:t>
                      </a:r>
                      <a:r>
                        <a:rPr kumimoji="1" lang="ja-JP" altLang="en-US" sz="1200" dirty="0" smtClean="0"/>
                        <a:t>年</a:t>
                      </a:r>
                      <a:r>
                        <a:rPr kumimoji="1" lang="en-US" altLang="ja-JP" sz="1200" dirty="0" smtClean="0"/>
                        <a:t>4</a:t>
                      </a:r>
                      <a:r>
                        <a:rPr kumimoji="1" lang="ja-JP" altLang="en-US" sz="1200" dirty="0" smtClean="0"/>
                        <a:t>月分</a:t>
                      </a:r>
                      <a:endParaRPr kumimoji="1" lang="en-US" altLang="ja-JP" sz="1200" dirty="0" smtClean="0"/>
                    </a:p>
                    <a:p>
                      <a:pPr algn="ctr"/>
                      <a:r>
                        <a:rPr kumimoji="1" lang="ja-JP" altLang="en-US" sz="1200" dirty="0" smtClean="0"/>
                        <a:t>平均給与額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52000">
                <a:tc rowSpan="5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事務関係職種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歳</a:t>
                      </a:r>
                      <a:endParaRPr kumimoji="1" lang="ja-JP" altLang="en-US" sz="1000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円</a:t>
                      </a:r>
                      <a:endParaRPr kumimoji="1" lang="ja-JP" altLang="en-US" sz="10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vert="wordArtVertRtl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52.1</a:t>
                      </a:r>
                      <a:endParaRPr kumimoji="1" lang="ja-JP" altLang="en-US" sz="1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651,782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49.2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564,942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46.6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405,120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37.5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283,461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rowSpan="4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技術関係職種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52.0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707,744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48.9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607,597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46.2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423,959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36.7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291,083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141223" y="5374377"/>
            <a:ext cx="38523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「平均給与額」とは、該当従業員にきまって支給する</a:t>
            </a:r>
            <a:endParaRPr lang="en-US" altLang="ja-JP" sz="110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　給与総額（時間外手当額を除く）の平均額です。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64</Words>
  <Application>Microsoft Office PowerPoint</Application>
  <PresentationFormat>A4 210 x 297 mm</PresentationFormat>
  <Paragraphs>44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60</cp:revision>
  <cp:lastPrinted>2014-08-18T12:27:52Z</cp:lastPrinted>
  <dcterms:created xsi:type="dcterms:W3CDTF">2013-02-06T02:17:09Z</dcterms:created>
  <dcterms:modified xsi:type="dcterms:W3CDTF">2016-09-28T02:34:42Z</dcterms:modified>
</cp:coreProperties>
</file>