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CC"/>
    <a:srgbClr val="FFCCFF"/>
    <a:srgbClr val="FFCCCC"/>
    <a:srgbClr val="FF99FF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tx1">
            <a:lumMod val="50000"/>
            <a:lumOff val="50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大学卒</c:v>
                </c:pt>
              </c:strCache>
            </c:strRef>
          </c:tx>
          <c:spPr>
            <a:gradFill flip="none" rotWithShape="1">
              <a:gsLst>
                <a:gs pos="0">
                  <a:srgbClr val="0070C0"/>
                </a:gs>
                <a:gs pos="70000">
                  <a:srgbClr val="1F497D">
                    <a:lumMod val="60000"/>
                    <a:lumOff val="40000"/>
                  </a:srgbClr>
                </a:gs>
              </a:gsLst>
              <a:lin ang="5400000" scaled="1"/>
              <a:tileRect/>
            </a:gradFill>
            <a:ln>
              <a:solidFill>
                <a:srgbClr val="002060"/>
              </a:solidFill>
            </a:ln>
          </c:spPr>
          <c:invertIfNegative val="0"/>
          <c:dLbls>
            <c:dLbl>
              <c:idx val="0"/>
              <c:layout>
                <c:manualLayout>
                  <c:x val="1.7252199995109612E-2"/>
                  <c:y val="-7.18704114232076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93914999633221E-2"/>
                  <c:y val="-1.4374082284641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625930192436744E-3"/>
                  <c:y val="-1.9165443046188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Sheet1!$B$2:$B$4</c:f>
              <c:numCache>
                <c:formatCode>#,##0_ </c:formatCode>
                <c:ptCount val="3"/>
                <c:pt idx="0">
                  <c:v>195570</c:v>
                </c:pt>
                <c:pt idx="1">
                  <c:v>203877</c:v>
                </c:pt>
                <c:pt idx="2">
                  <c:v>199033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短大卒</c:v>
                </c:pt>
              </c:strCache>
            </c:strRef>
          </c:tx>
          <c:spPr>
            <a:gradFill flip="none" rotWithShape="1">
              <a:gsLst>
                <a:gs pos="0">
                  <a:srgbClr val="00B050"/>
                </a:gs>
                <a:gs pos="70000">
                  <a:srgbClr val="92D050"/>
                </a:gs>
              </a:gsLst>
              <a:lin ang="5400000" scaled="1"/>
              <a:tileRect/>
            </a:gradFill>
            <a:ln>
              <a:solidFill>
                <a:srgbClr val="008000"/>
              </a:solidFill>
            </a:ln>
          </c:spPr>
          <c:invertIfNegative val="0"/>
          <c:dLbls>
            <c:dLbl>
              <c:idx val="0"/>
              <c:layout>
                <c:manualLayout>
                  <c:x val="3.234787499083052E-2"/>
                  <c:y val="-1.9165443046188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3913124984717536E-2"/>
                  <c:y val="-1.1978401903867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9600074985940164E-2"/>
                  <c:y val="-1.1978401903867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Sheet1!$C$2:$C$4</c:f>
              <c:numCache>
                <c:formatCode>#,##0_ </c:formatCode>
                <c:ptCount val="3"/>
                <c:pt idx="0">
                  <c:v>180338</c:v>
                </c:pt>
                <c:pt idx="1">
                  <c:v>174417</c:v>
                </c:pt>
                <c:pt idx="2">
                  <c:v>177094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高校卒</c:v>
                </c:pt>
              </c:strCache>
            </c:strRef>
          </c:tx>
          <c:spPr>
            <a:gradFill flip="none" rotWithShape="1">
              <a:gsLst>
                <a:gs pos="0">
                  <a:srgbClr val="FFCCFF"/>
                </a:gs>
                <a:gs pos="70000">
                  <a:srgbClr val="FFCCCC"/>
                </a:gs>
              </a:gsLst>
              <a:lin ang="16200000" scaled="1"/>
              <a:tileRect/>
            </a:gradFill>
            <a:ln>
              <a:solidFill>
                <a:srgbClr val="FF66CC"/>
              </a:solidFill>
            </a:ln>
          </c:spPr>
          <c:invertIfNegative val="0"/>
          <c:dLbls>
            <c:dLbl>
              <c:idx val="0"/>
              <c:layout>
                <c:manualLayout>
                  <c:x val="4.9600074985940164E-2"/>
                  <c:y val="-1.4374082284641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87024987162673E-2"/>
                  <c:y val="-7.18704114232077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1756599985328874E-2"/>
                  <c:y val="-1.19784019038679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Sheet1!$D$2:$D$4</c:f>
              <c:numCache>
                <c:formatCode>#,##0_ </c:formatCode>
                <c:ptCount val="3"/>
                <c:pt idx="0">
                  <c:v>164147</c:v>
                </c:pt>
                <c:pt idx="1">
                  <c:v>163279</c:v>
                </c:pt>
                <c:pt idx="2">
                  <c:v>163591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7219328"/>
        <c:axId val="97220864"/>
        <c:axId val="0"/>
      </c:bar3DChart>
      <c:catAx>
        <c:axId val="972193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7220864"/>
        <c:crosses val="autoZero"/>
        <c:auto val="1"/>
        <c:lblAlgn val="ctr"/>
        <c:lblOffset val="100"/>
        <c:tickLblSkip val="1"/>
        <c:noMultiLvlLbl val="0"/>
      </c:catAx>
      <c:valAx>
        <c:axId val="97220864"/>
        <c:scaling>
          <c:orientation val="minMax"/>
          <c:max val="200000"/>
        </c:scaling>
        <c:delete val="0"/>
        <c:axPos val="l"/>
        <c:majorGridlines/>
        <c:numFmt formatCode="#,##0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7219328"/>
        <c:crosses val="autoZero"/>
        <c:crossBetween val="between"/>
        <c:majorUnit val="50000"/>
      </c:valAx>
    </c:plotArea>
    <c:legend>
      <c:legendPos val="t"/>
      <c:layout>
        <c:manualLayout>
          <c:xMode val="edge"/>
          <c:yMode val="edge"/>
          <c:x val="0.31338926940329132"/>
          <c:y val="1.4374082284641538E-2"/>
          <c:w val="0.38184756119097291"/>
          <c:h val="4.9119936437129107E-2"/>
        </c:manualLayout>
      </c:layout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角丸四角形 10"/>
          <p:cNvSpPr/>
          <p:nvPr/>
        </p:nvSpPr>
        <p:spPr>
          <a:xfrm>
            <a:off x="280988" y="896020"/>
            <a:ext cx="9361040" cy="51675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県内民間企業の職種別、学歴別の初任給は、大学卒の事務員が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195,570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203,877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円、短大卒の事務員が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180,338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174,417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、高校卒の事務員が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164,147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163,279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となっています。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⑦職種</a:t>
            </a:r>
            <a:r>
              <a:rPr lang="ja-JP" altLang="en-US" sz="2000" b="1" dirty="0" smtClean="0">
                <a:ea typeface="ＭＳ ゴシック" pitchFamily="49" charset="-128"/>
              </a:rPr>
              <a:t>別・学歴別初任給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63095019"/>
              </p:ext>
            </p:extLst>
          </p:nvPr>
        </p:nvGraphicFramePr>
        <p:xfrm>
          <a:off x="6139944" y="2780928"/>
          <a:ext cx="3708000" cy="23994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008000"/>
                <a:gridCol w="900000"/>
                <a:gridCol w="900000"/>
                <a:gridCol w="900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大学卒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短大卒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高校卒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05224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新卒事務員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195,570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180,338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164,147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新卒技術者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203,877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174,417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163,279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新卒事務員</a:t>
                      </a:r>
                      <a:endParaRPr kumimoji="1" lang="en-US" altLang="ja-JP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・技術者計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199,033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177,094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163,591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コンテンツ プレースホルダ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46065023"/>
              </p:ext>
            </p:extLst>
          </p:nvPr>
        </p:nvGraphicFramePr>
        <p:xfrm>
          <a:off x="0" y="1556792"/>
          <a:ext cx="5889104" cy="530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249238" y="1888257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200" dirty="0" smtClean="0">
                <a:latin typeface="+mn-ea"/>
              </a:rPr>
              <a:t>（円）</a:t>
            </a:r>
            <a:endParaRPr kumimoji="1" lang="en-US" altLang="ja-JP" sz="1200" dirty="0" smtClean="0">
              <a:latin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42</Words>
  <Application>Microsoft Office PowerPoint</Application>
  <PresentationFormat>A4 210 x 297 mm</PresentationFormat>
  <Paragraphs>32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54</cp:revision>
  <cp:lastPrinted>2014-08-18T12:24:01Z</cp:lastPrinted>
  <dcterms:created xsi:type="dcterms:W3CDTF">2013-02-06T02:17:09Z</dcterms:created>
  <dcterms:modified xsi:type="dcterms:W3CDTF">2016-09-07T07:22:26Z</dcterms:modified>
</cp:coreProperties>
</file>