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FFCCFF"/>
    <a:srgbClr val="FFCCCC"/>
    <a:srgbClr val="FF99FF"/>
    <a:srgbClr val="8264A2"/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淡色スタイル 2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76" y="630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39"/>
    </mc:Choice>
    <mc:Fallback>
      <c:style val="39"/>
    </mc:Fallback>
  </mc:AlternateContent>
  <c:chart>
    <c:title>
      <c:tx>
        <c:rich>
          <a:bodyPr/>
          <a:lstStyle/>
          <a:p>
            <a:pPr>
              <a:defRPr sz="1400" b="0"/>
            </a:pPr>
            <a:r>
              <a:rPr lang="ja-JP" sz="1400" b="0"/>
              <a:t>課長級</a:t>
            </a:r>
          </a:p>
        </c:rich>
      </c:tx>
      <c:layout>
        <c:manualLayout>
          <c:xMode val="edge"/>
          <c:yMode val="edge"/>
          <c:x val="0.47413680226006633"/>
          <c:y val="7.4957127270759094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増額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平成26年</c:v>
                </c:pt>
                <c:pt idx="1">
                  <c:v>平成27年</c:v>
                </c:pt>
                <c:pt idx="2">
                  <c:v>平成28年</c:v>
                </c:pt>
              </c:strCache>
            </c:strRef>
          </c:cat>
          <c:val>
            <c:numRef>
              <c:f>Sheet1!$B$2:$B$4</c:f>
              <c:numCache>
                <c:formatCode>0.0%</c:formatCode>
                <c:ptCount val="3"/>
                <c:pt idx="0">
                  <c:v>0.29199999999999998</c:v>
                </c:pt>
                <c:pt idx="1">
                  <c:v>0.28599999999999998</c:v>
                </c:pt>
                <c:pt idx="2">
                  <c:v>0.19700000000000001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減額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平成26年</c:v>
                </c:pt>
                <c:pt idx="1">
                  <c:v>平成27年</c:v>
                </c:pt>
                <c:pt idx="2">
                  <c:v>平成28年</c:v>
                </c:pt>
              </c:strCache>
            </c:strRef>
          </c:cat>
          <c:val>
            <c:numRef>
              <c:f>Sheet1!$C$2:$C$4</c:f>
              <c:numCache>
                <c:formatCode>0.0%</c:formatCode>
                <c:ptCount val="3"/>
                <c:pt idx="0">
                  <c:v>5.3999999999999999E-2</c:v>
                </c:pt>
                <c:pt idx="1">
                  <c:v>9.2999999999999999E-2</c:v>
                </c:pt>
                <c:pt idx="2">
                  <c:v>4.3999999999999997E-2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変化なし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6797075457224329E-2"/>
                  <c:y val="6.33120536464609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597806592918247E-2"/>
                  <c:y val="6.78343431926367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2597806592918247E-2"/>
                  <c:y val="6.78343431926367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平成26年</c:v>
                </c:pt>
                <c:pt idx="1">
                  <c:v>平成27年</c:v>
                </c:pt>
                <c:pt idx="2">
                  <c:v>平成28年</c:v>
                </c:pt>
              </c:strCache>
            </c:strRef>
          </c:cat>
          <c:val>
            <c:numRef>
              <c:f>Sheet1!$D$2:$D$4</c:f>
              <c:numCache>
                <c:formatCode>0.0%</c:formatCode>
                <c:ptCount val="3"/>
                <c:pt idx="0">
                  <c:v>0.47299999999999998</c:v>
                </c:pt>
                <c:pt idx="1">
                  <c:v>0.48299999999999998</c:v>
                </c:pt>
                <c:pt idx="2">
                  <c:v>0.42799999999999999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定期昇給中止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平成26年</c:v>
                </c:pt>
                <c:pt idx="1">
                  <c:v>平成27年</c:v>
                </c:pt>
                <c:pt idx="2">
                  <c:v>平成28年</c:v>
                </c:pt>
              </c:strCache>
            </c:strRef>
          </c:cat>
          <c:val>
            <c:numRef>
              <c:f>Sheet1!$E$2:$E$4</c:f>
              <c:numCache>
                <c:formatCode>0.0%</c:formatCode>
                <c:ptCount val="3"/>
                <c:pt idx="0">
                  <c:v>1.0999999999999999E-2</c:v>
                </c:pt>
                <c:pt idx="1">
                  <c:v>0</c:v>
                </c:pt>
                <c:pt idx="2">
                  <c:v>1.4E-2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定期昇給制度なし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平成26年</c:v>
                </c:pt>
                <c:pt idx="1">
                  <c:v>平成27年</c:v>
                </c:pt>
                <c:pt idx="2">
                  <c:v>平成28年</c:v>
                </c:pt>
              </c:strCache>
            </c:strRef>
          </c:cat>
          <c:val>
            <c:numRef>
              <c:f>Sheet1!$F$2:$F$4</c:f>
              <c:numCache>
                <c:formatCode>0.0%</c:formatCode>
                <c:ptCount val="3"/>
                <c:pt idx="0">
                  <c:v>0.17</c:v>
                </c:pt>
                <c:pt idx="1">
                  <c:v>0.13800000000000001</c:v>
                </c:pt>
                <c:pt idx="2">
                  <c:v>0.317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4925824"/>
        <c:axId val="84931712"/>
        <c:axId val="0"/>
      </c:bar3DChart>
      <c:catAx>
        <c:axId val="84925824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84931712"/>
        <c:crosses val="autoZero"/>
        <c:auto val="1"/>
        <c:lblAlgn val="ctr"/>
        <c:lblOffset val="100"/>
        <c:noMultiLvlLbl val="0"/>
      </c:catAx>
      <c:valAx>
        <c:axId val="84931712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84925824"/>
        <c:crosses val="autoZero"/>
        <c:crossBetween val="between"/>
        <c:majorUnit val="0.2"/>
      </c:valAx>
    </c:plotArea>
    <c:legend>
      <c:legendPos val="r"/>
      <c:legendEntry>
        <c:idx val="3"/>
        <c:txPr>
          <a:bodyPr/>
          <a:lstStyle/>
          <a:p>
            <a:pPr>
              <a:defRPr sz="1200" baseline="0">
                <a:latin typeface="+mn-ea"/>
                <a:ea typeface="ＭＳ Ｐゴシック" panose="020B0600070205080204" pitchFamily="50" charset="-128"/>
                <a:cs typeface="Arial Unicode MS" panose="020B0604020202020204" pitchFamily="50" charset="-128"/>
              </a:defRPr>
            </a:pPr>
            <a:endParaRPr lang="ja-JP"/>
          </a:p>
        </c:txPr>
      </c:legendEntry>
      <c:layout/>
      <c:overlay val="0"/>
      <c:txPr>
        <a:bodyPr/>
        <a:lstStyle/>
        <a:p>
          <a:pPr>
            <a:defRPr sz="1200" baseline="0">
              <a:ea typeface="ＭＳ Ｐゴシック" panose="020B0600070205080204" pitchFamily="50" charset="-128"/>
            </a:defRPr>
          </a:pPr>
          <a:endParaRPr lang="ja-JP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39"/>
    </mc:Choice>
    <mc:Fallback>
      <c:style val="39"/>
    </mc:Fallback>
  </mc:AlternateContent>
  <c:chart>
    <c:title>
      <c:tx>
        <c:rich>
          <a:bodyPr/>
          <a:lstStyle/>
          <a:p>
            <a:pPr>
              <a:defRPr sz="1400" b="0"/>
            </a:pPr>
            <a:r>
              <a:rPr lang="ja-JP" altLang="en-US" sz="1400" b="0" dirty="0" smtClean="0"/>
              <a:t>係　員</a:t>
            </a:r>
            <a:endParaRPr lang="ja-JP" sz="1400" b="0" dirty="0"/>
          </a:p>
        </c:rich>
      </c:tx>
      <c:layout>
        <c:manualLayout>
          <c:xMode val="edge"/>
          <c:yMode val="edge"/>
          <c:x val="0.4769362674378354"/>
          <c:y val="7.4956949227863584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増額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平成26年</c:v>
                </c:pt>
                <c:pt idx="1">
                  <c:v>平成27年</c:v>
                </c:pt>
                <c:pt idx="2">
                  <c:v>平成28年</c:v>
                </c:pt>
              </c:strCache>
            </c:strRef>
          </c:cat>
          <c:val>
            <c:numRef>
              <c:f>Sheet1!$B$2:$B$4</c:f>
              <c:numCache>
                <c:formatCode>0.0%</c:formatCode>
                <c:ptCount val="3"/>
                <c:pt idx="0">
                  <c:v>0.36099999999999999</c:v>
                </c:pt>
                <c:pt idx="1">
                  <c:v>0.33100000000000002</c:v>
                </c:pt>
                <c:pt idx="2">
                  <c:v>0.28999999999999998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減額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平成26年</c:v>
                </c:pt>
                <c:pt idx="1">
                  <c:v>平成27年</c:v>
                </c:pt>
                <c:pt idx="2">
                  <c:v>平成28年</c:v>
                </c:pt>
              </c:strCache>
            </c:strRef>
          </c:cat>
          <c:val>
            <c:numRef>
              <c:f>Sheet1!$C$2:$C$4</c:f>
              <c:numCache>
                <c:formatCode>0.0%</c:formatCode>
                <c:ptCount val="3"/>
                <c:pt idx="0">
                  <c:v>5.2999999999999999E-2</c:v>
                </c:pt>
                <c:pt idx="1">
                  <c:v>8.4000000000000005E-2</c:v>
                </c:pt>
                <c:pt idx="2">
                  <c:v>6.5000000000000002E-2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変化なし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1198050304816222E-2"/>
                  <c:y val="6.33120536464609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3997562881020326E-2"/>
                  <c:y val="6.78343431926367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6797075457224329E-2"/>
                  <c:y val="6.78343431926367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平成26年</c:v>
                </c:pt>
                <c:pt idx="1">
                  <c:v>平成27年</c:v>
                </c:pt>
                <c:pt idx="2">
                  <c:v>平成28年</c:v>
                </c:pt>
              </c:strCache>
            </c:strRef>
          </c:cat>
          <c:val>
            <c:numRef>
              <c:f>Sheet1!$D$2:$D$4</c:f>
              <c:numCache>
                <c:formatCode>0.0%</c:formatCode>
                <c:ptCount val="3"/>
                <c:pt idx="0">
                  <c:v>0.439</c:v>
                </c:pt>
                <c:pt idx="1">
                  <c:v>0.49399999999999999</c:v>
                </c:pt>
                <c:pt idx="2">
                  <c:v>0.44800000000000001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定期昇給中止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5.5990251524081101E-3"/>
                  <c:y val="-4.522289546175781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平成26年</c:v>
                </c:pt>
                <c:pt idx="1">
                  <c:v>平成27年</c:v>
                </c:pt>
                <c:pt idx="2">
                  <c:v>平成28年</c:v>
                </c:pt>
              </c:strCache>
            </c:strRef>
          </c:cat>
          <c:val>
            <c:numRef>
              <c:f>Sheet1!$E$2:$E$4</c:f>
              <c:numCache>
                <c:formatCode>0.0%</c:formatCode>
                <c:ptCount val="3"/>
                <c:pt idx="0">
                  <c:v>0.01</c:v>
                </c:pt>
                <c:pt idx="1">
                  <c:v>0</c:v>
                </c:pt>
                <c:pt idx="2">
                  <c:v>0.01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定期昇給制度なし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5.5990251524081101E-3"/>
                  <c:y val="-4.522289546175781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平成26年</c:v>
                </c:pt>
                <c:pt idx="1">
                  <c:v>平成27年</c:v>
                </c:pt>
                <c:pt idx="2">
                  <c:v>平成28年</c:v>
                </c:pt>
              </c:strCache>
            </c:strRef>
          </c:cat>
          <c:val>
            <c:numRef>
              <c:f>Sheet1!$F$2:$F$4</c:f>
              <c:numCache>
                <c:formatCode>0.0%</c:formatCode>
                <c:ptCount val="3"/>
                <c:pt idx="0">
                  <c:v>0.13700000000000001</c:v>
                </c:pt>
                <c:pt idx="1">
                  <c:v>9.0999999999999998E-2</c:v>
                </c:pt>
                <c:pt idx="2">
                  <c:v>0.187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83499648"/>
        <c:axId val="83505536"/>
        <c:axId val="0"/>
      </c:bar3DChart>
      <c:catAx>
        <c:axId val="83499648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83505536"/>
        <c:crosses val="autoZero"/>
        <c:auto val="1"/>
        <c:lblAlgn val="ctr"/>
        <c:lblOffset val="100"/>
        <c:noMultiLvlLbl val="0"/>
      </c:catAx>
      <c:valAx>
        <c:axId val="83505536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83499648"/>
        <c:crosses val="autoZero"/>
        <c:crossBetween val="between"/>
        <c:majorUnit val="0.2"/>
      </c:valAx>
    </c:plotArea>
    <c:legend>
      <c:legendPos val="r"/>
      <c:legendEntry>
        <c:idx val="3"/>
        <c:txPr>
          <a:bodyPr/>
          <a:lstStyle/>
          <a:p>
            <a:pPr>
              <a:defRPr sz="1200" baseline="0">
                <a:latin typeface="+mn-ea"/>
                <a:ea typeface="ＭＳ Ｐゴシック" panose="020B0600070205080204" pitchFamily="50" charset="-128"/>
              </a:defRPr>
            </a:pPr>
            <a:endParaRPr lang="ja-JP"/>
          </a:p>
        </c:txPr>
      </c:legendEntry>
      <c:layout/>
      <c:overlay val="0"/>
      <c:txPr>
        <a:bodyPr/>
        <a:lstStyle/>
        <a:p>
          <a:pPr>
            <a:defRPr sz="1200" baseline="0">
              <a:ea typeface="ＭＳ Ｐゴシック" panose="020B0600070205080204" pitchFamily="50" charset="-128"/>
            </a:defRPr>
          </a:pPr>
          <a:endParaRPr lang="ja-JP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2016/9/20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2016/9/20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2016/9/20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2016/9/20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2016/9/20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2016/9/20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2016/9/20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 smtClean="0">
                <a:ea typeface="ＭＳ ゴシック" pitchFamily="49" charset="-128"/>
              </a:rPr>
              <a:t>④定期昇給の実施状況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16" name="コンテンツ プレースホルダ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012156501"/>
              </p:ext>
            </p:extLst>
          </p:nvPr>
        </p:nvGraphicFramePr>
        <p:xfrm>
          <a:off x="344488" y="3645024"/>
          <a:ext cx="9073008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テキスト ボックス 4"/>
          <p:cNvSpPr txBox="1"/>
          <p:nvPr/>
        </p:nvSpPr>
        <p:spPr>
          <a:xfrm>
            <a:off x="1372770" y="6453336"/>
            <a:ext cx="757130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900" dirty="0" smtClean="0">
                <a:latin typeface="ＭＳ ゴシック" pitchFamily="49" charset="-128"/>
                <a:ea typeface="ＭＳ ゴシック" pitchFamily="49" charset="-128"/>
              </a:rPr>
              <a:t>注　</a:t>
            </a:r>
            <a:r>
              <a:rPr kumimoji="1" lang="ja-JP" altLang="en-US" sz="900" dirty="0" smtClean="0">
                <a:latin typeface="ＭＳ ゴシック" pitchFamily="49" charset="-128"/>
                <a:ea typeface="ＭＳ ゴシック" pitchFamily="49" charset="-128"/>
              </a:rPr>
              <a:t>定期昇給の有無</a:t>
            </a:r>
            <a:r>
              <a:rPr kumimoji="1" lang="ja-JP" altLang="en-US" sz="900" dirty="0" smtClean="0">
                <a:latin typeface="ＭＳ ゴシック" pitchFamily="49" charset="-128"/>
                <a:ea typeface="ＭＳ ゴシック" pitchFamily="49" charset="-128"/>
              </a:rPr>
              <a:t>が</a:t>
            </a:r>
            <a:r>
              <a:rPr kumimoji="1" lang="ja-JP" altLang="en-US" sz="900" dirty="0" smtClean="0">
                <a:latin typeface="ＭＳ ゴシック" pitchFamily="49" charset="-128"/>
                <a:ea typeface="ＭＳ ゴシック" pitchFamily="49" charset="-128"/>
              </a:rPr>
              <a:t>不明、定期昇給の実施が未定およびベースアップと定期昇給を分離することができない事業所を</a:t>
            </a:r>
            <a:r>
              <a:rPr kumimoji="1" lang="ja-JP" altLang="en-US" sz="900" dirty="0" smtClean="0">
                <a:latin typeface="ＭＳ ゴシック" pitchFamily="49" charset="-128"/>
                <a:ea typeface="ＭＳ ゴシック" pitchFamily="49" charset="-128"/>
              </a:rPr>
              <a:t>除いて集計しています</a:t>
            </a:r>
            <a:r>
              <a:rPr lang="ja-JP" altLang="en-US" sz="900" dirty="0" smtClean="0">
                <a:latin typeface="ＭＳ ゴシック" pitchFamily="49" charset="-128"/>
                <a:ea typeface="ＭＳ ゴシック" pitchFamily="49" charset="-128"/>
              </a:rPr>
              <a:t>。</a:t>
            </a:r>
            <a:endParaRPr kumimoji="1" lang="ja-JP" altLang="en-US" sz="900" dirty="0">
              <a:latin typeface="ＭＳ ゴシック" pitchFamily="49" charset="-128"/>
              <a:ea typeface="ＭＳ ゴシック" pitchFamily="49" charset="-128"/>
            </a:endParaRPr>
          </a:p>
        </p:txBody>
      </p:sp>
      <p:graphicFrame>
        <p:nvGraphicFramePr>
          <p:cNvPr id="8" name="コンテンツ プレースホルダ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290287757"/>
              </p:ext>
            </p:extLst>
          </p:nvPr>
        </p:nvGraphicFramePr>
        <p:xfrm>
          <a:off x="344488" y="764704"/>
          <a:ext cx="9073008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25</Words>
  <Application>Microsoft Office PowerPoint</Application>
  <PresentationFormat>A4 210 x 297 mm</PresentationFormat>
  <Paragraphs>12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72</cp:revision>
  <dcterms:created xsi:type="dcterms:W3CDTF">2013-02-06T02:17:09Z</dcterms:created>
  <dcterms:modified xsi:type="dcterms:W3CDTF">2016-09-20T08:05:55Z</dcterms:modified>
</cp:coreProperties>
</file>