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sz="1400" b="0"/>
              <a:t>課長級</a:t>
            </a:r>
          </a:p>
        </c:rich>
      </c:tx>
      <c:layout>
        <c:manualLayout>
          <c:xMode val="edge"/>
          <c:yMode val="edge"/>
          <c:x val="0.47413680226006633"/>
          <c:y val="7.495712727075909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ベースアップ実施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0.27100000000000002</c:v>
                </c:pt>
                <c:pt idx="1">
                  <c:v>0.378</c:v>
                </c:pt>
                <c:pt idx="2">
                  <c:v>0.31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ベースアップ中止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0.11600000000000001</c:v>
                </c:pt>
                <c:pt idx="1">
                  <c:v>3.3000000000000002E-2</c:v>
                </c:pt>
                <c:pt idx="2">
                  <c:v>6.2E-2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ベースダウン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797075457224329E-2"/>
                  <c:y val="6.3312053646460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597806592918247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2597806592918247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ベースアップの慣行なし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0.61299999999999999</c:v>
                </c:pt>
                <c:pt idx="1">
                  <c:v>0.58899999999999997</c:v>
                </c:pt>
                <c:pt idx="2">
                  <c:v>0.628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5960448"/>
        <c:axId val="97367168"/>
        <c:axId val="0"/>
      </c:bar3DChart>
      <c:catAx>
        <c:axId val="9596044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7367168"/>
        <c:crosses val="autoZero"/>
        <c:auto val="1"/>
        <c:lblAlgn val="ctr"/>
        <c:lblOffset val="100"/>
        <c:noMultiLvlLbl val="0"/>
      </c:catAx>
      <c:valAx>
        <c:axId val="97367168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5960448"/>
        <c:crosses val="autoZero"/>
        <c:crossBetween val="between"/>
        <c:majorUnit val="0.2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altLang="en-US" sz="1400" b="0" dirty="0" smtClean="0"/>
              <a:t>係　員</a:t>
            </a:r>
            <a:endParaRPr lang="ja-JP" sz="1400" b="0" dirty="0"/>
          </a:p>
        </c:rich>
      </c:tx>
      <c:layout>
        <c:manualLayout>
          <c:xMode val="edge"/>
          <c:yMode val="edge"/>
          <c:x val="0.4769362674378354"/>
          <c:y val="7.495694922786358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ベースアップ実施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0.32500000000000001</c:v>
                </c:pt>
                <c:pt idx="1">
                  <c:v>0.44500000000000001</c:v>
                </c:pt>
                <c:pt idx="2">
                  <c:v>0.435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ベースアップ中止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0.11</c:v>
                </c:pt>
                <c:pt idx="1">
                  <c:v>1.7999999999999999E-2</c:v>
                </c:pt>
                <c:pt idx="2">
                  <c:v>5.7000000000000002E-2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ベースダウン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198050304816222E-2"/>
                  <c:y val="6.3312053646460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997562881020326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797075457224329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ベースアップの慣行なし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0.56499999999999995</c:v>
                </c:pt>
                <c:pt idx="1">
                  <c:v>0.53700000000000003</c:v>
                </c:pt>
                <c:pt idx="2">
                  <c:v>0.50800000000000001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7293824"/>
        <c:axId val="97295360"/>
        <c:axId val="0"/>
      </c:bar3DChart>
      <c:catAx>
        <c:axId val="9729382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7295360"/>
        <c:crosses val="autoZero"/>
        <c:auto val="1"/>
        <c:lblAlgn val="ctr"/>
        <c:lblOffset val="100"/>
        <c:noMultiLvlLbl val="0"/>
      </c:catAx>
      <c:valAx>
        <c:axId val="97295360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7293824"/>
        <c:crosses val="autoZero"/>
        <c:crossBetween val="between"/>
        <c:majorUnit val="0.2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③</a:t>
            </a:r>
            <a:r>
              <a:rPr lang="ja-JP" altLang="en-US" sz="2000" b="1" dirty="0" smtClean="0">
                <a:ea typeface="ＭＳ ゴシック" pitchFamily="49" charset="-128"/>
              </a:rPr>
              <a:t>給与</a:t>
            </a:r>
            <a:r>
              <a:rPr lang="ja-JP" altLang="en-US" sz="2000" b="1" dirty="0" smtClean="0">
                <a:ea typeface="ＭＳ ゴシック" pitchFamily="49" charset="-128"/>
              </a:rPr>
              <a:t>改定の状況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82090458"/>
              </p:ext>
            </p:extLst>
          </p:nvPr>
        </p:nvGraphicFramePr>
        <p:xfrm>
          <a:off x="344488" y="364502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1372770" y="6453336"/>
            <a:ext cx="69557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注　</a:t>
            </a:r>
            <a:r>
              <a:rPr kumimoji="1"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ベースアップ慣行の有無が不明およびベースアップの実施が未定の事業所を除いて集計しています</a:t>
            </a:r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。</a:t>
            </a:r>
            <a:endParaRPr kumimoji="1" lang="ja-JP" altLang="en-US" sz="110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62369594"/>
              </p:ext>
            </p:extLst>
          </p:nvPr>
        </p:nvGraphicFramePr>
        <p:xfrm>
          <a:off x="344488" y="76470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20</Words>
  <Application>Microsoft Office PowerPoint</Application>
  <PresentationFormat>A4 210 x 297 mm</PresentationFormat>
  <Paragraphs>10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64</cp:revision>
  <dcterms:created xsi:type="dcterms:W3CDTF">2013-02-06T02:17:09Z</dcterms:created>
  <dcterms:modified xsi:type="dcterms:W3CDTF">2016-09-07T08:13:36Z</dcterms:modified>
</cp:coreProperties>
</file>