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906000" cy="6858000" type="A4"/>
  <p:notesSz cx="6735763" cy="9866313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FFCCCC"/>
    <a:srgbClr val="FF99FF"/>
    <a:srgbClr val="FF66CC"/>
    <a:srgbClr val="8264A2"/>
    <a:srgbClr val="FFCC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7292A2E-F333-43FB-9621-5CBBE7FDCDCB}" styleName="淡色スタイル 2 - アクセント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6838" autoAdjust="0"/>
    <p:restoredTop sz="94660"/>
  </p:normalViewPr>
  <p:slideViewPr>
    <p:cSldViewPr>
      <p:cViewPr>
        <p:scale>
          <a:sx n="100" d="100"/>
          <a:sy n="100" d="100"/>
        </p:scale>
        <p:origin x="-114" y="618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12"/>
    </mc:Choice>
    <mc:Fallback>
      <c:style val="1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0"/>
          <c:w val="1"/>
          <c:h val="1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ln>
              <a:noFill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dPt>
            <c:idx val="0"/>
            <c:bubble3D val="0"/>
            <c:explosion val="9"/>
          </c:dPt>
          <c:dPt>
            <c:idx val="2"/>
            <c:bubble3D val="0"/>
          </c:dPt>
          <c:dLbls>
            <c:dLbl>
              <c:idx val="0"/>
              <c:layout>
                <c:manualLayout>
                  <c:x val="-0.1595724724529004"/>
                  <c:y val="-0.16601450431268652"/>
                </c:manualLayout>
              </c:layout>
              <c:tx>
                <c:rich>
                  <a:bodyPr/>
                  <a:lstStyle/>
                  <a:p>
                    <a:r>
                      <a:rPr lang="ja-JP" altLang="en-US" dirty="0" smtClean="0"/>
                      <a:t>新規</a:t>
                    </a:r>
                    <a:r>
                      <a:rPr lang="ja-JP" altLang="en-US" dirty="0"/>
                      <a:t>学卒者</a:t>
                    </a:r>
                    <a:r>
                      <a:rPr lang="ja-JP" altLang="en-US" dirty="0" smtClean="0"/>
                      <a:t>の</a:t>
                    </a:r>
                    <a:endParaRPr lang="en-US" altLang="ja-JP" dirty="0" smtClean="0"/>
                  </a:p>
                  <a:p>
                    <a:r>
                      <a:rPr lang="ja-JP" altLang="en-US" dirty="0" smtClean="0"/>
                      <a:t>採用</a:t>
                    </a:r>
                    <a:r>
                      <a:rPr lang="ja-JP" altLang="en-US" dirty="0"/>
                      <a:t>なし
</a:t>
                    </a:r>
                    <a:r>
                      <a:rPr lang="en-US" altLang="ja-JP" dirty="0" smtClean="0"/>
                      <a:t>70.0%</a:t>
                    </a:r>
                    <a:endParaRPr lang="ja-JP" altLang="en-US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</c:dLbl>
            <c:dLbl>
              <c:idx val="1"/>
              <c:layout>
                <c:manualLayout>
                  <c:x val="3.359415831974541E-2"/>
                  <c:y val="-0.10397146298441144"/>
                </c:manualLayout>
              </c:layout>
              <c:tx>
                <c:rich>
                  <a:bodyPr/>
                  <a:lstStyle/>
                  <a:p>
                    <a:r>
                      <a:rPr lang="ja-JP" altLang="en-US" sz="900" dirty="0"/>
                      <a:t>増額
</a:t>
                    </a:r>
                    <a:r>
                      <a:rPr lang="en-US" altLang="ja-JP" sz="900" dirty="0" smtClean="0"/>
                      <a:t>(43.1%)</a:t>
                    </a:r>
                    <a:endParaRPr lang="ja-JP" altLang="en-US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</c:dLbl>
            <c:dLbl>
              <c:idx val="2"/>
              <c:layout>
                <c:manualLayout>
                  <c:x val="3.6393451078947814E-2"/>
                  <c:y val="-4.7936591602109301E-2"/>
                </c:manualLayout>
              </c:layout>
              <c:tx>
                <c:rich>
                  <a:bodyPr/>
                  <a:lstStyle/>
                  <a:p>
                    <a:r>
                      <a:rPr lang="ja-JP" altLang="en-US" sz="900" dirty="0"/>
                      <a:t>　据置き
</a:t>
                    </a:r>
                    <a:r>
                      <a:rPr lang="en-US" altLang="ja-JP" sz="900" dirty="0" smtClean="0"/>
                      <a:t>(56.9%)</a:t>
                    </a:r>
                    <a:endParaRPr lang="ja-JP" altLang="en-US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</c:dLbl>
            <c:dLbl>
              <c:idx val="3"/>
              <c:layout>
                <c:manualLayout>
                  <c:x val="4.6158461704974077E-2"/>
                  <c:y val="-4.1009244938863976E-3"/>
                </c:manualLayout>
              </c:layout>
              <c:tx>
                <c:rich>
                  <a:bodyPr/>
                  <a:lstStyle/>
                  <a:p>
                    <a:r>
                      <a:rPr lang="ja-JP" altLang="en-US" sz="900" dirty="0"/>
                      <a:t>　</a:t>
                    </a:r>
                    <a:r>
                      <a:rPr lang="ja-JP" altLang="en-US" sz="900" dirty="0" smtClean="0"/>
                      <a:t>減額</a:t>
                    </a:r>
                    <a:endParaRPr lang="en-US" altLang="ja-JP" sz="900" dirty="0" smtClean="0"/>
                  </a:p>
                  <a:p>
                    <a:r>
                      <a:rPr lang="en-US" altLang="ja-JP" sz="900" dirty="0" smtClean="0"/>
                      <a:t>(0.0%)</a:t>
                    </a:r>
                    <a:endParaRPr lang="ja-JP" altLang="en-US" dirty="0"/>
                  </a:p>
                </c:rich>
              </c:tx>
              <c:showLegendKey val="0"/>
              <c:showVal val="0"/>
              <c:showCatName val="1"/>
              <c:showSerName val="0"/>
              <c:showPercent val="0"/>
              <c:showBubbleSize val="0"/>
              <c:separator>
</c:separator>
            </c:dLbl>
            <c:dLbl>
              <c:idx val="4"/>
              <c:layout>
                <c:manualLayout>
                  <c:x val="-0.20239475416743496"/>
                  <c:y val="8.6629298560328596E-2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separator>
</c:separator>
            </c:dLbl>
            <c:dLbl>
              <c:idx val="5"/>
              <c:layout>
                <c:manualLayout>
                  <c:x val="-8.0562926289732259E-2"/>
                  <c:y val="7.4727080181609964E-2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separator>
</c:separator>
            </c:dLbl>
            <c:dLbl>
              <c:idx val="6"/>
              <c:layout>
                <c:manualLayout>
                  <c:x val="-5.9349116477497146E-2"/>
                  <c:y val="-0.10937053617097621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separator>
</c:separator>
            </c:dLbl>
            <c:spPr>
              <a:solidFill>
                <a:schemeClr val="bg1"/>
              </a:solidFill>
              <a:ln>
                <a:noFill/>
              </a:ln>
            </c:spPr>
            <c:txPr>
              <a:bodyPr/>
              <a:lstStyle/>
              <a:p>
                <a:pPr>
                  <a:defRPr sz="900"/>
                </a:pPr>
                <a:endParaRPr lang="ja-JP"/>
              </a:p>
            </c:txPr>
            <c:showLegendKey val="0"/>
            <c:showVal val="0"/>
            <c:showCatName val="1"/>
            <c:showSerName val="0"/>
            <c:showPercent val="0"/>
            <c:showBubbleSize val="0"/>
            <c:separator>
</c:separator>
            <c:showLeaderLines val="1"/>
          </c:dLbls>
          <c:cat>
            <c:strRef>
              <c:f>Sheet1!$A$2:$A$5</c:f>
              <c:strCache>
                <c:ptCount val="4"/>
                <c:pt idx="0">
                  <c:v>新規学卒者の採用なし</c:v>
                </c:pt>
                <c:pt idx="1">
                  <c:v>増額</c:v>
                </c:pt>
                <c:pt idx="2">
                  <c:v>据置き</c:v>
                </c:pt>
                <c:pt idx="3">
                  <c:v>減額</c:v>
                </c:pt>
              </c:strCache>
            </c:strRef>
          </c:cat>
          <c:val>
            <c:numRef>
              <c:f>Sheet1!$B$2:$B$5</c:f>
              <c:numCache>
                <c:formatCode>0.0%</c:formatCode>
                <c:ptCount val="4"/>
                <c:pt idx="0">
                  <c:v>0.7</c:v>
                </c:pt>
                <c:pt idx="1">
                  <c:v>0.129</c:v>
                </c:pt>
                <c:pt idx="2">
                  <c:v>0.17100000000000001</c:v>
                </c:pt>
                <c:pt idx="3">
                  <c:v>0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1800"/>
      </a:pPr>
      <a:endParaRPr lang="ja-JP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12"/>
    </mc:Choice>
    <mc:Fallback>
      <c:style val="1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0"/>
          <c:w val="1"/>
          <c:h val="1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ln>
              <a:noFill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dPt>
            <c:idx val="0"/>
            <c:bubble3D val="0"/>
            <c:explosion val="14"/>
            <c:spPr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  <a:contourClr>
                  <a:srgbClr val="000000"/>
                </a:contourClr>
              </a:sp3d>
            </c:spPr>
          </c:dPt>
          <c:dPt>
            <c:idx val="1"/>
            <c:bubble3D val="0"/>
          </c:dPt>
          <c:dPt>
            <c:idx val="2"/>
            <c:bubble3D val="0"/>
            <c:spPr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-0.10214596822952017"/>
                  <c:y val="-0.28345412554529881"/>
                </c:manualLayout>
              </c:layout>
              <c:tx>
                <c:rich>
                  <a:bodyPr/>
                  <a:lstStyle/>
                  <a:p>
                    <a:r>
                      <a:rPr lang="ja-JP" altLang="en-US" baseline="0" dirty="0" smtClean="0">
                        <a:latin typeface="+mn-ea"/>
                        <a:ea typeface="+mn-ea"/>
                      </a:rPr>
                      <a:t>新規</a:t>
                    </a:r>
                    <a:r>
                      <a:rPr lang="ja-JP" altLang="en-US" baseline="0" dirty="0">
                        <a:latin typeface="+mn-ea"/>
                        <a:ea typeface="+mn-ea"/>
                      </a:rPr>
                      <a:t>学卒者</a:t>
                    </a:r>
                    <a:r>
                      <a:rPr lang="ja-JP" altLang="en-US" baseline="0" dirty="0" smtClean="0">
                        <a:latin typeface="+mn-ea"/>
                        <a:ea typeface="+mn-ea"/>
                      </a:rPr>
                      <a:t>の</a:t>
                    </a:r>
                    <a:endParaRPr lang="en-US" altLang="ja-JP" baseline="0" dirty="0" smtClean="0">
                      <a:latin typeface="+mn-ea"/>
                      <a:ea typeface="+mn-ea"/>
                    </a:endParaRPr>
                  </a:p>
                  <a:p>
                    <a:r>
                      <a:rPr lang="ja-JP" altLang="en-US" baseline="0" dirty="0" smtClean="0">
                        <a:latin typeface="+mn-ea"/>
                        <a:ea typeface="+mn-ea"/>
                      </a:rPr>
                      <a:t>採用</a:t>
                    </a:r>
                    <a:r>
                      <a:rPr lang="ja-JP" altLang="en-US" baseline="0" dirty="0">
                        <a:latin typeface="+mn-ea"/>
                        <a:ea typeface="+mn-ea"/>
                      </a:rPr>
                      <a:t>なし
</a:t>
                    </a:r>
                    <a:r>
                      <a:rPr lang="en-US" altLang="ja-JP" baseline="0" dirty="0" smtClean="0">
                        <a:latin typeface="+mn-ea"/>
                        <a:ea typeface="+mn-ea"/>
                      </a:rPr>
                      <a:t>82.0</a:t>
                    </a:r>
                    <a:r>
                      <a:rPr lang="en-US" altLang="ja-JP" baseline="0" dirty="0">
                        <a:latin typeface="+mn-ea"/>
                        <a:ea typeface="+mn-ea"/>
                      </a:rPr>
                      <a:t>%</a:t>
                    </a:r>
                    <a:endParaRPr lang="ja-JP" altLang="en-US" dirty="0">
                      <a:latin typeface="+mn-ea"/>
                      <a:ea typeface="+mn-ea"/>
                    </a:endParaRP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</c:dLbl>
            <c:dLbl>
              <c:idx val="1"/>
              <c:layout>
                <c:manualLayout>
                  <c:x val="-3.7767554659343852E-2"/>
                  <c:y val="-6.5803204634722043E-2"/>
                </c:manualLayout>
              </c:layout>
              <c:tx>
                <c:rich>
                  <a:bodyPr/>
                  <a:lstStyle/>
                  <a:p>
                    <a:r>
                      <a:rPr lang="ja-JP" altLang="en-US" sz="900" baseline="0" dirty="0">
                        <a:latin typeface="ＭＳ Ｐゴシック" pitchFamily="50" charset="-128"/>
                        <a:ea typeface="ＭＳ Ｐゴシック" pitchFamily="50" charset="-128"/>
                      </a:rPr>
                      <a:t>増額
</a:t>
                    </a:r>
                    <a:r>
                      <a:rPr lang="en-US" altLang="ja-JP" sz="900" baseline="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(51.1%)</a:t>
                    </a:r>
                    <a:endParaRPr lang="ja-JP" altLang="en-US" sz="1000" dirty="0">
                      <a:latin typeface="ＭＳ Ｐゴシック" pitchFamily="50" charset="-128"/>
                      <a:ea typeface="ＭＳ Ｐゴシック" pitchFamily="50" charset="-128"/>
                    </a:endParaRP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</c:dLbl>
            <c:dLbl>
              <c:idx val="2"/>
              <c:layout>
                <c:manualLayout>
                  <c:x val="2.0971607202569742E-2"/>
                  <c:y val="-2.7384576972958728E-2"/>
                </c:manualLayout>
              </c:layout>
              <c:tx>
                <c:rich>
                  <a:bodyPr/>
                  <a:lstStyle/>
                  <a:p>
                    <a:r>
                      <a:rPr lang="ja-JP" altLang="en-US" sz="900" baseline="0" dirty="0">
                        <a:latin typeface="+mn-ea"/>
                        <a:ea typeface="+mn-ea"/>
                      </a:rPr>
                      <a:t>据置き
</a:t>
                    </a:r>
                    <a:r>
                      <a:rPr lang="en-US" altLang="ja-JP" sz="900" baseline="0" dirty="0" smtClean="0">
                        <a:latin typeface="+mn-ea"/>
                        <a:ea typeface="+mn-ea"/>
                      </a:rPr>
                      <a:t>(48.9%)</a:t>
                    </a:r>
                    <a:endParaRPr lang="ja-JP" altLang="en-US" dirty="0">
                      <a:latin typeface="+mn-ea"/>
                      <a:ea typeface="+mn-ea"/>
                    </a:endParaRP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</c:dLbl>
            <c:dLbl>
              <c:idx val="3"/>
              <c:layout>
                <c:manualLayout>
                  <c:x val="2.8266885479344493E-2"/>
                  <c:y val="-1.2909491088334991E-2"/>
                </c:manualLayout>
              </c:layout>
              <c:tx>
                <c:rich>
                  <a:bodyPr/>
                  <a:lstStyle/>
                  <a:p>
                    <a:r>
                      <a:rPr lang="ja-JP" altLang="en-US" sz="900" baseline="0" dirty="0">
                        <a:latin typeface="ＭＳ Ｐゴシック" pitchFamily="50" charset="-128"/>
                        <a:ea typeface="ＭＳ Ｐゴシック" pitchFamily="50" charset="-128"/>
                      </a:rPr>
                      <a:t>減額
</a:t>
                    </a:r>
                    <a:r>
                      <a:rPr lang="en-US" altLang="ja-JP" sz="900" baseline="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(0.0%)</a:t>
                    </a:r>
                    <a:endParaRPr lang="ja-JP" altLang="en-US" dirty="0">
                      <a:latin typeface="ＭＳ Ｐゴシック" pitchFamily="50" charset="-128"/>
                      <a:ea typeface="ＭＳ Ｐゴシック" pitchFamily="50" charset="-128"/>
                    </a:endParaRP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</c:dLbl>
            <c:dLbl>
              <c:idx val="4"/>
              <c:layout>
                <c:manualLayout>
                  <c:x val="-0.20239475416743502"/>
                  <c:y val="8.6629298560328596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</c:dLbl>
            <c:dLbl>
              <c:idx val="5"/>
              <c:layout>
                <c:manualLayout>
                  <c:x val="2.5316857500149348E-3"/>
                  <c:y val="0.10408705361787123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</c:dLbl>
            <c:dLbl>
              <c:idx val="6"/>
              <c:layout>
                <c:manualLayout>
                  <c:x val="-0.11253976906881799"/>
                  <c:y val="-6.8266441033750153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</c:dLbl>
            <c:spPr>
              <a:solidFill>
                <a:schemeClr val="bg1"/>
              </a:solidFill>
              <a:ln>
                <a:noFill/>
              </a:ln>
            </c:spPr>
            <c:txPr>
              <a:bodyPr/>
              <a:lstStyle/>
              <a:p>
                <a:pPr>
                  <a:defRPr sz="900"/>
                </a:pPr>
                <a:endParaRPr lang="ja-JP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eparator>
</c:separator>
            <c:showLeaderLines val="1"/>
          </c:dLbls>
          <c:cat>
            <c:strRef>
              <c:f>Sheet1!$A$2:$A$5</c:f>
              <c:strCache>
                <c:ptCount val="4"/>
                <c:pt idx="0">
                  <c:v>新規学卒者の採用なし</c:v>
                </c:pt>
                <c:pt idx="1">
                  <c:v>増額</c:v>
                </c:pt>
                <c:pt idx="2">
                  <c:v>据置き</c:v>
                </c:pt>
                <c:pt idx="3">
                  <c:v>減額</c:v>
                </c:pt>
              </c:strCache>
            </c:strRef>
          </c:cat>
          <c:val>
            <c:numRef>
              <c:f>Sheet1!$B$2:$B$5</c:f>
              <c:numCache>
                <c:formatCode>0.0%</c:formatCode>
                <c:ptCount val="4"/>
                <c:pt idx="0">
                  <c:v>0.82</c:v>
                </c:pt>
                <c:pt idx="1">
                  <c:v>9.1999999999999998E-2</c:v>
                </c:pt>
                <c:pt idx="2">
                  <c:v>8.7999999999999995E-2</c:v>
                </c:pt>
                <c:pt idx="3">
                  <c:v>0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1800"/>
      </a:pPr>
      <a:endParaRPr lang="ja-JP"/>
    </a:p>
  </c:tx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0.37752</cdr:x>
      <cdr:y>0.33223</cdr:y>
    </cdr:from>
    <cdr:to>
      <cdr:x>0.51759</cdr:x>
      <cdr:y>0.44876</cdr:y>
    </cdr:to>
    <cdr:sp macro="" textlink="">
      <cdr:nvSpPr>
        <cdr:cNvPr id="4" name="テキスト ボックス 3"/>
        <cdr:cNvSpPr txBox="1"/>
      </cdr:nvSpPr>
      <cdr:spPr>
        <a:xfrm xmlns:a="http://schemas.openxmlformats.org/drawingml/2006/main">
          <a:off x="1712640" y="1437109"/>
          <a:ext cx="635386" cy="5040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ja-JP" altLang="en-US" sz="1100" dirty="0"/>
        </a:p>
      </cdr:txBody>
    </cdr:sp>
  </cdr:relSizeAnchor>
  <cdr:relSizeAnchor xmlns:cdr="http://schemas.openxmlformats.org/drawingml/2006/chartDrawing">
    <cdr:from>
      <cdr:x>0.18236</cdr:x>
      <cdr:y>0.29894</cdr:y>
    </cdr:from>
    <cdr:to>
      <cdr:x>0.48395</cdr:x>
      <cdr:y>0.39882</cdr:y>
    </cdr:to>
    <cdr:sp macro="" textlink="">
      <cdr:nvSpPr>
        <cdr:cNvPr id="5" name="テキスト ボックス 4"/>
        <cdr:cNvSpPr txBox="1"/>
      </cdr:nvSpPr>
      <cdr:spPr>
        <a:xfrm xmlns:a="http://schemas.openxmlformats.org/drawingml/2006/main">
          <a:off x="827299" y="1293093"/>
          <a:ext cx="1368152" cy="432048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ja-JP" altLang="en-US" sz="900" dirty="0" smtClean="0"/>
            <a:t>新規学卒者の採用あり　　　　</a:t>
          </a:r>
          <a:r>
            <a:rPr lang="en-US" altLang="ja-JP" sz="900" dirty="0" smtClean="0"/>
            <a:t>30.0%</a:t>
          </a:r>
          <a:endParaRPr lang="ja-JP" altLang="en-US" sz="9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0.49544</cdr:x>
      <cdr:y>0.2296</cdr:y>
    </cdr:from>
    <cdr:to>
      <cdr:x>0.49544</cdr:x>
      <cdr:y>0.2296</cdr:y>
    </cdr:to>
    <cdr:cxnSp macro="">
      <cdr:nvCxnSpPr>
        <cdr:cNvPr id="5" name="直線コネクタ 4"/>
        <cdr:cNvCxnSpPr/>
      </cdr:nvCxnSpPr>
      <cdr:spPr>
        <a:xfrm xmlns:a="http://schemas.openxmlformats.org/drawingml/2006/main">
          <a:off x="2382552" y="1060375"/>
          <a:ext cx="0" cy="0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54"/>
          <p:cNvSpPr>
            <a:spLocks noChangeArrowheads="1"/>
          </p:cNvSpPr>
          <p:nvPr/>
        </p:nvSpPr>
        <p:spPr bwMode="auto">
          <a:xfrm>
            <a:off x="1822748" y="178014"/>
            <a:ext cx="6247928" cy="442674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B0F0"/>
              </a:gs>
              <a:gs pos="50000">
                <a:srgbClr val="FFFFFF"/>
              </a:gs>
              <a:gs pos="100000">
                <a:srgbClr val="00B0F0"/>
              </a:gs>
            </a:gsLst>
            <a:lin ang="5400000" scaled="1"/>
          </a:gradFill>
          <a:ln w="38100" cmpd="dbl" algn="ctr">
            <a:solidFill>
              <a:schemeClr val="tx1"/>
            </a:solidFill>
            <a:round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ja-JP" altLang="en-US" sz="2000" b="1" dirty="0" smtClean="0">
                <a:ea typeface="ＭＳ ゴシック" pitchFamily="49" charset="-128"/>
              </a:rPr>
              <a:t>⑥初任給の改定の状況</a:t>
            </a:r>
            <a:endParaRPr lang="ja-JP" altLang="en-US" sz="2000" b="1" dirty="0">
              <a:ea typeface="ＭＳ ゴシック" pitchFamily="49" charset="-128"/>
            </a:endParaRPr>
          </a:p>
        </p:txBody>
      </p:sp>
      <p:graphicFrame>
        <p:nvGraphicFramePr>
          <p:cNvPr id="11" name="コンテンツ プレースホルダ 10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4293288616"/>
              </p:ext>
            </p:extLst>
          </p:nvPr>
        </p:nvGraphicFramePr>
        <p:xfrm>
          <a:off x="0" y="1271811"/>
          <a:ext cx="4536503" cy="43256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4" name="テキスト ボックス 13"/>
          <p:cNvSpPr txBox="1"/>
          <p:nvPr/>
        </p:nvSpPr>
        <p:spPr>
          <a:xfrm>
            <a:off x="1511375" y="6012199"/>
            <a:ext cx="547457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 sz="1000"/>
            </a:pPr>
            <a:r>
              <a:rPr lang="ja-JP" altLang="en-US" sz="11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注　（　）の割合は、「新規学卒者の採用あり」の事業所を</a:t>
            </a:r>
            <a:r>
              <a:rPr lang="en-US" altLang="ja-JP" sz="11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100</a:t>
            </a:r>
            <a:r>
              <a:rPr lang="ja-JP" altLang="en-US" sz="11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とした割合です。</a:t>
            </a:r>
          </a:p>
          <a:p>
            <a:pPr>
              <a:defRPr sz="1000"/>
            </a:pPr>
            <a:r>
              <a:rPr lang="ja-JP" altLang="en-US" sz="11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　</a:t>
            </a:r>
            <a:endParaRPr kumimoji="1" lang="ja-JP" altLang="en-US" sz="1100" dirty="0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1986389" y="960983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400" dirty="0" smtClean="0"/>
              <a:t>大学卒</a:t>
            </a:r>
            <a:endParaRPr kumimoji="1" lang="ja-JP" altLang="en-US" sz="1400" dirty="0"/>
          </a:p>
        </p:txBody>
      </p:sp>
      <p:graphicFrame>
        <p:nvGraphicFramePr>
          <p:cNvPr id="9" name="コンテンツ プレースホルダ 10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286879033"/>
              </p:ext>
            </p:extLst>
          </p:nvPr>
        </p:nvGraphicFramePr>
        <p:xfrm>
          <a:off x="4946712" y="1216497"/>
          <a:ext cx="4808984" cy="46183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テキスト ボックス 14"/>
          <p:cNvSpPr txBox="1"/>
          <p:nvPr/>
        </p:nvSpPr>
        <p:spPr>
          <a:xfrm>
            <a:off x="7113240" y="908720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400" dirty="0" smtClean="0"/>
              <a:t>高校卒</a:t>
            </a:r>
            <a:endParaRPr kumimoji="1" lang="ja-JP" altLang="en-US" sz="1400" dirty="0"/>
          </a:p>
        </p:txBody>
      </p:sp>
      <p:sp>
        <p:nvSpPr>
          <p:cNvPr id="3" name="テキスト ボックス 2"/>
          <p:cNvSpPr txBox="1"/>
          <p:nvPr/>
        </p:nvSpPr>
        <p:spPr>
          <a:xfrm>
            <a:off x="6178732" y="2456359"/>
            <a:ext cx="1296145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kumimoji="1" lang="ja-JP" altLang="en-US" sz="900" dirty="0" smtClean="0"/>
              <a:t>新規学卒者の採用あり</a:t>
            </a:r>
            <a:endParaRPr kumimoji="1" lang="en-US" altLang="ja-JP" sz="900" dirty="0" smtClean="0"/>
          </a:p>
          <a:p>
            <a:pPr algn="ctr"/>
            <a:r>
              <a:rPr lang="en-US" altLang="ja-JP" sz="900" dirty="0" smtClean="0"/>
              <a:t>18.0</a:t>
            </a:r>
            <a:r>
              <a:rPr lang="en-US" altLang="ja-JP" sz="900" dirty="0"/>
              <a:t>%</a:t>
            </a:r>
            <a:endParaRPr kumimoji="1" lang="ja-JP" altLang="en-US" sz="9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479</TotalTime>
  <Words>35</Words>
  <Application>Microsoft Office PowerPoint</Application>
  <PresentationFormat>A4 210 x 297 mm</PresentationFormat>
  <Paragraphs>19</Paragraphs>
  <Slides>1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Office テーマ</vt:lpstr>
      <vt:lpstr>PowerPoint プレゼンテーション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w263966</dc:creator>
  <cp:lastModifiedBy>w</cp:lastModifiedBy>
  <cp:revision>89</cp:revision>
  <cp:lastPrinted>2016-09-26T07:46:19Z</cp:lastPrinted>
  <dcterms:created xsi:type="dcterms:W3CDTF">2013-02-06T02:17:09Z</dcterms:created>
  <dcterms:modified xsi:type="dcterms:W3CDTF">2017-09-08T02:11:28Z</dcterms:modified>
</cp:coreProperties>
</file>