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5" d="100"/>
          <a:sy n="85" d="100"/>
        </p:scale>
        <p:origin x="-732" y="14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2017/9/19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コンテンツ プレースホルダ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6775969"/>
              </p:ext>
            </p:extLst>
          </p:nvPr>
        </p:nvGraphicFramePr>
        <p:xfrm>
          <a:off x="374083" y="1755924"/>
          <a:ext cx="9108000" cy="42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4000"/>
                <a:gridCol w="1224000"/>
                <a:gridCol w="1224000"/>
                <a:gridCol w="1224000"/>
                <a:gridCol w="1224000"/>
                <a:gridCol w="1224000"/>
                <a:gridCol w="1224000"/>
              </a:tblGrid>
              <a:tr h="396000"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企　業　規　模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</a:tr>
              <a:tr h="648000"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3,000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1,000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en-US" altLang="ja-JP" sz="12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3,000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人未満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500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en-US" altLang="ja-JP" sz="12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1,000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人未満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en-US" altLang="ja-JP" sz="12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500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人未満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50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en-US" altLang="ja-JP" sz="12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人未満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規模計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母集団事業所数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(A)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116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66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74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289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105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650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母集団正社員数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(B)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41,761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17,571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10,472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34,089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7,169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111,062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調査対象事業所数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(C)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20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13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18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60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21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132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（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(C)/(A)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（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17.2%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19.7%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24.3%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20.8%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20.0%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20.3%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調査事業所正社員数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(D)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9,709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4,620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2,787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7,389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1,366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25,871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(D)/(B)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（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23.2%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26.3%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26.6%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21.7%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19.1%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23.3%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角丸四角形 10"/>
          <p:cNvSpPr/>
          <p:nvPr/>
        </p:nvSpPr>
        <p:spPr>
          <a:xfrm>
            <a:off x="263972" y="836712"/>
            <a:ext cx="9361040" cy="60499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ja-JP" altLang="en-US" sz="1200" b="0" i="0" u="none" strike="noStrike" baseline="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　平成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29</a:t>
            </a:r>
            <a:r>
              <a:rPr lang="ja-JP" altLang="en-US" sz="1200" b="0" i="0" u="none" strike="noStrike" baseline="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年職種別民間給与実態調査では、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企業規模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50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人以上かつ事業所規模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50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人以上の民間事業所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650</a:t>
            </a:r>
            <a:r>
              <a:rPr lang="ja-JP" altLang="en-US" sz="1200" b="0" i="0" u="none" strike="noStrike" baseline="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事業所（母集団事業所）から</a:t>
            </a:r>
            <a:endParaRPr lang="en-US" altLang="ja-JP" sz="1200" b="0" i="0" u="none" strike="noStrike" baseline="0" dirty="0" smtClean="0">
              <a:solidFill>
                <a:srgbClr val="000000"/>
              </a:solidFill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 132</a:t>
            </a:r>
            <a:r>
              <a:rPr lang="ja-JP" altLang="en-US" sz="1200" b="0" i="0" u="none" strike="noStrike" baseline="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事業所を無作為に抽出し、実地調査を行いました。母集団事業所、調査事業所の状況等については、下記のとおりです。</a:t>
            </a:r>
            <a:endParaRPr kumimoji="1" lang="ja-JP" altLang="en-US" sz="1200" dirty="0">
              <a:solidFill>
                <a:schemeClr val="tx1"/>
              </a:solidFill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371182" y="6021288"/>
            <a:ext cx="9341019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注</a:t>
            </a:r>
            <a:r>
              <a:rPr lang="ja-JP" altLang="en-US" sz="1050" dirty="0">
                <a:latin typeface="ＭＳ ゴシック" pitchFamily="49" charset="-128"/>
                <a:ea typeface="ＭＳ ゴシック" pitchFamily="49" charset="-128"/>
              </a:rPr>
              <a:t>１　実地調査に際し、事業所規模が調査対象外であることが判明した事業所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が２所</a:t>
            </a:r>
            <a:r>
              <a:rPr lang="ja-JP" altLang="en-US" sz="1050" dirty="0">
                <a:latin typeface="ＭＳ ゴシック" pitchFamily="49" charset="-128"/>
                <a:ea typeface="ＭＳ ゴシック" pitchFamily="49" charset="-128"/>
              </a:rPr>
              <a:t>、調査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不能の事業所が</a:t>
            </a:r>
            <a:r>
              <a:rPr lang="ja-JP" altLang="en-US" sz="1050" dirty="0">
                <a:latin typeface="ＭＳ ゴシック" pitchFamily="49" charset="-128"/>
                <a:ea typeface="ＭＳ ゴシック" pitchFamily="49" charset="-128"/>
              </a:rPr>
              <a:t>７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所ありました。</a:t>
            </a:r>
            <a:endParaRPr lang="en-US" altLang="ja-JP" sz="1050" dirty="0" smtClean="0"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ja-JP" altLang="en-US" sz="1050" dirty="0">
                <a:latin typeface="ＭＳ ゴシック" pitchFamily="49" charset="-128"/>
                <a:ea typeface="ＭＳ ゴシック" pitchFamily="49" charset="-128"/>
              </a:rPr>
              <a:t>　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２　集計に際してはそれぞれのグループ（層）ごとに復元するため、最終的な集計結果は調査サンプルの単純平均ではなく、各グループ（層）の</a:t>
            </a:r>
            <a:endParaRPr lang="en-US" altLang="ja-JP" sz="1050" dirty="0" smtClean="0"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ja-JP" altLang="en-US" sz="1050" dirty="0">
                <a:latin typeface="ＭＳ ゴシック" pitchFamily="49" charset="-128"/>
                <a:ea typeface="ＭＳ ゴシック" pitchFamily="49" charset="-128"/>
              </a:rPr>
              <a:t>　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　民間従業員数の割合に応じた加重平均となります。</a:t>
            </a:r>
            <a:endParaRPr kumimoji="1" lang="ja-JP" altLang="en-US" sz="1050" dirty="0"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①調査対象事業所の状況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147</Words>
  <Application>Microsoft Office PowerPoint</Application>
  <PresentationFormat>A4 210 x 297 mm</PresentationFormat>
  <Paragraphs>59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35</cp:revision>
  <cp:lastPrinted>2016-09-07T06:49:27Z</cp:lastPrinted>
  <dcterms:created xsi:type="dcterms:W3CDTF">2013-02-06T02:17:09Z</dcterms:created>
  <dcterms:modified xsi:type="dcterms:W3CDTF">2017-09-19T01:28:12Z</dcterms:modified>
</cp:coreProperties>
</file>