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FF"/>
    <a:srgbClr val="FFCCCC"/>
    <a:srgbClr val="FF99FF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66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sz="1400" b="0"/>
              <a:t>課長級</a:t>
            </a:r>
          </a:p>
        </c:rich>
      </c:tx>
      <c:layout>
        <c:manualLayout>
          <c:xMode val="edge"/>
          <c:yMode val="edge"/>
          <c:x val="0.47413680226006633"/>
          <c:y val="7.495712727075909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ベースアップ実施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0.31</c:v>
                </c:pt>
                <c:pt idx="1">
                  <c:v>0.26100000000000001</c:v>
                </c:pt>
                <c:pt idx="2">
                  <c:v>0.41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ベースアップ中止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6.2E-2</c:v>
                </c:pt>
                <c:pt idx="1">
                  <c:v>9.0999999999999998E-2</c:v>
                </c:pt>
                <c:pt idx="2">
                  <c:v>4.3999999999999997E-2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ベースダウン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3795856897734467E-2"/>
                  <c:y val="-9.04457909235156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597806592918247E-2"/>
                  <c:y val="-4.52228954617578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239610060963244E-2"/>
                  <c:y val="-4.522645631966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ベースアップの慣行なし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0.628</c:v>
                </c:pt>
                <c:pt idx="1">
                  <c:v>0.64800000000000002</c:v>
                </c:pt>
                <c:pt idx="2">
                  <c:v>0.54600000000000004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2051328"/>
        <c:axId val="72061312"/>
        <c:axId val="0"/>
      </c:bar3DChart>
      <c:catAx>
        <c:axId val="7205132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2061312"/>
        <c:crosses val="autoZero"/>
        <c:auto val="1"/>
        <c:lblAlgn val="ctr"/>
        <c:lblOffset val="100"/>
        <c:noMultiLvlLbl val="0"/>
      </c:catAx>
      <c:valAx>
        <c:axId val="7206131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2051328"/>
        <c:crosses val="autoZero"/>
        <c:crossBetween val="between"/>
        <c:majorUnit val="0.2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title>
      <c:tx>
        <c:rich>
          <a:bodyPr/>
          <a:lstStyle/>
          <a:p>
            <a:pPr>
              <a:defRPr sz="1400" b="0"/>
            </a:pPr>
            <a:r>
              <a:rPr lang="ja-JP" altLang="en-US" sz="1400" b="0" dirty="0" smtClean="0"/>
              <a:t>係　員</a:t>
            </a:r>
            <a:endParaRPr lang="ja-JP" sz="1400" b="0" dirty="0"/>
          </a:p>
        </c:rich>
      </c:tx>
      <c:layout>
        <c:manualLayout>
          <c:xMode val="edge"/>
          <c:yMode val="edge"/>
          <c:x val="0.4769362674378354"/>
          <c:y val="7.4956949227863584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ベースアップ実施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Sheet1!$B$2:$B$4</c:f>
              <c:numCache>
                <c:formatCode>0.0%</c:formatCode>
                <c:ptCount val="3"/>
                <c:pt idx="0">
                  <c:v>0.435</c:v>
                </c:pt>
                <c:pt idx="1">
                  <c:v>0.32300000000000001</c:v>
                </c:pt>
                <c:pt idx="2">
                  <c:v>0.55300000000000005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ベースアップ中止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3997562881020275E-3"/>
                  <c:y val="-9.04457909235156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3985377286121647E-3"/>
                  <c:y val="-4.52228954617578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Sheet1!$C$2:$C$4</c:f>
              <c:numCache>
                <c:formatCode>0.0%</c:formatCode>
                <c:ptCount val="3"/>
                <c:pt idx="0">
                  <c:v>5.7000000000000002E-2</c:v>
                </c:pt>
                <c:pt idx="1">
                  <c:v>9.5000000000000001E-2</c:v>
                </c:pt>
                <c:pt idx="2">
                  <c:v>1.7999999999999999E-2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ベースダウン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796965240193772E-2"/>
                  <c:y val="-9.044579092351562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3997452663989716E-2"/>
                  <c:y val="-4.52228954617578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5195613185836494E-2"/>
                  <c:y val="-4.52264563196681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Sheet1!$D$2:$D$4</c:f>
              <c:numCache>
                <c:formatCode>0.0%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ベースアップの慣行なし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平成28年</c:v>
                </c:pt>
                <c:pt idx="1">
                  <c:v>平成29年</c:v>
                </c:pt>
                <c:pt idx="2">
                  <c:v>平成30年</c:v>
                </c:pt>
              </c:strCache>
            </c:strRef>
          </c:cat>
          <c:val>
            <c:numRef>
              <c:f>Sheet1!$E$2:$E$4</c:f>
              <c:numCache>
                <c:formatCode>0.0%</c:formatCode>
                <c:ptCount val="3"/>
                <c:pt idx="0">
                  <c:v>0.50800000000000001</c:v>
                </c:pt>
                <c:pt idx="1">
                  <c:v>0.58199999999999996</c:v>
                </c:pt>
                <c:pt idx="2">
                  <c:v>0.42899999999999999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3290496"/>
        <c:axId val="73292032"/>
        <c:axId val="0"/>
      </c:bar3DChart>
      <c:catAx>
        <c:axId val="73290496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3292032"/>
        <c:crosses val="autoZero"/>
        <c:auto val="1"/>
        <c:lblAlgn val="ctr"/>
        <c:lblOffset val="100"/>
        <c:noMultiLvlLbl val="0"/>
      </c:catAx>
      <c:valAx>
        <c:axId val="7329203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73290496"/>
        <c:crosses val="autoZero"/>
        <c:crossBetween val="between"/>
        <c:majorUnit val="0.2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③</a:t>
            </a:r>
            <a:r>
              <a:rPr lang="ja-JP" altLang="en-US" sz="2000" b="1" dirty="0" smtClean="0">
                <a:ea typeface="ＭＳ ゴシック" pitchFamily="49" charset="-128"/>
              </a:rPr>
              <a:t>給与改定の状況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060647551"/>
              </p:ext>
            </p:extLst>
          </p:nvPr>
        </p:nvGraphicFramePr>
        <p:xfrm>
          <a:off x="344488" y="364502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1372770" y="6453336"/>
            <a:ext cx="69557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注　ベースアップ慣行の有無が不明およびベースアップの実施が未定の事業所を除いて集計しています</a:t>
            </a:r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。</a:t>
            </a:r>
            <a:endParaRPr kumimoji="1" lang="ja-JP" altLang="en-US" sz="1100" dirty="0">
              <a:latin typeface="ＭＳ ゴシック" pitchFamily="49" charset="-128"/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54045759"/>
              </p:ext>
            </p:extLst>
          </p:nvPr>
        </p:nvGraphicFramePr>
        <p:xfrm>
          <a:off x="344488" y="764704"/>
          <a:ext cx="907300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24</Words>
  <Application>Microsoft Office PowerPoint</Application>
  <PresentationFormat>A4 210 x 297 mm</PresentationFormat>
  <Paragraphs>12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68</cp:revision>
  <dcterms:created xsi:type="dcterms:W3CDTF">2013-02-06T02:17:09Z</dcterms:created>
  <dcterms:modified xsi:type="dcterms:W3CDTF">2018-09-13T00:46:05Z</dcterms:modified>
</cp:coreProperties>
</file>