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906000" cy="6858000" type="A4"/>
  <p:notesSz cx="6735763" cy="9866313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00"/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スタイルなし、表のグリッド線あり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266" y="-84"/>
      </p:cViewPr>
      <p:guideLst>
        <p:guide orient="horz" pos="2160"/>
        <p:guide pos="312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ja-JP" altLang="en-US" smtClean="0"/>
              <a:t>マスタ サブタイトルの書式設定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2018/9/13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2018/9/13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2018/9/13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536575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5448300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2018/9/13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テキス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7" name="日付プレースホル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2018/9/13</a:t>
            </a:fld>
            <a:endParaRPr kumimoji="1" lang="ja-JP" altLang="en-US"/>
          </a:p>
        </p:txBody>
      </p:sp>
      <p:sp>
        <p:nvSpPr>
          <p:cNvPr id="8" name="フッター プレースホル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2018/9/13</a:t>
            </a:fld>
            <a:endParaRPr kumimoji="1" lang="ja-JP" altLang="en-US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2018/9/13</a:t>
            </a:fld>
            <a:endParaRPr kumimoji="1" lang="ja-JP" altLang="en-US"/>
          </a:p>
        </p:txBody>
      </p:sp>
      <p:sp>
        <p:nvSpPr>
          <p:cNvPr id="3" name="フッター プレースホル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2018/9/13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2018/9/13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2018/9/13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7780337" y="274639"/>
            <a:ext cx="2414588" cy="5851525"/>
          </a:xfrm>
        </p:spPr>
        <p:txBody>
          <a:bodyPr vert="eaVert"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536575" y="274639"/>
            <a:ext cx="7078663" cy="5851525"/>
          </a:xfrm>
        </p:spPr>
        <p:txBody>
          <a:bodyPr vert="eaVert"/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2018/9/13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B40368-48C3-4683-B654-FCE14ADA7888}" type="datetimeFigureOut">
              <a:rPr kumimoji="1" lang="ja-JP" altLang="en-US" smtClean="0"/>
              <a:pPr/>
              <a:t>2018/9/13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コンテンツ プレースホルダ 1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76294369"/>
              </p:ext>
            </p:extLst>
          </p:nvPr>
        </p:nvGraphicFramePr>
        <p:xfrm>
          <a:off x="374083" y="1755924"/>
          <a:ext cx="9108000" cy="421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64000"/>
                <a:gridCol w="1224000"/>
                <a:gridCol w="1224000"/>
                <a:gridCol w="1224000"/>
                <a:gridCol w="1224000"/>
                <a:gridCol w="1224000"/>
                <a:gridCol w="1224000"/>
              </a:tblGrid>
              <a:tr h="396000">
                <a:tc>
                  <a:txBody>
                    <a:bodyPr/>
                    <a:lstStyle/>
                    <a:p>
                      <a:endParaRPr kumimoji="1" lang="ja-JP" altLang="en-US" sz="1200" dirty="0"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6">
                  <a:txBody>
                    <a:bodyPr/>
                    <a:lstStyle/>
                    <a:p>
                      <a:pPr algn="ctr"/>
                      <a:r>
                        <a:rPr kumimoji="1" lang="ja-JP" altLang="en-US" sz="1200" dirty="0" smtClean="0">
                          <a:latin typeface="+mj-ea"/>
                          <a:ea typeface="+mj-ea"/>
                        </a:rPr>
                        <a:t>企　業　規　模</a:t>
                      </a:r>
                      <a:endParaRPr kumimoji="1" lang="ja-JP" altLang="en-US" sz="1200" dirty="0">
                        <a:latin typeface="+mj-ea"/>
                        <a:ea typeface="+mj-ea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kumimoji="1" lang="ja-JP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 dirty="0"/>
                    </a:p>
                  </a:txBody>
                  <a:tcPr/>
                </a:tc>
              </a:tr>
              <a:tr h="648000">
                <a:tc>
                  <a:txBody>
                    <a:bodyPr/>
                    <a:lstStyle/>
                    <a:p>
                      <a:endParaRPr kumimoji="1" lang="ja-JP" altLang="en-US" sz="1200" dirty="0"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200" dirty="0" smtClean="0">
                          <a:latin typeface="+mj-ea"/>
                          <a:ea typeface="+mj-ea"/>
                        </a:rPr>
                        <a:t>3,000</a:t>
                      </a:r>
                      <a:r>
                        <a:rPr kumimoji="1" lang="ja-JP" altLang="en-US" sz="1200" dirty="0" smtClean="0">
                          <a:latin typeface="+mj-ea"/>
                          <a:ea typeface="+mj-ea"/>
                        </a:rPr>
                        <a:t>人以上</a:t>
                      </a:r>
                      <a:endParaRPr kumimoji="1" lang="ja-JP" altLang="en-US" sz="1200" dirty="0">
                        <a:latin typeface="+mj-ea"/>
                        <a:ea typeface="+mj-ea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200" dirty="0" smtClean="0">
                          <a:latin typeface="+mj-ea"/>
                          <a:ea typeface="+mj-ea"/>
                        </a:rPr>
                        <a:t>1,000</a:t>
                      </a:r>
                      <a:r>
                        <a:rPr kumimoji="1" lang="ja-JP" altLang="en-US" sz="1200" dirty="0" smtClean="0">
                          <a:latin typeface="+mj-ea"/>
                          <a:ea typeface="+mj-ea"/>
                        </a:rPr>
                        <a:t>人以上</a:t>
                      </a:r>
                      <a:endParaRPr kumimoji="1" lang="en-US" altLang="ja-JP" sz="1200" dirty="0" smtClean="0">
                        <a:latin typeface="+mj-ea"/>
                        <a:ea typeface="+mj-ea"/>
                      </a:endParaRPr>
                    </a:p>
                    <a:p>
                      <a:pPr algn="ctr"/>
                      <a:r>
                        <a:rPr kumimoji="1" lang="en-US" altLang="ja-JP" sz="1200" dirty="0" smtClean="0">
                          <a:latin typeface="+mj-ea"/>
                          <a:ea typeface="+mj-ea"/>
                        </a:rPr>
                        <a:t>3,000</a:t>
                      </a:r>
                      <a:r>
                        <a:rPr kumimoji="1" lang="ja-JP" altLang="en-US" sz="1200" dirty="0" smtClean="0">
                          <a:latin typeface="+mj-ea"/>
                          <a:ea typeface="+mj-ea"/>
                        </a:rPr>
                        <a:t>人未満</a:t>
                      </a:r>
                      <a:endParaRPr kumimoji="1" lang="ja-JP" altLang="en-US" sz="1200" dirty="0">
                        <a:latin typeface="+mj-ea"/>
                        <a:ea typeface="+mj-ea"/>
                      </a:endParaRPr>
                    </a:p>
                  </a:txBody>
                  <a:tcPr anchor="ctr"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200" dirty="0" smtClean="0">
                          <a:latin typeface="+mj-ea"/>
                          <a:ea typeface="+mj-ea"/>
                        </a:rPr>
                        <a:t>500</a:t>
                      </a:r>
                      <a:r>
                        <a:rPr kumimoji="1" lang="ja-JP" altLang="en-US" sz="1200" dirty="0" smtClean="0">
                          <a:latin typeface="+mj-ea"/>
                          <a:ea typeface="+mj-ea"/>
                        </a:rPr>
                        <a:t>人以上</a:t>
                      </a:r>
                      <a:endParaRPr kumimoji="1" lang="en-US" altLang="ja-JP" sz="1200" dirty="0" smtClean="0">
                        <a:latin typeface="+mj-ea"/>
                        <a:ea typeface="+mj-ea"/>
                      </a:endParaRPr>
                    </a:p>
                    <a:p>
                      <a:pPr algn="ctr"/>
                      <a:r>
                        <a:rPr kumimoji="1" lang="en-US" altLang="ja-JP" sz="1200" dirty="0" smtClean="0">
                          <a:latin typeface="+mj-ea"/>
                          <a:ea typeface="+mj-ea"/>
                        </a:rPr>
                        <a:t>1,000</a:t>
                      </a:r>
                      <a:r>
                        <a:rPr kumimoji="1" lang="ja-JP" altLang="en-US" sz="1200" dirty="0" smtClean="0">
                          <a:latin typeface="+mj-ea"/>
                          <a:ea typeface="+mj-ea"/>
                        </a:rPr>
                        <a:t>人未満</a:t>
                      </a:r>
                      <a:endParaRPr kumimoji="1" lang="ja-JP" altLang="en-US" sz="1200" dirty="0">
                        <a:latin typeface="+mj-ea"/>
                        <a:ea typeface="+mj-ea"/>
                      </a:endParaRPr>
                    </a:p>
                  </a:txBody>
                  <a:tcPr anchor="ctr"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200" dirty="0" smtClean="0">
                          <a:latin typeface="+mj-ea"/>
                          <a:ea typeface="+mj-ea"/>
                        </a:rPr>
                        <a:t>100</a:t>
                      </a:r>
                      <a:r>
                        <a:rPr kumimoji="1" lang="ja-JP" altLang="en-US" sz="1200" dirty="0" smtClean="0">
                          <a:latin typeface="+mj-ea"/>
                          <a:ea typeface="+mj-ea"/>
                        </a:rPr>
                        <a:t>人以上</a:t>
                      </a:r>
                      <a:endParaRPr kumimoji="1" lang="en-US" altLang="ja-JP" sz="1200" dirty="0" smtClean="0">
                        <a:latin typeface="+mj-ea"/>
                        <a:ea typeface="+mj-ea"/>
                      </a:endParaRPr>
                    </a:p>
                    <a:p>
                      <a:pPr algn="ctr"/>
                      <a:r>
                        <a:rPr kumimoji="1" lang="en-US" altLang="ja-JP" sz="1200" dirty="0" smtClean="0">
                          <a:latin typeface="+mj-ea"/>
                          <a:ea typeface="+mj-ea"/>
                        </a:rPr>
                        <a:t>500</a:t>
                      </a:r>
                      <a:r>
                        <a:rPr kumimoji="1" lang="ja-JP" altLang="en-US" sz="1200" dirty="0" smtClean="0">
                          <a:latin typeface="+mj-ea"/>
                          <a:ea typeface="+mj-ea"/>
                        </a:rPr>
                        <a:t>人未満</a:t>
                      </a:r>
                      <a:endParaRPr kumimoji="1" lang="ja-JP" altLang="en-US" sz="1200" dirty="0">
                        <a:latin typeface="+mj-ea"/>
                        <a:ea typeface="+mj-ea"/>
                      </a:endParaRPr>
                    </a:p>
                  </a:txBody>
                  <a:tcPr anchor="ctr"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200" dirty="0" smtClean="0">
                          <a:latin typeface="+mj-ea"/>
                          <a:ea typeface="+mj-ea"/>
                        </a:rPr>
                        <a:t>50</a:t>
                      </a:r>
                      <a:r>
                        <a:rPr kumimoji="1" lang="ja-JP" altLang="en-US" sz="1200" dirty="0" smtClean="0">
                          <a:latin typeface="+mj-ea"/>
                          <a:ea typeface="+mj-ea"/>
                        </a:rPr>
                        <a:t>人以上</a:t>
                      </a:r>
                      <a:endParaRPr kumimoji="1" lang="en-US" altLang="ja-JP" sz="1200" dirty="0" smtClean="0">
                        <a:latin typeface="+mj-ea"/>
                        <a:ea typeface="+mj-ea"/>
                      </a:endParaRPr>
                    </a:p>
                    <a:p>
                      <a:pPr algn="ctr"/>
                      <a:r>
                        <a:rPr kumimoji="1" lang="en-US" altLang="ja-JP" sz="1200" dirty="0" smtClean="0">
                          <a:latin typeface="+mj-ea"/>
                          <a:ea typeface="+mj-ea"/>
                        </a:rPr>
                        <a:t>100</a:t>
                      </a:r>
                      <a:r>
                        <a:rPr kumimoji="1" lang="ja-JP" altLang="en-US" sz="1200" dirty="0" smtClean="0">
                          <a:latin typeface="+mj-ea"/>
                          <a:ea typeface="+mj-ea"/>
                        </a:rPr>
                        <a:t>人未満</a:t>
                      </a:r>
                      <a:endParaRPr kumimoji="1" lang="ja-JP" altLang="en-US" sz="1200" dirty="0">
                        <a:latin typeface="+mj-ea"/>
                        <a:ea typeface="+mj-ea"/>
                      </a:endParaRPr>
                    </a:p>
                  </a:txBody>
                  <a:tcPr anchor="ctr"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200" dirty="0" smtClean="0">
                          <a:latin typeface="+mj-ea"/>
                          <a:ea typeface="+mj-ea"/>
                        </a:rPr>
                        <a:t>規模計</a:t>
                      </a:r>
                      <a:endParaRPr kumimoji="1" lang="ja-JP" altLang="en-US" sz="1200" dirty="0">
                        <a:latin typeface="+mj-ea"/>
                        <a:ea typeface="+mj-ea"/>
                      </a:endParaRP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792000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200" dirty="0" smtClean="0">
                          <a:latin typeface="+mj-ea"/>
                          <a:ea typeface="+mj-ea"/>
                        </a:rPr>
                        <a:t>母集団事業所数</a:t>
                      </a:r>
                      <a:r>
                        <a:rPr kumimoji="1" lang="en-US" altLang="ja-JP" sz="1200" dirty="0" smtClean="0">
                          <a:latin typeface="+mj-ea"/>
                          <a:ea typeface="+mj-ea"/>
                        </a:rPr>
                        <a:t>(A)</a:t>
                      </a:r>
                      <a:endParaRPr kumimoji="1" lang="ja-JP" altLang="en-US" sz="1200" dirty="0">
                        <a:latin typeface="+mj-ea"/>
                        <a:ea typeface="+mj-ea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200" dirty="0" smtClean="0">
                          <a:latin typeface="+mj-ea"/>
                          <a:ea typeface="+mj-ea"/>
                        </a:rPr>
                        <a:t>118</a:t>
                      </a:r>
                      <a:endParaRPr kumimoji="1" lang="ja-JP" altLang="en-US" sz="1200" dirty="0">
                        <a:latin typeface="+mj-ea"/>
                        <a:ea typeface="+mj-ea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200" dirty="0" smtClean="0">
                          <a:latin typeface="+mj-ea"/>
                          <a:ea typeface="+mj-ea"/>
                        </a:rPr>
                        <a:t>71</a:t>
                      </a:r>
                      <a:endParaRPr kumimoji="1" lang="ja-JP" altLang="en-US" sz="1200" dirty="0">
                        <a:latin typeface="+mj-ea"/>
                        <a:ea typeface="+mj-ea"/>
                      </a:endParaRPr>
                    </a:p>
                  </a:txBody>
                  <a:tcPr anchor="ctr"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200" dirty="0" smtClean="0">
                          <a:latin typeface="+mj-ea"/>
                          <a:ea typeface="+mj-ea"/>
                        </a:rPr>
                        <a:t>80</a:t>
                      </a:r>
                      <a:endParaRPr kumimoji="1" lang="ja-JP" altLang="en-US" sz="1200" dirty="0">
                        <a:latin typeface="+mj-ea"/>
                        <a:ea typeface="+mj-ea"/>
                      </a:endParaRPr>
                    </a:p>
                  </a:txBody>
                  <a:tcPr anchor="ctr"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200" dirty="0" smtClean="0">
                          <a:latin typeface="+mj-ea"/>
                          <a:ea typeface="+mj-ea"/>
                        </a:rPr>
                        <a:t>295</a:t>
                      </a:r>
                      <a:endParaRPr kumimoji="1" lang="ja-JP" altLang="en-US" sz="1200" dirty="0">
                        <a:latin typeface="+mj-ea"/>
                        <a:ea typeface="+mj-ea"/>
                      </a:endParaRPr>
                    </a:p>
                  </a:txBody>
                  <a:tcPr anchor="ctr"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200" dirty="0" smtClean="0">
                          <a:latin typeface="+mj-ea"/>
                          <a:ea typeface="+mj-ea"/>
                        </a:rPr>
                        <a:t>95</a:t>
                      </a:r>
                      <a:endParaRPr kumimoji="1" lang="ja-JP" altLang="en-US" sz="1200" dirty="0">
                        <a:latin typeface="+mj-ea"/>
                        <a:ea typeface="+mj-ea"/>
                      </a:endParaRPr>
                    </a:p>
                  </a:txBody>
                  <a:tcPr anchor="ctr"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200" dirty="0" smtClean="0">
                          <a:latin typeface="+mj-ea"/>
                          <a:ea typeface="+mj-ea"/>
                        </a:rPr>
                        <a:t>659</a:t>
                      </a:r>
                      <a:endParaRPr kumimoji="1" lang="ja-JP" altLang="en-US" sz="1200" dirty="0">
                        <a:latin typeface="+mj-ea"/>
                        <a:ea typeface="+mj-ea"/>
                      </a:endParaRP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792000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200" dirty="0" smtClean="0">
                          <a:latin typeface="+mj-ea"/>
                          <a:ea typeface="+mj-ea"/>
                        </a:rPr>
                        <a:t>母集団正社員数</a:t>
                      </a:r>
                      <a:r>
                        <a:rPr kumimoji="1" lang="en-US" altLang="ja-JP" sz="1200" dirty="0" smtClean="0">
                          <a:latin typeface="+mj-ea"/>
                          <a:ea typeface="+mj-ea"/>
                        </a:rPr>
                        <a:t>(B)</a:t>
                      </a:r>
                      <a:endParaRPr kumimoji="1" lang="ja-JP" altLang="en-US" sz="1200" dirty="0">
                        <a:latin typeface="+mj-ea"/>
                        <a:ea typeface="+mj-ea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200" dirty="0" smtClean="0">
                          <a:latin typeface="+mj-ea"/>
                          <a:ea typeface="+mj-ea"/>
                        </a:rPr>
                        <a:t>43,165</a:t>
                      </a:r>
                      <a:endParaRPr kumimoji="1" lang="ja-JP" altLang="en-US" sz="1200" dirty="0">
                        <a:latin typeface="+mj-ea"/>
                        <a:ea typeface="+mj-ea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200" dirty="0" smtClean="0">
                          <a:latin typeface="+mj-ea"/>
                          <a:ea typeface="+mj-ea"/>
                        </a:rPr>
                        <a:t>18,838</a:t>
                      </a:r>
                      <a:endParaRPr kumimoji="1" lang="ja-JP" altLang="en-US" sz="1200" dirty="0">
                        <a:latin typeface="+mj-ea"/>
                        <a:ea typeface="+mj-ea"/>
                      </a:endParaRPr>
                    </a:p>
                  </a:txBody>
                  <a:tcPr anchor="ctr"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200" dirty="0" smtClean="0">
                          <a:latin typeface="+mj-ea"/>
                          <a:ea typeface="+mj-ea"/>
                        </a:rPr>
                        <a:t>11,047</a:t>
                      </a:r>
                      <a:endParaRPr kumimoji="1" lang="ja-JP" altLang="en-US" sz="1200" dirty="0">
                        <a:latin typeface="+mj-ea"/>
                        <a:ea typeface="+mj-ea"/>
                      </a:endParaRPr>
                    </a:p>
                  </a:txBody>
                  <a:tcPr anchor="ctr"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200" dirty="0" smtClean="0">
                          <a:latin typeface="+mj-ea"/>
                          <a:ea typeface="+mj-ea"/>
                        </a:rPr>
                        <a:t>34,743</a:t>
                      </a:r>
                      <a:endParaRPr kumimoji="1" lang="ja-JP" altLang="en-US" sz="1200" dirty="0">
                        <a:latin typeface="+mj-ea"/>
                        <a:ea typeface="+mj-ea"/>
                      </a:endParaRPr>
                    </a:p>
                  </a:txBody>
                  <a:tcPr anchor="ctr"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200" dirty="0" smtClean="0">
                          <a:latin typeface="+mj-ea"/>
                          <a:ea typeface="+mj-ea"/>
                        </a:rPr>
                        <a:t>6,331</a:t>
                      </a:r>
                      <a:endParaRPr kumimoji="1" lang="ja-JP" altLang="en-US" sz="1200" dirty="0">
                        <a:latin typeface="+mj-ea"/>
                        <a:ea typeface="+mj-ea"/>
                      </a:endParaRPr>
                    </a:p>
                  </a:txBody>
                  <a:tcPr anchor="ctr"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200" dirty="0" smtClean="0">
                          <a:latin typeface="+mj-ea"/>
                          <a:ea typeface="+mj-ea"/>
                        </a:rPr>
                        <a:t>114,124</a:t>
                      </a:r>
                      <a:endParaRPr kumimoji="1" lang="ja-JP" altLang="en-US" sz="1200" dirty="0">
                        <a:latin typeface="+mj-ea"/>
                        <a:ea typeface="+mj-ea"/>
                      </a:endParaRP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200" dirty="0" smtClean="0">
                          <a:latin typeface="+mj-ea"/>
                          <a:ea typeface="+mj-ea"/>
                        </a:rPr>
                        <a:t>調査対象事業所数</a:t>
                      </a:r>
                      <a:r>
                        <a:rPr kumimoji="1" lang="en-US" altLang="ja-JP" sz="1200" dirty="0" smtClean="0">
                          <a:latin typeface="+mj-ea"/>
                          <a:ea typeface="+mj-ea"/>
                        </a:rPr>
                        <a:t>(C)</a:t>
                      </a:r>
                      <a:endParaRPr kumimoji="1" lang="ja-JP" altLang="en-US" sz="1200" dirty="0">
                        <a:latin typeface="+mj-ea"/>
                        <a:ea typeface="+mj-ea"/>
                      </a:endParaRPr>
                    </a:p>
                  </a:txBody>
                  <a:tcPr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200" dirty="0" smtClean="0">
                          <a:latin typeface="+mj-ea"/>
                          <a:ea typeface="+mj-ea"/>
                        </a:rPr>
                        <a:t>22</a:t>
                      </a:r>
                      <a:endParaRPr kumimoji="1" lang="ja-JP" altLang="en-US" sz="1200" dirty="0">
                        <a:latin typeface="+mj-ea"/>
                        <a:ea typeface="+mj-ea"/>
                      </a:endParaRPr>
                    </a:p>
                  </a:txBody>
                  <a:tcPr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200" dirty="0" smtClean="0">
                          <a:latin typeface="+mj-ea"/>
                          <a:ea typeface="+mj-ea"/>
                        </a:rPr>
                        <a:t>18</a:t>
                      </a:r>
                      <a:endParaRPr kumimoji="1" lang="ja-JP" altLang="en-US" sz="1200" dirty="0">
                        <a:latin typeface="+mj-ea"/>
                        <a:ea typeface="+mj-ea"/>
                      </a:endParaRPr>
                    </a:p>
                  </a:txBody>
                  <a:tcPr anchor="b"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200" dirty="0" smtClean="0">
                          <a:latin typeface="+mj-ea"/>
                          <a:ea typeface="+mj-ea"/>
                        </a:rPr>
                        <a:t>17</a:t>
                      </a:r>
                      <a:endParaRPr kumimoji="1" lang="ja-JP" altLang="en-US" sz="1200" dirty="0">
                        <a:latin typeface="+mj-ea"/>
                        <a:ea typeface="+mj-ea"/>
                      </a:endParaRPr>
                    </a:p>
                  </a:txBody>
                  <a:tcPr anchor="b"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200" dirty="0" smtClean="0">
                          <a:latin typeface="+mj-ea"/>
                          <a:ea typeface="+mj-ea"/>
                        </a:rPr>
                        <a:t>56</a:t>
                      </a:r>
                      <a:endParaRPr kumimoji="1" lang="ja-JP" altLang="en-US" sz="1200" dirty="0">
                        <a:latin typeface="+mj-ea"/>
                        <a:ea typeface="+mj-ea"/>
                      </a:endParaRPr>
                    </a:p>
                  </a:txBody>
                  <a:tcPr anchor="b"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200" dirty="0" smtClean="0">
                          <a:latin typeface="+mj-ea"/>
                          <a:ea typeface="+mj-ea"/>
                        </a:rPr>
                        <a:t>21</a:t>
                      </a:r>
                      <a:endParaRPr kumimoji="1" lang="ja-JP" altLang="en-US" sz="1200" dirty="0">
                        <a:latin typeface="+mj-ea"/>
                        <a:ea typeface="+mj-ea"/>
                      </a:endParaRPr>
                    </a:p>
                  </a:txBody>
                  <a:tcPr anchor="b"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200" dirty="0" smtClean="0">
                          <a:latin typeface="+mj-ea"/>
                          <a:ea typeface="+mj-ea"/>
                        </a:rPr>
                        <a:t>134</a:t>
                      </a:r>
                      <a:endParaRPr kumimoji="1" lang="ja-JP" altLang="en-US" sz="1200" dirty="0">
                        <a:latin typeface="+mj-ea"/>
                        <a:ea typeface="+mj-ea"/>
                      </a:endParaRPr>
                    </a:p>
                  </a:txBody>
                  <a:tcPr anchor="b"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200" dirty="0" smtClean="0">
                          <a:latin typeface="+mj-ea"/>
                          <a:ea typeface="+mj-ea"/>
                        </a:rPr>
                        <a:t>（</a:t>
                      </a:r>
                      <a:r>
                        <a:rPr kumimoji="1" lang="en-US" altLang="ja-JP" sz="1200" dirty="0" smtClean="0">
                          <a:latin typeface="+mj-ea"/>
                          <a:ea typeface="+mj-ea"/>
                        </a:rPr>
                        <a:t>(C)/(A)</a:t>
                      </a:r>
                      <a:r>
                        <a:rPr kumimoji="1" lang="ja-JP" altLang="en-US" sz="1200" dirty="0" smtClean="0">
                          <a:latin typeface="+mj-ea"/>
                          <a:ea typeface="+mj-ea"/>
                        </a:rPr>
                        <a:t>）</a:t>
                      </a:r>
                      <a:endParaRPr kumimoji="1" lang="ja-JP" altLang="en-US" sz="1200" dirty="0">
                        <a:latin typeface="+mj-ea"/>
                        <a:ea typeface="+mj-ea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1200" dirty="0" smtClean="0">
                          <a:latin typeface="+mj-ea"/>
                          <a:ea typeface="+mj-ea"/>
                        </a:rPr>
                        <a:t>（</a:t>
                      </a:r>
                      <a:r>
                        <a:rPr kumimoji="1" lang="en-US" altLang="ja-JP" sz="1200" dirty="0" smtClean="0">
                          <a:latin typeface="+mj-ea"/>
                          <a:ea typeface="+mj-ea"/>
                        </a:rPr>
                        <a:t>18.6%</a:t>
                      </a:r>
                      <a:r>
                        <a:rPr kumimoji="1" lang="ja-JP" altLang="en-US" sz="1200" dirty="0" smtClean="0">
                          <a:latin typeface="+mj-ea"/>
                          <a:ea typeface="+mj-ea"/>
                        </a:rPr>
                        <a:t>）</a:t>
                      </a:r>
                      <a:endParaRPr kumimoji="1" lang="ja-JP" altLang="en-US" sz="1200" dirty="0">
                        <a:latin typeface="+mj-ea"/>
                        <a:ea typeface="+mj-ea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2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（</a:t>
                      </a:r>
                      <a:r>
                        <a:rPr kumimoji="1" lang="en-US" altLang="ja-JP" sz="12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25.4%</a:t>
                      </a:r>
                      <a:r>
                        <a:rPr kumimoji="1" lang="ja-JP" altLang="en-US" sz="12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）</a:t>
                      </a:r>
                      <a:endParaRPr kumimoji="1" lang="ja-JP" altLang="en-US" sz="1200" dirty="0">
                        <a:latin typeface="+mj-ea"/>
                        <a:ea typeface="+mj-ea"/>
                      </a:endParaRPr>
                    </a:p>
                  </a:txBody>
                  <a:tcP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2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（</a:t>
                      </a:r>
                      <a:r>
                        <a:rPr kumimoji="1" lang="en-US" altLang="ja-JP" sz="12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21.3%</a:t>
                      </a:r>
                      <a:r>
                        <a:rPr kumimoji="1" lang="ja-JP" altLang="en-US" sz="12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）</a:t>
                      </a:r>
                      <a:endParaRPr kumimoji="1" lang="ja-JP" altLang="en-US" sz="1200" dirty="0">
                        <a:latin typeface="+mj-ea"/>
                        <a:ea typeface="+mj-ea"/>
                      </a:endParaRPr>
                    </a:p>
                  </a:txBody>
                  <a:tcP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2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（</a:t>
                      </a:r>
                      <a:r>
                        <a:rPr kumimoji="1" lang="en-US" altLang="ja-JP" sz="12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19.0%</a:t>
                      </a:r>
                      <a:r>
                        <a:rPr kumimoji="1" lang="ja-JP" altLang="en-US" sz="12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）</a:t>
                      </a:r>
                      <a:endParaRPr kumimoji="1" lang="ja-JP" altLang="en-US" sz="1200" dirty="0">
                        <a:latin typeface="+mj-ea"/>
                        <a:ea typeface="+mj-ea"/>
                      </a:endParaRPr>
                    </a:p>
                  </a:txBody>
                  <a:tcP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2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（</a:t>
                      </a:r>
                      <a:r>
                        <a:rPr kumimoji="1" lang="en-US" altLang="ja-JP" sz="12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22.1%</a:t>
                      </a:r>
                      <a:r>
                        <a:rPr kumimoji="1" lang="ja-JP" altLang="en-US" sz="12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）</a:t>
                      </a:r>
                      <a:endParaRPr kumimoji="1" lang="ja-JP" altLang="en-US" sz="1200" dirty="0">
                        <a:latin typeface="+mj-ea"/>
                        <a:ea typeface="+mj-ea"/>
                      </a:endParaRPr>
                    </a:p>
                  </a:txBody>
                  <a:tcP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2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（</a:t>
                      </a:r>
                      <a:r>
                        <a:rPr kumimoji="1" lang="en-US" altLang="ja-JP" sz="12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20.3%</a:t>
                      </a:r>
                      <a:r>
                        <a:rPr kumimoji="1" lang="ja-JP" altLang="en-US" sz="12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）</a:t>
                      </a:r>
                    </a:p>
                  </a:txBody>
                  <a:tcPr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200" dirty="0" smtClean="0">
                          <a:latin typeface="+mj-ea"/>
                          <a:ea typeface="+mj-ea"/>
                        </a:rPr>
                        <a:t>調査事業所正社員数</a:t>
                      </a:r>
                      <a:r>
                        <a:rPr kumimoji="1" lang="en-US" altLang="ja-JP" sz="1200" dirty="0" smtClean="0">
                          <a:latin typeface="+mj-ea"/>
                          <a:ea typeface="+mj-ea"/>
                        </a:rPr>
                        <a:t>(D)</a:t>
                      </a:r>
                      <a:endParaRPr kumimoji="1" lang="ja-JP" altLang="en-US" sz="1200" dirty="0">
                        <a:latin typeface="+mj-ea"/>
                        <a:ea typeface="+mj-ea"/>
                      </a:endParaRPr>
                    </a:p>
                  </a:txBody>
                  <a:tcPr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200" dirty="0" smtClean="0">
                          <a:latin typeface="+mj-ea"/>
                          <a:ea typeface="+mj-ea"/>
                        </a:rPr>
                        <a:t>7,313</a:t>
                      </a:r>
                      <a:endParaRPr kumimoji="1" lang="ja-JP" altLang="en-US" sz="1200" dirty="0">
                        <a:latin typeface="+mj-ea"/>
                        <a:ea typeface="+mj-ea"/>
                      </a:endParaRPr>
                    </a:p>
                  </a:txBody>
                  <a:tcPr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200" dirty="0" smtClean="0">
                          <a:latin typeface="+mj-ea"/>
                          <a:ea typeface="+mj-ea"/>
                        </a:rPr>
                        <a:t>5,593</a:t>
                      </a:r>
                      <a:endParaRPr kumimoji="1" lang="ja-JP" altLang="en-US" sz="1200" dirty="0">
                        <a:latin typeface="+mj-ea"/>
                        <a:ea typeface="+mj-ea"/>
                      </a:endParaRPr>
                    </a:p>
                  </a:txBody>
                  <a:tcPr anchor="b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200" dirty="0" smtClean="0">
                          <a:latin typeface="+mj-ea"/>
                          <a:ea typeface="+mj-ea"/>
                        </a:rPr>
                        <a:t>2,959</a:t>
                      </a:r>
                      <a:endParaRPr kumimoji="1" lang="ja-JP" altLang="en-US" sz="1200" dirty="0">
                        <a:latin typeface="+mj-ea"/>
                        <a:ea typeface="+mj-ea"/>
                      </a:endParaRPr>
                    </a:p>
                  </a:txBody>
                  <a:tcPr anchor="b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200" dirty="0" smtClean="0">
                          <a:latin typeface="+mj-ea"/>
                          <a:ea typeface="+mj-ea"/>
                        </a:rPr>
                        <a:t>7,247</a:t>
                      </a:r>
                      <a:endParaRPr kumimoji="1" lang="ja-JP" altLang="en-US" sz="1200" dirty="0">
                        <a:latin typeface="+mj-ea"/>
                        <a:ea typeface="+mj-ea"/>
                      </a:endParaRPr>
                    </a:p>
                  </a:txBody>
                  <a:tcPr anchor="b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200" dirty="0" smtClean="0">
                          <a:latin typeface="+mj-ea"/>
                          <a:ea typeface="+mj-ea"/>
                        </a:rPr>
                        <a:t>1,405</a:t>
                      </a:r>
                      <a:endParaRPr kumimoji="1" lang="ja-JP" altLang="en-US" sz="1200" dirty="0">
                        <a:latin typeface="+mj-ea"/>
                        <a:ea typeface="+mj-ea"/>
                      </a:endParaRPr>
                    </a:p>
                  </a:txBody>
                  <a:tcPr anchor="b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200" dirty="0" smtClean="0">
                          <a:latin typeface="+mj-ea"/>
                          <a:ea typeface="+mj-ea"/>
                        </a:rPr>
                        <a:t>24,517</a:t>
                      </a:r>
                      <a:endParaRPr kumimoji="1" lang="ja-JP" altLang="en-US" sz="1200" dirty="0">
                        <a:latin typeface="+mj-ea"/>
                        <a:ea typeface="+mj-ea"/>
                      </a:endParaRPr>
                    </a:p>
                  </a:txBody>
                  <a:tcPr anchor="b"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600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2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（</a:t>
                      </a:r>
                      <a:r>
                        <a:rPr kumimoji="1" lang="en-US" altLang="ja-JP" sz="12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(D)/(B)</a:t>
                      </a:r>
                      <a:r>
                        <a:rPr kumimoji="1" lang="ja-JP" altLang="en-US" sz="12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）</a:t>
                      </a:r>
                      <a:endParaRPr kumimoji="1" lang="ja-JP" altLang="en-US" sz="1200" dirty="0">
                        <a:latin typeface="+mj-ea"/>
                        <a:ea typeface="+mj-ea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1200" dirty="0" smtClean="0">
                          <a:latin typeface="+mj-ea"/>
                          <a:ea typeface="+mj-ea"/>
                        </a:rPr>
                        <a:t>（</a:t>
                      </a:r>
                      <a:r>
                        <a:rPr kumimoji="1" lang="en-US" altLang="ja-JP" sz="1200" dirty="0" smtClean="0">
                          <a:latin typeface="+mj-ea"/>
                          <a:ea typeface="+mj-ea"/>
                        </a:rPr>
                        <a:t>16.9%</a:t>
                      </a:r>
                      <a:r>
                        <a:rPr kumimoji="1" lang="ja-JP" altLang="en-US" sz="1200" dirty="0" smtClean="0">
                          <a:latin typeface="+mj-ea"/>
                          <a:ea typeface="+mj-ea"/>
                        </a:rPr>
                        <a:t>）</a:t>
                      </a:r>
                      <a:endParaRPr kumimoji="1" lang="ja-JP" altLang="en-US" sz="1200" dirty="0">
                        <a:latin typeface="+mj-ea"/>
                        <a:ea typeface="+mj-ea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2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（</a:t>
                      </a:r>
                      <a:r>
                        <a:rPr kumimoji="1" lang="en-US" altLang="ja-JP" sz="12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29.7%</a:t>
                      </a:r>
                      <a:r>
                        <a:rPr kumimoji="1" lang="ja-JP" altLang="en-US" sz="12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）</a:t>
                      </a:r>
                      <a:endParaRPr kumimoji="1" lang="ja-JP" altLang="en-US" sz="1200" dirty="0">
                        <a:latin typeface="+mj-ea"/>
                        <a:ea typeface="+mj-ea"/>
                      </a:endParaRPr>
                    </a:p>
                  </a:txBody>
                  <a:tcP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2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（</a:t>
                      </a:r>
                      <a:r>
                        <a:rPr kumimoji="1" lang="en-US" altLang="ja-JP" sz="12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26.8%</a:t>
                      </a:r>
                      <a:r>
                        <a:rPr kumimoji="1" lang="ja-JP" altLang="en-US" sz="12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）</a:t>
                      </a:r>
                      <a:endParaRPr kumimoji="1" lang="ja-JP" altLang="en-US" sz="1200" dirty="0">
                        <a:latin typeface="+mj-ea"/>
                        <a:ea typeface="+mj-ea"/>
                      </a:endParaRPr>
                    </a:p>
                  </a:txBody>
                  <a:tcP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2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（</a:t>
                      </a:r>
                      <a:r>
                        <a:rPr kumimoji="1" lang="en-US" altLang="ja-JP" sz="12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20.9%</a:t>
                      </a:r>
                      <a:r>
                        <a:rPr kumimoji="1" lang="ja-JP" altLang="en-US" sz="12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）</a:t>
                      </a:r>
                      <a:endParaRPr kumimoji="1" lang="ja-JP" altLang="en-US" sz="1200" dirty="0">
                        <a:latin typeface="+mj-ea"/>
                        <a:ea typeface="+mj-ea"/>
                      </a:endParaRPr>
                    </a:p>
                  </a:txBody>
                  <a:tcP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2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（</a:t>
                      </a:r>
                      <a:r>
                        <a:rPr kumimoji="1" lang="en-US" altLang="ja-JP" sz="12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22.2%</a:t>
                      </a:r>
                      <a:r>
                        <a:rPr kumimoji="1" lang="ja-JP" altLang="en-US" sz="12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）</a:t>
                      </a:r>
                      <a:endParaRPr kumimoji="1" lang="ja-JP" altLang="en-US" sz="1200" dirty="0">
                        <a:latin typeface="+mj-ea"/>
                        <a:ea typeface="+mj-ea"/>
                      </a:endParaRPr>
                    </a:p>
                  </a:txBody>
                  <a:tcP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2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（</a:t>
                      </a:r>
                      <a:r>
                        <a:rPr kumimoji="1" lang="en-US" altLang="ja-JP" sz="12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21.5%</a:t>
                      </a:r>
                      <a:r>
                        <a:rPr kumimoji="1" lang="ja-JP" altLang="en-US" sz="12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）</a:t>
                      </a:r>
                    </a:p>
                  </a:txBody>
                  <a:tcPr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1" name="角丸四角形 10"/>
          <p:cNvSpPr/>
          <p:nvPr/>
        </p:nvSpPr>
        <p:spPr>
          <a:xfrm>
            <a:off x="263972" y="836712"/>
            <a:ext cx="9361040" cy="604996"/>
          </a:xfrm>
          <a:prstGeom prst="round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r>
              <a:rPr lang="ja-JP" altLang="en-US" sz="1200" b="0" i="0" u="none" strike="noStrike" baseline="0" dirty="0" smtClean="0">
                <a:solidFill>
                  <a:srgbClr val="000000"/>
                </a:solidFill>
                <a:latin typeface="ＭＳ ゴシック" pitchFamily="49" charset="-128"/>
                <a:ea typeface="ＭＳ ゴシック" pitchFamily="49" charset="-128"/>
              </a:rPr>
              <a:t>　平成</a:t>
            </a:r>
            <a:r>
              <a:rPr lang="en-US" altLang="ja-JP" sz="1200" dirty="0">
                <a:solidFill>
                  <a:srgbClr val="000000"/>
                </a:solidFill>
                <a:latin typeface="ＭＳ ゴシック" pitchFamily="49" charset="-128"/>
                <a:ea typeface="ＭＳ ゴシック" pitchFamily="49" charset="-128"/>
              </a:rPr>
              <a:t>30</a:t>
            </a:r>
            <a:r>
              <a:rPr lang="ja-JP" altLang="en-US" sz="1200" b="0" i="0" u="none" strike="noStrike" baseline="0" dirty="0" smtClean="0">
                <a:solidFill>
                  <a:srgbClr val="000000"/>
                </a:solidFill>
                <a:latin typeface="ＭＳ ゴシック" pitchFamily="49" charset="-128"/>
                <a:ea typeface="ＭＳ ゴシック" pitchFamily="49" charset="-128"/>
              </a:rPr>
              <a:t>年職種別民間給与実態調査では、</a:t>
            </a:r>
            <a:r>
              <a:rPr lang="ja-JP" altLang="en-US" sz="1200" dirty="0" smtClean="0">
                <a:solidFill>
                  <a:srgbClr val="000000"/>
                </a:solidFill>
                <a:latin typeface="ＭＳ ゴシック" pitchFamily="49" charset="-128"/>
                <a:ea typeface="ＭＳ ゴシック" pitchFamily="49" charset="-128"/>
              </a:rPr>
              <a:t>企業規模</a:t>
            </a:r>
            <a:r>
              <a:rPr lang="en-US" altLang="ja-JP" sz="1200" dirty="0" smtClean="0">
                <a:solidFill>
                  <a:srgbClr val="000000"/>
                </a:solidFill>
                <a:latin typeface="ＭＳ ゴシック" pitchFamily="49" charset="-128"/>
                <a:ea typeface="ＭＳ ゴシック" pitchFamily="49" charset="-128"/>
              </a:rPr>
              <a:t>50</a:t>
            </a:r>
            <a:r>
              <a:rPr lang="ja-JP" altLang="en-US" sz="1200" dirty="0" smtClean="0">
                <a:solidFill>
                  <a:srgbClr val="000000"/>
                </a:solidFill>
                <a:latin typeface="ＭＳ ゴシック" pitchFamily="49" charset="-128"/>
                <a:ea typeface="ＭＳ ゴシック" pitchFamily="49" charset="-128"/>
              </a:rPr>
              <a:t>人以上かつ事業所規模</a:t>
            </a:r>
            <a:r>
              <a:rPr lang="en-US" altLang="ja-JP" sz="1200" dirty="0" smtClean="0">
                <a:solidFill>
                  <a:srgbClr val="000000"/>
                </a:solidFill>
                <a:latin typeface="ＭＳ ゴシック" pitchFamily="49" charset="-128"/>
                <a:ea typeface="ＭＳ ゴシック" pitchFamily="49" charset="-128"/>
              </a:rPr>
              <a:t>50</a:t>
            </a:r>
            <a:r>
              <a:rPr lang="ja-JP" altLang="en-US" sz="1200" dirty="0" smtClean="0">
                <a:solidFill>
                  <a:srgbClr val="000000"/>
                </a:solidFill>
                <a:latin typeface="ＭＳ ゴシック" pitchFamily="49" charset="-128"/>
                <a:ea typeface="ＭＳ ゴシック" pitchFamily="49" charset="-128"/>
              </a:rPr>
              <a:t>人以上の民間事業所</a:t>
            </a:r>
            <a:r>
              <a:rPr lang="en-US" altLang="ja-JP" sz="1200" dirty="0" smtClean="0">
                <a:solidFill>
                  <a:srgbClr val="000000"/>
                </a:solidFill>
                <a:latin typeface="ＭＳ ゴシック" pitchFamily="49" charset="-128"/>
                <a:ea typeface="ＭＳ ゴシック" pitchFamily="49" charset="-128"/>
              </a:rPr>
              <a:t>659</a:t>
            </a:r>
            <a:r>
              <a:rPr lang="ja-JP" altLang="en-US" sz="1200" b="0" i="0" u="none" strike="noStrike" baseline="0" dirty="0" smtClean="0">
                <a:solidFill>
                  <a:srgbClr val="000000"/>
                </a:solidFill>
                <a:latin typeface="ＭＳ ゴシック" pitchFamily="49" charset="-128"/>
                <a:ea typeface="ＭＳ ゴシック" pitchFamily="49" charset="-128"/>
              </a:rPr>
              <a:t>事業所（母集団事業所）から</a:t>
            </a:r>
            <a:endParaRPr lang="en-US" altLang="ja-JP" sz="1200" b="0" i="0" u="none" strike="noStrike" baseline="0" dirty="0" smtClean="0">
              <a:solidFill>
                <a:srgbClr val="000000"/>
              </a:solidFill>
              <a:latin typeface="ＭＳ ゴシック" pitchFamily="49" charset="-128"/>
              <a:ea typeface="ＭＳ ゴシック" pitchFamily="49" charset="-128"/>
            </a:endParaRPr>
          </a:p>
          <a:p>
            <a:r>
              <a:rPr lang="en-US" altLang="ja-JP" sz="1200" dirty="0" smtClean="0">
                <a:solidFill>
                  <a:srgbClr val="000000"/>
                </a:solidFill>
                <a:latin typeface="ＭＳ ゴシック" pitchFamily="49" charset="-128"/>
                <a:ea typeface="ＭＳ ゴシック" pitchFamily="49" charset="-128"/>
              </a:rPr>
              <a:t> 134</a:t>
            </a:r>
            <a:r>
              <a:rPr lang="ja-JP" altLang="en-US" sz="1200" b="0" i="0" u="none" strike="noStrike" baseline="0" dirty="0" smtClean="0">
                <a:solidFill>
                  <a:srgbClr val="000000"/>
                </a:solidFill>
                <a:latin typeface="ＭＳ ゴシック" pitchFamily="49" charset="-128"/>
                <a:ea typeface="ＭＳ ゴシック" pitchFamily="49" charset="-128"/>
              </a:rPr>
              <a:t>事業所を無作為に抽出し、実地調査を行いました。母集団事業所、調査事業所の状況等については、下記のとおりです。</a:t>
            </a:r>
            <a:endParaRPr kumimoji="1" lang="ja-JP" altLang="en-US" sz="1200" dirty="0">
              <a:solidFill>
                <a:schemeClr val="tx1"/>
              </a:solidFill>
              <a:latin typeface="ＭＳ ゴシック" pitchFamily="49" charset="-128"/>
              <a:ea typeface="ＭＳ ゴシック" pitchFamily="49" charset="-128"/>
            </a:endParaRPr>
          </a:p>
        </p:txBody>
      </p:sp>
      <p:sp>
        <p:nvSpPr>
          <p:cNvPr id="14" name="テキスト ボックス 13"/>
          <p:cNvSpPr txBox="1"/>
          <p:nvPr/>
        </p:nvSpPr>
        <p:spPr>
          <a:xfrm>
            <a:off x="371182" y="6021288"/>
            <a:ext cx="9341019" cy="5770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1050" dirty="0" smtClean="0">
                <a:latin typeface="ＭＳ ゴシック" pitchFamily="49" charset="-128"/>
                <a:ea typeface="ＭＳ ゴシック" pitchFamily="49" charset="-128"/>
              </a:rPr>
              <a:t>注</a:t>
            </a:r>
            <a:r>
              <a:rPr lang="ja-JP" altLang="en-US" sz="1050" dirty="0">
                <a:latin typeface="ＭＳ ゴシック" pitchFamily="49" charset="-128"/>
                <a:ea typeface="ＭＳ ゴシック" pitchFamily="49" charset="-128"/>
              </a:rPr>
              <a:t>１　実地調査に際し、事業所規模が調査対象外であることが判明した事業所</a:t>
            </a:r>
            <a:r>
              <a:rPr lang="ja-JP" altLang="en-US" sz="1050" dirty="0" smtClean="0">
                <a:latin typeface="ＭＳ ゴシック" pitchFamily="49" charset="-128"/>
                <a:ea typeface="ＭＳ ゴシック" pitchFamily="49" charset="-128"/>
              </a:rPr>
              <a:t>が１所</a:t>
            </a:r>
            <a:r>
              <a:rPr lang="ja-JP" altLang="en-US" sz="1050" dirty="0">
                <a:latin typeface="ＭＳ ゴシック" pitchFamily="49" charset="-128"/>
                <a:ea typeface="ＭＳ ゴシック" pitchFamily="49" charset="-128"/>
              </a:rPr>
              <a:t>、調査</a:t>
            </a:r>
            <a:r>
              <a:rPr lang="ja-JP" altLang="en-US" sz="1050" dirty="0" smtClean="0">
                <a:latin typeface="ＭＳ ゴシック" pitchFamily="49" charset="-128"/>
                <a:ea typeface="ＭＳ ゴシック" pitchFamily="49" charset="-128"/>
              </a:rPr>
              <a:t>不能の事業所が</a:t>
            </a:r>
            <a:r>
              <a:rPr lang="ja-JP" altLang="en-US" sz="1050" dirty="0">
                <a:latin typeface="ＭＳ ゴシック" pitchFamily="49" charset="-128"/>
                <a:ea typeface="ＭＳ ゴシック" pitchFamily="49" charset="-128"/>
              </a:rPr>
              <a:t>９</a:t>
            </a:r>
            <a:r>
              <a:rPr lang="ja-JP" altLang="en-US" sz="1050" dirty="0" smtClean="0">
                <a:latin typeface="ＭＳ ゴシック" pitchFamily="49" charset="-128"/>
                <a:ea typeface="ＭＳ ゴシック" pitchFamily="49" charset="-128"/>
              </a:rPr>
              <a:t>所ありました。</a:t>
            </a:r>
            <a:endParaRPr lang="en-US" altLang="ja-JP" sz="1050" dirty="0" smtClean="0">
              <a:latin typeface="ＭＳ ゴシック" pitchFamily="49" charset="-128"/>
              <a:ea typeface="ＭＳ ゴシック" pitchFamily="49" charset="-128"/>
            </a:endParaRPr>
          </a:p>
          <a:p>
            <a:r>
              <a:rPr lang="ja-JP" altLang="en-US" sz="1050" dirty="0">
                <a:latin typeface="ＭＳ ゴシック" pitchFamily="49" charset="-128"/>
                <a:ea typeface="ＭＳ ゴシック" pitchFamily="49" charset="-128"/>
              </a:rPr>
              <a:t>　</a:t>
            </a:r>
            <a:r>
              <a:rPr lang="ja-JP" altLang="en-US" sz="1050" dirty="0" smtClean="0">
                <a:latin typeface="ＭＳ ゴシック" pitchFamily="49" charset="-128"/>
                <a:ea typeface="ＭＳ ゴシック" pitchFamily="49" charset="-128"/>
              </a:rPr>
              <a:t>２　集計に際してはそれぞれのグループ（層）ごとに復元するため、最終的な集計結果は調査サンプルの単純平均ではなく、各グループ（層）の</a:t>
            </a:r>
            <a:endParaRPr lang="en-US" altLang="ja-JP" sz="1050" dirty="0" smtClean="0">
              <a:latin typeface="ＭＳ ゴシック" pitchFamily="49" charset="-128"/>
              <a:ea typeface="ＭＳ ゴシック" pitchFamily="49" charset="-128"/>
            </a:endParaRPr>
          </a:p>
          <a:p>
            <a:r>
              <a:rPr lang="ja-JP" altLang="en-US" sz="1050" dirty="0">
                <a:latin typeface="ＭＳ ゴシック" pitchFamily="49" charset="-128"/>
                <a:ea typeface="ＭＳ ゴシック" pitchFamily="49" charset="-128"/>
              </a:rPr>
              <a:t>　</a:t>
            </a:r>
            <a:r>
              <a:rPr lang="ja-JP" altLang="en-US" sz="1050" dirty="0" smtClean="0">
                <a:latin typeface="ＭＳ ゴシック" pitchFamily="49" charset="-128"/>
                <a:ea typeface="ＭＳ ゴシック" pitchFamily="49" charset="-128"/>
              </a:rPr>
              <a:t>　民間従業員数の割合に応じた加重平均となります。</a:t>
            </a:r>
            <a:endParaRPr kumimoji="1" lang="ja-JP" altLang="en-US" sz="1050" dirty="0">
              <a:latin typeface="ＭＳ ゴシック" pitchFamily="49" charset="-128"/>
              <a:ea typeface="ＭＳ ゴシック" pitchFamily="49" charset="-128"/>
            </a:endParaRPr>
          </a:p>
        </p:txBody>
      </p:sp>
      <p:sp>
        <p:nvSpPr>
          <p:cNvPr id="6" name="AutoShape 54"/>
          <p:cNvSpPr>
            <a:spLocks noChangeArrowheads="1"/>
          </p:cNvSpPr>
          <p:nvPr/>
        </p:nvSpPr>
        <p:spPr bwMode="auto">
          <a:xfrm>
            <a:off x="1822748" y="178014"/>
            <a:ext cx="6247928" cy="442674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00B0F0"/>
              </a:gs>
              <a:gs pos="50000">
                <a:srgbClr val="FFFFFF"/>
              </a:gs>
              <a:gs pos="100000">
                <a:srgbClr val="00B0F0"/>
              </a:gs>
            </a:gsLst>
            <a:lin ang="5400000" scaled="1"/>
          </a:gradFill>
          <a:ln w="38100" cmpd="dbl" algn="ctr">
            <a:solidFill>
              <a:schemeClr val="tx1"/>
            </a:solidFill>
            <a:round/>
            <a:headEnd/>
            <a:tailEnd/>
          </a:ln>
        </p:spPr>
        <p:txBody>
          <a:bodyPr wrap="square" anchor="ctr">
            <a:spAutoFit/>
          </a:bodyPr>
          <a:lstStyle/>
          <a:p>
            <a:pPr algn="ctr"/>
            <a:r>
              <a:rPr lang="ja-JP" altLang="en-US" sz="2000" b="1" dirty="0" smtClean="0">
                <a:ea typeface="ＭＳ ゴシック" pitchFamily="49" charset="-128"/>
              </a:rPr>
              <a:t>①調査対象事業所の状況</a:t>
            </a:r>
            <a:endParaRPr lang="ja-JP" altLang="en-US" sz="2000" b="1" dirty="0">
              <a:ea typeface="ＭＳ ゴシック" pitchFamily="49" charset="-128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141</TotalTime>
  <Words>147</Words>
  <Application>Microsoft Office PowerPoint</Application>
  <PresentationFormat>A4 210 x 297 mm</PresentationFormat>
  <Paragraphs>59</Paragraphs>
  <Slides>1</Slides>
  <Notes>0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2" baseType="lpstr">
      <vt:lpstr>Office テーマ</vt:lpstr>
      <vt:lpstr>PowerPoint プレゼンテーション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スライド 1</dc:title>
  <dc:creator>w263966</dc:creator>
  <cp:lastModifiedBy>w</cp:lastModifiedBy>
  <cp:revision>36</cp:revision>
  <cp:lastPrinted>2016-09-07T06:49:27Z</cp:lastPrinted>
  <dcterms:created xsi:type="dcterms:W3CDTF">2013-02-06T02:17:09Z</dcterms:created>
  <dcterms:modified xsi:type="dcterms:W3CDTF">2018-09-13T00:45:40Z</dcterms:modified>
</cp:coreProperties>
</file>