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00"/>
    <a:srgbClr val="66FF33"/>
    <a:srgbClr val="FF33CC"/>
    <a:srgbClr val="FF66CC"/>
    <a:srgbClr val="66FFFF"/>
    <a:srgbClr val="FFCCCC"/>
    <a:srgbClr val="CCFFCC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18" y="-6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74768657141076"/>
          <c:y val="9.4673179711405708E-2"/>
          <c:w val="0.70845893666135862"/>
          <c:h val="0.8798680616826197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rgbClr val="FF66CC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33CC">
                  <a:alpha val="9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7434512696421264"/>
                  <c:y val="-0.2203457208505210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1200" dirty="0" smtClean="0"/>
                      <a:t>支</a:t>
                    </a:r>
                    <a:r>
                      <a:rPr lang="ja-JP" altLang="en-US" dirty="0" smtClean="0"/>
                      <a:t>給</a:t>
                    </a:r>
                    <a:endParaRPr lang="en-US" altLang="ja-JP" dirty="0" smtClean="0"/>
                  </a:p>
                  <a:p>
                    <a:r>
                      <a:rPr lang="en-US" altLang="ja-JP" dirty="0" smtClean="0"/>
                      <a:t> </a:t>
                    </a:r>
                    <a:r>
                      <a:rPr lang="en-US" altLang="ja-JP" dirty="0" smtClean="0"/>
                      <a:t>80.7</a:t>
                    </a:r>
                    <a:r>
                      <a:rPr lang="en-US" altLang="ja-JP" dirty="0" smtClean="0"/>
                      <a:t>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284882980481843"/>
                  <c:y val="0.21694925663959536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1200" dirty="0" smtClean="0"/>
                      <a:t>非</a:t>
                    </a:r>
                    <a:r>
                      <a:rPr lang="ja-JP" altLang="en-US" dirty="0" smtClean="0"/>
                      <a:t>支給</a:t>
                    </a:r>
                    <a:r>
                      <a:rPr lang="en-US" altLang="ja-JP" dirty="0" smtClean="0"/>
                      <a:t> </a:t>
                    </a:r>
                    <a:r>
                      <a:rPr lang="en-US" altLang="ja-JP" dirty="0" smtClean="0"/>
                      <a:t>19.3</a:t>
                    </a:r>
                    <a:r>
                      <a:rPr lang="en-US" altLang="ja-JP" dirty="0" smtClean="0"/>
                      <a:t>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支給</c:v>
                </c:pt>
                <c:pt idx="1">
                  <c:v>非支給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0.80700000000000005</c:v>
                </c:pt>
                <c:pt idx="1">
                  <c:v>0.193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5690975885195"/>
          <c:y val="8.7376032857553729E-2"/>
          <c:w val="0.79902063727336592"/>
          <c:h val="0.8854012467083235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33CC">
                  <a:alpha val="9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8054900422630604"/>
                  <c:y val="4.6439408383070993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支給</a:t>
                    </a:r>
                    <a:r>
                      <a:rPr lang="en-US" altLang="ja-JP" dirty="0" smtClean="0"/>
                      <a:t> </a:t>
                    </a:r>
                    <a:r>
                      <a:rPr lang="en-US" altLang="ja-JP" dirty="0" smtClean="0"/>
                      <a:t>46.6%</a:t>
                    </a:r>
                    <a:endParaRPr lang="en-US" altLang="ja-JP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0544608051488467"/>
                  <c:y val="-5.9070807898997275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非支給</a:t>
                    </a:r>
                    <a:r>
                      <a:rPr lang="en-US" altLang="ja-JP" dirty="0" smtClean="0"/>
                      <a:t> </a:t>
                    </a:r>
                    <a:r>
                      <a:rPr lang="en-US" altLang="ja-JP" dirty="0" smtClean="0"/>
                      <a:t>53.4%</a:t>
                    </a:r>
                    <a:endParaRPr lang="en-US" altLang="ja-JP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支給</c:v>
                </c:pt>
                <c:pt idx="1">
                  <c:v>非支給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0.46600000000000003</c:v>
                </c:pt>
                <c:pt idx="1">
                  <c:v>0.53400000000000003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00FF00"/>
                </a:gs>
                <a:gs pos="100000">
                  <a:srgbClr val="66FF66"/>
                </a:gs>
              </a:gsLst>
              <a:lin ang="5400000" scaled="1"/>
              <a:tileRect/>
            </a:gradFill>
          </c:spPr>
          <c:invertIfNegative val="0"/>
          <c:dLbls>
            <c:dLbl>
              <c:idx val="0"/>
              <c:layout>
                <c:manualLayout>
                  <c:x val="0"/>
                  <c:y val="0.318798635618622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825997475690321E-3"/>
                  <c:y val="0.18752860918742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借家・借間</c:v>
                </c:pt>
                <c:pt idx="1">
                  <c:v>自宅（持ち家）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0.86899999999999999</c:v>
                </c:pt>
                <c:pt idx="1">
                  <c:v>0.69599999999999995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0759040"/>
        <c:axId val="109126016"/>
        <c:axId val="0"/>
      </c:bar3DChart>
      <c:catAx>
        <c:axId val="1007590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09126016"/>
        <c:crosses val="autoZero"/>
        <c:auto val="1"/>
        <c:lblAlgn val="ctr"/>
        <c:lblOffset val="100"/>
        <c:noMultiLvlLbl val="0"/>
      </c:catAx>
      <c:valAx>
        <c:axId val="109126016"/>
        <c:scaling>
          <c:orientation val="minMax"/>
          <c:min val="0.5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00759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⑧</a:t>
            </a:r>
            <a:r>
              <a:rPr lang="ja-JP" altLang="en-US" sz="2000" b="1" dirty="0" smtClean="0">
                <a:ea typeface="ＭＳ ゴシック" pitchFamily="49" charset="-128"/>
              </a:rPr>
              <a:t>家族手当・住宅手当の支給状況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07281482"/>
              </p:ext>
            </p:extLst>
          </p:nvPr>
        </p:nvGraphicFramePr>
        <p:xfrm>
          <a:off x="3375553" y="620688"/>
          <a:ext cx="295232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コンテンツ プレースホルダ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5983006"/>
              </p:ext>
            </p:extLst>
          </p:nvPr>
        </p:nvGraphicFramePr>
        <p:xfrm>
          <a:off x="632520" y="3933056"/>
          <a:ext cx="2743294" cy="247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グラフ 16"/>
          <p:cNvGraphicFramePr/>
          <p:nvPr>
            <p:extLst>
              <p:ext uri="{D42A27DB-BD31-4B8C-83A1-F6EECF244321}">
                <p14:modId xmlns:p14="http://schemas.microsoft.com/office/powerpoint/2010/main" val="175671627"/>
              </p:ext>
            </p:extLst>
          </p:nvPr>
        </p:nvGraphicFramePr>
        <p:xfrm>
          <a:off x="4160912" y="3933056"/>
          <a:ext cx="4392488" cy="270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テキスト ボックス 19"/>
          <p:cNvSpPr txBox="1"/>
          <p:nvPr/>
        </p:nvSpPr>
        <p:spPr>
          <a:xfrm>
            <a:off x="1107301" y="3645024"/>
            <a:ext cx="1901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/>
              <a:t>ア　支給事業所の割合</a:t>
            </a:r>
            <a:endParaRPr kumimoji="1" lang="ja-JP" altLang="en-US" sz="14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851717" y="3645024"/>
            <a:ext cx="3130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イ　借家・借間、自宅に対する支給状況</a:t>
            </a:r>
            <a:endParaRPr kumimoji="1" lang="ja-JP" altLang="en-US" sz="14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970324" y="6622793"/>
            <a:ext cx="31037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/>
              <a:t>注　手当を支給する事業所を</a:t>
            </a:r>
            <a:r>
              <a:rPr lang="en-US" altLang="ja-JP" sz="1100" dirty="0" smtClean="0"/>
              <a:t>100</a:t>
            </a:r>
            <a:r>
              <a:rPr lang="ja-JP" altLang="en-US" sz="1100" dirty="0" smtClean="0"/>
              <a:t>とした割合です。</a:t>
            </a:r>
            <a:endParaRPr kumimoji="1" lang="ja-JP" altLang="en-US" sz="1100" dirty="0"/>
          </a:p>
        </p:txBody>
      </p:sp>
      <p:sp>
        <p:nvSpPr>
          <p:cNvPr id="2" name="角丸四角形 1"/>
          <p:cNvSpPr/>
          <p:nvPr/>
        </p:nvSpPr>
        <p:spPr>
          <a:xfrm>
            <a:off x="778632" y="1066292"/>
            <a:ext cx="2088232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latin typeface="+mj-ea"/>
                <a:ea typeface="+mj-ea"/>
              </a:rPr>
              <a:t>家族手当の支給状況</a:t>
            </a:r>
            <a:endParaRPr kumimoji="1" lang="ja-JP" altLang="en-US" sz="1600" b="1" dirty="0">
              <a:latin typeface="+mj-ea"/>
              <a:ea typeface="+mj-ea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778632" y="3140968"/>
            <a:ext cx="2088232" cy="3600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latin typeface="+mj-ea"/>
                <a:ea typeface="+mj-ea"/>
              </a:rPr>
              <a:t>住宅手当の支給状況</a:t>
            </a:r>
            <a:endParaRPr kumimoji="1" lang="ja-JP" altLang="en-US" sz="16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39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70</cp:revision>
  <cp:lastPrinted>2015-09-10T13:07:38Z</cp:lastPrinted>
  <dcterms:created xsi:type="dcterms:W3CDTF">2013-02-06T02:17:09Z</dcterms:created>
  <dcterms:modified xsi:type="dcterms:W3CDTF">2019-09-24T10:11:06Z</dcterms:modified>
</cp:coreProperties>
</file>