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452" y="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09FB0-4DA9-4FC6-8D9F-71203F03F550}" type="datetimeFigureOut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E37FA-9E7D-4DC3-9455-60F9735739F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68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E37FA-9E7D-4DC3-9455-60F9735739F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9284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2020/11/13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コンテンツ プレースホルダ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199023"/>
              </p:ext>
            </p:extLst>
          </p:nvPr>
        </p:nvGraphicFramePr>
        <p:xfrm>
          <a:off x="371182" y="1625498"/>
          <a:ext cx="9108000" cy="421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64000"/>
                <a:gridCol w="1224000"/>
                <a:gridCol w="1224000"/>
                <a:gridCol w="1224000"/>
                <a:gridCol w="1224000"/>
                <a:gridCol w="1224000"/>
                <a:gridCol w="1224000"/>
              </a:tblGrid>
              <a:tr h="396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企　業　規　模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</a:tr>
              <a:tr h="648000">
                <a:tc>
                  <a:txBody>
                    <a:bodyPr/>
                    <a:lstStyle/>
                    <a:p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3,000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1,000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50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人以上</a:t>
                      </a:r>
                      <a:endParaRPr kumimoji="1" lang="en-US" altLang="ja-JP" sz="1200" dirty="0" smtClean="0">
                        <a:latin typeface="+mj-ea"/>
                        <a:ea typeface="+mj-ea"/>
                      </a:endParaRPr>
                    </a:p>
                    <a:p>
                      <a:pPr algn="ctr"/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100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人未満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規模計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(A)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72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87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279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93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640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母集団正社員数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(B)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43,596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16,282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12,340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30,857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6,331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109,406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調査対象事業所数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52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17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131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(C)/(A)</a:t>
                      </a:r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29.4%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18.1%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19.5%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18.6%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18.3%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20.5%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 smtClean="0">
                          <a:latin typeface="+mj-ea"/>
                          <a:ea typeface="+mj-ea"/>
                        </a:rPr>
                        <a:t>調査事業所正社員数</a:t>
                      </a:r>
                      <a:r>
                        <a:rPr kumimoji="1" lang="en-US" altLang="ja-JP" sz="1200" dirty="0" smtClean="0">
                          <a:latin typeface="+mj-ea"/>
                          <a:ea typeface="+mj-ea"/>
                        </a:rPr>
                        <a:t>(D)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11,428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3,631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2,618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6,846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1,245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25,768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b"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(D)/(B)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（</a:t>
                      </a:r>
                      <a:r>
                        <a:rPr kumimoji="1" lang="en-US" altLang="ja-JP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26.2%</a:t>
                      </a:r>
                      <a:r>
                        <a:rPr kumimoji="1" lang="ja-JP" altLang="en-US" sz="1200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22.3%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21.2%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22.2%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19.7%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  <a:endParaRPr kumimoji="1" lang="ja-JP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（</a:t>
                      </a:r>
                      <a:r>
                        <a:rPr kumimoji="1" lang="en-US" altLang="ja-JP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23.6%</a:t>
                      </a:r>
                      <a:r>
                        <a:rPr kumimoji="1" lang="ja-JP" altLang="en-US" sz="1200" kern="1200" dirty="0" smtClean="0">
                          <a:solidFill>
                            <a:schemeClr val="tx1"/>
                          </a:solidFill>
                          <a:latin typeface="+mj-ea"/>
                          <a:ea typeface="+mn-ea"/>
                          <a:cs typeface="+mn-cs"/>
                        </a:rPr>
                        <a:t>）</a:t>
                      </a:r>
                    </a:p>
                  </a:txBody>
                  <a:tcPr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角丸四角形 10"/>
          <p:cNvSpPr/>
          <p:nvPr/>
        </p:nvSpPr>
        <p:spPr>
          <a:xfrm>
            <a:off x="263972" y="836712"/>
            <a:ext cx="9361040" cy="604996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令和２年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職種別民間給与実態調査では、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企業規模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人以上かつ事業所規模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50</a:t>
            </a:r>
            <a:r>
              <a:rPr lang="ja-JP" altLang="en-US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人以上の民間事業所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640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事業所（母集団事業所）から</a:t>
            </a:r>
            <a:r>
              <a:rPr lang="en-US" altLang="ja-JP" sz="120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 131</a:t>
            </a:r>
            <a:r>
              <a:rPr lang="ja-JP" altLang="en-US" sz="1200" b="0" i="0" u="none" strike="noStrike" baseline="0" dirty="0" smtClean="0">
                <a:solidFill>
                  <a:schemeClr val="tx1"/>
                </a:solidFill>
                <a:latin typeface="ＭＳ ゴシック" pitchFamily="49" charset="-128"/>
                <a:ea typeface="ＭＳ ゴシック" pitchFamily="49" charset="-128"/>
              </a:rPr>
              <a:t>事業所を無作為に抽出し、調査を行いました。母集団事業所、調査事業所の状況等については、下記のとおりです。</a:t>
            </a:r>
            <a:endParaRPr kumimoji="1" lang="ja-JP" altLang="en-US" sz="1200" dirty="0">
              <a:solidFill>
                <a:schemeClr val="tx1"/>
              </a:solidFill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71182" y="5942309"/>
            <a:ext cx="9071714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注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１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事業所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規模が調査対象外であることが判明した事業所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が１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所ありました。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２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先行して実施した特別給等に関する調査に際して、調査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不能の事業所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が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９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所ありました。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３　月例給に関する調査に際して、調査不能の事業所が</a:t>
            </a:r>
            <a:r>
              <a:rPr lang="en-US" altLang="ja-JP" sz="1050" dirty="0" smtClean="0">
                <a:latin typeface="ＭＳ ゴシック" pitchFamily="49" charset="-128"/>
                <a:ea typeface="ＭＳ ゴシック" pitchFamily="49" charset="-128"/>
              </a:rPr>
              <a:t>13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所ありました。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４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　集計に際してはそれぞれのグループ（層）ごとに復元するため、最終的な集計結果は調査サンプルの単純平均ではなく、各グループ（層）の</a:t>
            </a:r>
            <a:endParaRPr lang="en-US" altLang="ja-JP" sz="1050" dirty="0" smtClean="0">
              <a:latin typeface="ＭＳ ゴシック" pitchFamily="49" charset="-128"/>
              <a:ea typeface="ＭＳ ゴシック" pitchFamily="49" charset="-128"/>
            </a:endParaRPr>
          </a:p>
          <a:p>
            <a:r>
              <a:rPr lang="ja-JP" altLang="en-US" sz="105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1050" dirty="0" smtClean="0">
                <a:latin typeface="ＭＳ ゴシック" pitchFamily="49" charset="-128"/>
                <a:ea typeface="ＭＳ ゴシック" pitchFamily="49" charset="-128"/>
              </a:rPr>
              <a:t>　民間従業員数の割合に応じた加重平均となります。</a:t>
            </a:r>
            <a:endParaRPr kumimoji="1" lang="ja-JP" altLang="en-US" sz="1050" dirty="0">
              <a:latin typeface="ＭＳ ゴシック" pitchFamily="49" charset="-128"/>
              <a:ea typeface="ＭＳ ゴシック" pitchFamily="49" charset="-128"/>
            </a:endParaRPr>
          </a:p>
        </p:txBody>
      </p:sp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 smtClean="0">
                <a:ea typeface="ＭＳ ゴシック" pitchFamily="49" charset="-128"/>
              </a:rPr>
              <a:t>調査</a:t>
            </a:r>
            <a:r>
              <a:rPr lang="ja-JP" altLang="en-US" sz="2000" b="1" dirty="0" smtClean="0">
                <a:ea typeface="ＭＳ ゴシック" pitchFamily="49" charset="-128"/>
              </a:rPr>
              <a:t>対象事業所の状況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147</Words>
  <Application>Microsoft Office PowerPoint</Application>
  <PresentationFormat>A4 210 x 297 mm</PresentationFormat>
  <Paragraphs>61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43</cp:revision>
  <cp:lastPrinted>2016-09-07T06:49:27Z</cp:lastPrinted>
  <dcterms:created xsi:type="dcterms:W3CDTF">2013-02-06T02:17:09Z</dcterms:created>
  <dcterms:modified xsi:type="dcterms:W3CDTF">2020-11-13T01:22:38Z</dcterms:modified>
</cp:coreProperties>
</file>