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rts/chart1.xml" ContentType="application/vnd.openxmlformats-officedocument.drawingml.chart+xml"/>
  <Override PartName="/ppt/drawings/drawing1.xml" ContentType="application/vnd.openxmlformats-officedocument.drawingml.chartshapes+xml"/>
  <Override PartName="/ppt/charts/chart2.xml" ContentType="application/vnd.openxmlformats-officedocument.drawingml.chart+xml"/>
  <Override PartName="/ppt/drawings/drawing2.xml" ContentType="application/vnd.openxmlformats-officedocument.drawingml.chartshape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9906000" cy="6858000" type="A4"/>
  <p:notesSz cx="6735763" cy="9866313"/>
  <p:defaultTextStyle>
    <a:defPPr>
      <a:defRPr lang="ja-JP"/>
    </a:defPPr>
    <a:lvl1pPr marL="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12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CCFF"/>
    <a:srgbClr val="FFCCCC"/>
    <a:srgbClr val="FF99FF"/>
    <a:srgbClr val="FF66CC"/>
    <a:srgbClr val="8264A2"/>
    <a:srgbClr val="FFCC00"/>
    <a:srgbClr val="FFFF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スタイルなし、表のグリッド線あり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17292A2E-F333-43FB-9621-5CBBE7FDCDCB}" styleName="淡色スタイル 2 - アクセント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494" autoAdjust="0"/>
    <p:restoredTop sz="94660"/>
  </p:normalViewPr>
  <p:slideViewPr>
    <p:cSldViewPr>
      <p:cViewPr varScale="1">
        <p:scale>
          <a:sx n="110" d="100"/>
          <a:sy n="110" d="100"/>
        </p:scale>
        <p:origin x="1908" y="114"/>
      </p:cViewPr>
      <p:guideLst>
        <p:guide orient="horz" pos="2160"/>
        <p:guide pos="312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1.xml"/><Relationship Id="rId1" Type="http://schemas.openxmlformats.org/officeDocument/2006/relationships/package" Target="../embeddings/Microsoft_Excel_______1.xlsx"/></Relationships>
</file>

<file path=ppt/charts/_rels/chart2.xml.rels><?xml version="1.0" encoding="UTF-8" standalone="yes"?>
<Relationships xmlns="http://schemas.openxmlformats.org/package/2006/relationships"><Relationship Id="rId2" Type="http://schemas.openxmlformats.org/officeDocument/2006/relationships/chartUserShapes" Target="../drawings/drawing2.xml"/><Relationship Id="rId1" Type="http://schemas.openxmlformats.org/officeDocument/2006/relationships/package" Target="../embeddings/Microsoft_Excel_______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12"/>
    </mc:Choice>
    <mc:Fallback>
      <c:style val="12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0"/>
          <c:w val="1"/>
          <c:h val="1"/>
        </c:manualLayout>
      </c:layout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列1</c:v>
                </c:pt>
              </c:strCache>
            </c:strRef>
          </c:tx>
          <c:spPr>
            <a:ln>
              <a:noFill/>
            </a:ln>
            <a:scene3d>
              <a:camera prst="orthographicFront"/>
              <a:lightRig rig="threePt" dir="t"/>
            </a:scene3d>
            <a:sp3d>
              <a:bevelT/>
              <a:contourClr>
                <a:srgbClr val="000000"/>
              </a:contourClr>
            </a:sp3d>
          </c:spPr>
          <c:explosion val="4"/>
          <c:dPt>
            <c:idx val="0"/>
            <c:bubble3D val="0"/>
          </c:dPt>
          <c:dPt>
            <c:idx val="2"/>
            <c:bubble3D val="0"/>
          </c:dPt>
          <c:dLbls>
            <c:dLbl>
              <c:idx val="0"/>
              <c:layout>
                <c:manualLayout>
                  <c:x val="-0.18196857799939734"/>
                  <c:y val="-0.22473454611025959"/>
                </c:manualLayout>
              </c:layout>
              <c:tx>
                <c:rich>
                  <a:bodyPr/>
                  <a:lstStyle/>
                  <a:p>
                    <a:r>
                      <a:rPr lang="ja-JP" altLang="en-US" dirty="0" smtClean="0"/>
                      <a:t>新規</a:t>
                    </a:r>
                    <a:r>
                      <a:rPr lang="ja-JP" altLang="en-US" dirty="0"/>
                      <a:t>学卒者</a:t>
                    </a:r>
                    <a:r>
                      <a:rPr lang="ja-JP" altLang="en-US" dirty="0" smtClean="0"/>
                      <a:t>の</a:t>
                    </a:r>
                  </a:p>
                  <a:p>
                    <a:r>
                      <a:rPr lang="ja-JP" altLang="en-US" dirty="0" smtClean="0"/>
                      <a:t>採用</a:t>
                    </a:r>
                    <a:r>
                      <a:rPr lang="ja-JP" altLang="en-US" dirty="0"/>
                      <a:t>なし
</a:t>
                    </a:r>
                    <a:r>
                      <a:rPr lang="en-US" altLang="ja-JP" dirty="0" smtClean="0"/>
                      <a:t>64.9%</a:t>
                    </a:r>
                    <a:endParaRPr lang="ja-JP" altLang="en-US" dirty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1.3997565966560587E-2"/>
                  <c:y val="0.16026872510466733"/>
                </c:manualLayout>
              </c:layout>
              <c:tx>
                <c:rich>
                  <a:bodyPr/>
                  <a:lstStyle/>
                  <a:p>
                    <a:r>
                      <a:rPr lang="ja-JP" altLang="en-US" sz="900" dirty="0"/>
                      <a:t>増額
</a:t>
                    </a:r>
                    <a:r>
                      <a:rPr lang="en-US" altLang="ja-JP" sz="900" dirty="0" smtClean="0"/>
                      <a:t>(33.4%)</a:t>
                    </a:r>
                    <a:endParaRPr lang="ja-JP" altLang="en-US" dirty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3.6393451078947814E-2"/>
                  <c:y val="-4.7936591602109301E-2"/>
                </c:manualLayout>
              </c:layout>
              <c:tx>
                <c:rich>
                  <a:bodyPr/>
                  <a:lstStyle/>
                  <a:p>
                    <a:r>
                      <a:rPr lang="ja-JP" altLang="en-US" sz="900" dirty="0"/>
                      <a:t>　据置き
</a:t>
                    </a:r>
                    <a:r>
                      <a:rPr lang="en-US" altLang="ja-JP" sz="900" dirty="0" smtClean="0"/>
                      <a:t>(66.6%)</a:t>
                    </a:r>
                    <a:endParaRPr lang="ja-JP" altLang="en-US" dirty="0"/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4.6158461704974077E-2"/>
                  <c:y val="-4.1009244938863976E-3"/>
                </c:manualLayout>
              </c:layout>
              <c:tx>
                <c:rich>
                  <a:bodyPr/>
                  <a:lstStyle/>
                  <a:p>
                    <a:r>
                      <a:rPr lang="ja-JP" altLang="en-US" sz="900" dirty="0"/>
                      <a:t>　</a:t>
                    </a:r>
                    <a:r>
                      <a:rPr lang="ja-JP" altLang="en-US" sz="900" dirty="0" smtClean="0"/>
                      <a:t>減額</a:t>
                    </a:r>
                  </a:p>
                  <a:p>
                    <a:r>
                      <a:rPr lang="en-US" altLang="ja-JP" sz="900" dirty="0" smtClean="0"/>
                      <a:t>(0.0%)</a:t>
                    </a:r>
                    <a:endParaRPr lang="ja-JP" altLang="en-US" dirty="0"/>
                  </a:p>
                </c:rich>
              </c:tx>
              <c:showLegendKey val="0"/>
              <c:showVal val="0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0.20239475416743496"/>
                  <c:y val="8.6629298560328596E-2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-8.0562926289732259E-2"/>
                  <c:y val="7.4727080181609964E-2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-5.9349116477497146E-2"/>
                  <c:y val="-0.10937053617097621"/>
                </c:manualLayout>
              </c:layout>
              <c:showLegendKey val="0"/>
              <c:showVal val="0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</c:extLst>
            </c:dLbl>
            <c:spPr>
              <a:solidFill>
                <a:schemeClr val="bg1"/>
              </a:solidFill>
              <a:ln>
                <a:noFill/>
              </a:ln>
            </c:spPr>
            <c:txPr>
              <a:bodyPr/>
              <a:lstStyle/>
              <a:p>
                <a:pPr>
                  <a:defRPr sz="900"/>
                </a:pPr>
                <a:endParaRPr lang="ja-JP"/>
              </a:p>
            </c:txPr>
            <c:showLegendKey val="0"/>
            <c:showVal val="0"/>
            <c:showCatName val="1"/>
            <c:showSerName val="0"/>
            <c:showPercent val="0"/>
            <c:showBubbleSize val="0"/>
            <c:separator>
</c:separator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新規学卒者の採用なし</c:v>
                </c:pt>
                <c:pt idx="1">
                  <c:v>増額</c:v>
                </c:pt>
                <c:pt idx="2">
                  <c:v>据置き</c:v>
                </c:pt>
                <c:pt idx="3">
                  <c:v>減額</c:v>
                </c:pt>
              </c:strCache>
            </c:strRef>
          </c:cat>
          <c:val>
            <c:numRef>
              <c:f>Sheet1!$B$2:$B$5</c:f>
              <c:numCache>
                <c:formatCode>0.0%</c:formatCode>
                <c:ptCount val="4"/>
                <c:pt idx="0">
                  <c:v>0.64900000000000002</c:v>
                </c:pt>
                <c:pt idx="1">
                  <c:v>0.117234</c:v>
                </c:pt>
                <c:pt idx="2">
                  <c:v>0.233766</c:v>
                </c:pt>
                <c:pt idx="3">
                  <c:v>0</c:v>
                </c:pt>
              </c:numCache>
            </c:numRef>
          </c:val>
        </c:ser>
        <c:dLbls>
          <c:showLegendKey val="0"/>
          <c:showVal val="1"/>
          <c:showCatName val="1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ja-JP"/>
    </a:p>
  </c:txPr>
  <c:externalData r:id="rId1">
    <c:autoUpdate val="0"/>
  </c:externalData>
  <c:userShapes r:id="rId2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ja-JP"/>
  <c:roundedCorners val="0"/>
  <mc:AlternateContent xmlns:mc="http://schemas.openxmlformats.org/markup-compatibility/2006">
    <mc:Choice xmlns:c14="http://schemas.microsoft.com/office/drawing/2007/8/2/chart" Requires="c14">
      <c14:style val="112"/>
    </mc:Choice>
    <mc:Fallback>
      <c:style val="12"/>
    </mc:Fallback>
  </mc:AlternateContent>
  <c:chart>
    <c:autoTitleDeleted val="1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0"/>
          <c:y val="0"/>
          <c:w val="1"/>
          <c:h val="1"/>
        </c:manualLayout>
      </c:layout>
      <c:pie3DChart>
        <c:varyColors val="1"/>
        <c:ser>
          <c:idx val="0"/>
          <c:order val="0"/>
          <c:tx>
            <c:strRef>
              <c:f>Sheet1!$B$1</c:f>
              <c:strCache>
                <c:ptCount val="1"/>
                <c:pt idx="0">
                  <c:v>列1</c:v>
                </c:pt>
              </c:strCache>
            </c:strRef>
          </c:tx>
          <c:spPr>
            <a:ln>
              <a:noFill/>
            </a:ln>
            <a:scene3d>
              <a:camera prst="orthographicFront"/>
              <a:lightRig rig="threePt" dir="t"/>
            </a:scene3d>
            <a:sp3d>
              <a:bevelT/>
              <a:contourClr>
                <a:srgbClr val="000000"/>
              </a:contourClr>
            </a:sp3d>
          </c:spPr>
          <c:dPt>
            <c:idx val="0"/>
            <c:bubble3D val="0"/>
            <c:explosion val="14"/>
          </c:dPt>
          <c:dPt>
            <c:idx val="1"/>
            <c:bubble3D val="0"/>
            <c:explosion val="1"/>
          </c:dPt>
          <c:dPt>
            <c:idx val="2"/>
            <c:bubble3D val="0"/>
          </c:dPt>
          <c:dLbls>
            <c:dLbl>
              <c:idx val="0"/>
              <c:layout>
                <c:manualLayout>
                  <c:x val="-0.14968192865686392"/>
                  <c:y val="-0.20645745211800229"/>
                </c:manualLayout>
              </c:layout>
              <c:tx>
                <c:rich>
                  <a:bodyPr/>
                  <a:lstStyle/>
                  <a:p>
                    <a:r>
                      <a:rPr lang="ja-JP" altLang="en-US" baseline="0" dirty="0" smtClean="0">
                        <a:latin typeface="+mn-ea"/>
                        <a:ea typeface="+mn-ea"/>
                      </a:rPr>
                      <a:t>新規</a:t>
                    </a:r>
                    <a:r>
                      <a:rPr lang="ja-JP" altLang="en-US" baseline="0" dirty="0">
                        <a:latin typeface="+mn-ea"/>
                        <a:ea typeface="+mn-ea"/>
                      </a:rPr>
                      <a:t>学卒者</a:t>
                    </a:r>
                    <a:r>
                      <a:rPr lang="ja-JP" altLang="en-US" baseline="0" dirty="0" smtClean="0">
                        <a:latin typeface="+mn-ea"/>
                        <a:ea typeface="+mn-ea"/>
                      </a:rPr>
                      <a:t>の</a:t>
                    </a:r>
                  </a:p>
                  <a:p>
                    <a:r>
                      <a:rPr lang="ja-JP" altLang="en-US" baseline="0" dirty="0" smtClean="0">
                        <a:latin typeface="+mn-ea"/>
                        <a:ea typeface="+mn-ea"/>
                      </a:rPr>
                      <a:t>採用</a:t>
                    </a:r>
                    <a:r>
                      <a:rPr lang="ja-JP" altLang="en-US" baseline="0" dirty="0">
                        <a:latin typeface="+mn-ea"/>
                        <a:ea typeface="+mn-ea"/>
                      </a:rPr>
                      <a:t>なし
</a:t>
                    </a:r>
                    <a:r>
                      <a:rPr lang="en-US" altLang="ja-JP" baseline="0" dirty="0" smtClean="0">
                        <a:latin typeface="+mn-lt"/>
                        <a:ea typeface="+mn-ea"/>
                      </a:rPr>
                      <a:t>69.5%</a:t>
                    </a:r>
                    <a:endParaRPr lang="ja-JP" altLang="en-US" dirty="0">
                      <a:latin typeface="+mn-lt"/>
                      <a:ea typeface="+mn-ea"/>
                    </a:endParaRP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1"/>
              <c:layout>
                <c:manualLayout>
                  <c:x val="1.5845342800059222E-2"/>
                  <c:y val="0.15418701559094791"/>
                </c:manualLayout>
              </c:layout>
              <c:tx>
                <c:rich>
                  <a:bodyPr/>
                  <a:lstStyle/>
                  <a:p>
                    <a:r>
                      <a:rPr lang="ja-JP" altLang="en-US" sz="900" baseline="0" dirty="0">
                        <a:latin typeface="ＭＳ Ｐゴシック" pitchFamily="50" charset="-128"/>
                        <a:ea typeface="ＭＳ Ｐゴシック" pitchFamily="50" charset="-128"/>
                      </a:rPr>
                      <a:t>増額
</a:t>
                    </a:r>
                    <a:r>
                      <a:rPr lang="en-US" altLang="ja-JP" sz="900" baseline="0" dirty="0" smtClean="0">
                        <a:latin typeface="+mn-lt"/>
                        <a:ea typeface="ＭＳ Ｐゴシック" pitchFamily="50" charset="-128"/>
                      </a:rPr>
                      <a:t>(41.1%)</a:t>
                    </a:r>
                    <a:endParaRPr lang="ja-JP" altLang="en-US" sz="1000" dirty="0">
                      <a:latin typeface="+mn-lt"/>
                      <a:ea typeface="ＭＳ Ｐゴシック" pitchFamily="50" charset="-128"/>
                    </a:endParaRP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2"/>
              <c:layout>
                <c:manualLayout>
                  <c:x val="2.0971607202569742E-2"/>
                  <c:y val="-2.7384576972958728E-2"/>
                </c:manualLayout>
              </c:layout>
              <c:tx>
                <c:rich>
                  <a:bodyPr/>
                  <a:lstStyle/>
                  <a:p>
                    <a:r>
                      <a:rPr lang="ja-JP" altLang="en-US" sz="900" baseline="0" dirty="0">
                        <a:latin typeface="+mn-ea"/>
                        <a:ea typeface="+mn-ea"/>
                      </a:rPr>
                      <a:t>据置き
</a:t>
                    </a:r>
                    <a:r>
                      <a:rPr lang="en-US" altLang="ja-JP" sz="900" baseline="0" dirty="0" smtClean="0">
                        <a:latin typeface="+mn-lt"/>
                        <a:ea typeface="+mn-ea"/>
                      </a:rPr>
                      <a:t>(58.9%)</a:t>
                    </a:r>
                    <a:endParaRPr lang="ja-JP" altLang="en-US" dirty="0">
                      <a:latin typeface="+mn-lt"/>
                      <a:ea typeface="+mn-ea"/>
                    </a:endParaRP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3"/>
              <c:layout>
                <c:manualLayout>
                  <c:x val="2.8266885479344493E-2"/>
                  <c:y val="-1.2909491088334991E-2"/>
                </c:manualLayout>
              </c:layout>
              <c:tx>
                <c:rich>
                  <a:bodyPr/>
                  <a:lstStyle/>
                  <a:p>
                    <a:r>
                      <a:rPr lang="ja-JP" altLang="en-US" sz="900" baseline="0" dirty="0">
                        <a:latin typeface="ＭＳ Ｐゴシック" pitchFamily="50" charset="-128"/>
                        <a:ea typeface="ＭＳ Ｐゴシック" pitchFamily="50" charset="-128"/>
                      </a:rPr>
                      <a:t>減額
</a:t>
                    </a:r>
                    <a:r>
                      <a:rPr lang="en-US" altLang="ja-JP" sz="900" baseline="0" dirty="0" smtClean="0">
                        <a:latin typeface="+mn-lt"/>
                        <a:ea typeface="ＭＳ Ｐゴシック" pitchFamily="50" charset="-128"/>
                      </a:rPr>
                      <a:t>(0.0%)</a:t>
                    </a:r>
                    <a:endParaRPr lang="ja-JP" altLang="en-US" dirty="0">
                      <a:latin typeface="+mn-lt"/>
                      <a:ea typeface="ＭＳ Ｐゴシック" pitchFamily="50" charset="-128"/>
                    </a:endParaRPr>
                  </a:p>
                </c:rich>
              </c:tx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>
                  <c15:layout/>
                </c:ext>
              </c:extLst>
            </c:dLbl>
            <c:dLbl>
              <c:idx val="4"/>
              <c:layout>
                <c:manualLayout>
                  <c:x val="-0.20239475416743502"/>
                  <c:y val="8.6629298560328596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</c:extLst>
            </c:dLbl>
            <c:dLbl>
              <c:idx val="5"/>
              <c:layout>
                <c:manualLayout>
                  <c:x val="2.5316857500149348E-3"/>
                  <c:y val="0.10408705361787123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</c:extLst>
            </c:dLbl>
            <c:dLbl>
              <c:idx val="6"/>
              <c:layout>
                <c:manualLayout>
                  <c:x val="-0.11253976906881799"/>
                  <c:y val="-6.8266441033750153E-2"/>
                </c:manualLayout>
              </c:layout>
              <c:showLegendKey val="0"/>
              <c:showVal val="1"/>
              <c:showCatName val="1"/>
              <c:showSerName val="0"/>
              <c:showPercent val="0"/>
              <c:showBubbleSize val="0"/>
              <c:separator>
</c:separator>
              <c:extLst>
                <c:ext xmlns:c15="http://schemas.microsoft.com/office/drawing/2012/chart" uri="{CE6537A1-D6FC-4f65-9D91-7224C49458BB}"/>
              </c:extLst>
            </c:dLbl>
            <c:spPr>
              <a:solidFill>
                <a:schemeClr val="bg1"/>
              </a:solidFill>
              <a:ln>
                <a:noFill/>
              </a:ln>
            </c:spPr>
            <c:txPr>
              <a:bodyPr/>
              <a:lstStyle/>
              <a:p>
                <a:pPr>
                  <a:defRPr sz="900"/>
                </a:pPr>
                <a:endParaRPr lang="ja-JP"/>
              </a:p>
            </c:txPr>
            <c:showLegendKey val="0"/>
            <c:showVal val="1"/>
            <c:showCatName val="1"/>
            <c:showSerName val="0"/>
            <c:showPercent val="0"/>
            <c:showBubbleSize val="0"/>
            <c:separator>
</c:separator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Sheet1!$A$2:$A$5</c:f>
              <c:strCache>
                <c:ptCount val="4"/>
                <c:pt idx="0">
                  <c:v>新規学卒者の採用なし</c:v>
                </c:pt>
                <c:pt idx="1">
                  <c:v>増額</c:v>
                </c:pt>
                <c:pt idx="2">
                  <c:v>据置き</c:v>
                </c:pt>
                <c:pt idx="3">
                  <c:v>減額</c:v>
                </c:pt>
              </c:strCache>
            </c:strRef>
          </c:cat>
          <c:val>
            <c:numRef>
              <c:f>Sheet1!$B$2:$B$5</c:f>
              <c:numCache>
                <c:formatCode>0.0%</c:formatCode>
                <c:ptCount val="4"/>
                <c:pt idx="0">
                  <c:v>0.69499999999999995</c:v>
                </c:pt>
                <c:pt idx="1">
                  <c:v>0.12535499999999999</c:v>
                </c:pt>
                <c:pt idx="2">
                  <c:v>0.179645</c:v>
                </c:pt>
                <c:pt idx="3">
                  <c:v>0</c:v>
                </c:pt>
              </c:numCache>
            </c:numRef>
          </c:val>
        </c:ser>
        <c:dLbls>
          <c:showLegendKey val="0"/>
          <c:showVal val="1"/>
          <c:showCatName val="1"/>
          <c:showSerName val="0"/>
          <c:showPercent val="0"/>
          <c:showBubbleSize val="0"/>
          <c:showLeaderLines val="1"/>
        </c:dLbls>
      </c:pie3DChart>
    </c:plotArea>
    <c:plotVisOnly val="1"/>
    <c:dispBlanksAs val="gap"/>
    <c:showDLblsOverMax val="0"/>
  </c:chart>
  <c:txPr>
    <a:bodyPr/>
    <a:lstStyle/>
    <a:p>
      <a:pPr>
        <a:defRPr sz="1800"/>
      </a:pPr>
      <a:endParaRPr lang="ja-JP"/>
    </a:p>
  </c:txPr>
  <c:externalData r:id="rId1">
    <c:autoUpdate val="0"/>
  </c:externalData>
  <c:userShapes r:id="rId2"/>
</c:chartSpace>
</file>

<file path=ppt/drawings/drawing1.xml><?xml version="1.0" encoding="utf-8"?>
<c:userShapes xmlns:c="http://schemas.openxmlformats.org/drawingml/2006/chart">
  <cdr:relSizeAnchor xmlns:cdr="http://schemas.openxmlformats.org/drawingml/2006/chartDrawing">
    <cdr:from>
      <cdr:x>0.37752</cdr:x>
      <cdr:y>0.33223</cdr:y>
    </cdr:from>
    <cdr:to>
      <cdr:x>0.51759</cdr:x>
      <cdr:y>0.44876</cdr:y>
    </cdr:to>
    <cdr:sp macro="" textlink="">
      <cdr:nvSpPr>
        <cdr:cNvPr id="4" name="テキスト ボックス 3"/>
        <cdr:cNvSpPr txBox="1"/>
      </cdr:nvSpPr>
      <cdr:spPr>
        <a:xfrm xmlns:a="http://schemas.openxmlformats.org/drawingml/2006/main">
          <a:off x="1712640" y="1437109"/>
          <a:ext cx="635386" cy="504056"/>
        </a:xfrm>
        <a:prstGeom xmlns:a="http://schemas.openxmlformats.org/drawingml/2006/main" prst="rect">
          <a:avLst/>
        </a:prstGeom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endParaRPr lang="ja-JP" altLang="en-US" sz="1100" dirty="0"/>
        </a:p>
      </cdr:txBody>
    </cdr:sp>
  </cdr:relSizeAnchor>
  <cdr:relSizeAnchor xmlns:cdr="http://schemas.openxmlformats.org/drawingml/2006/chartDrawing">
    <cdr:from>
      <cdr:x>0.1553</cdr:x>
      <cdr:y>0.29894</cdr:y>
    </cdr:from>
    <cdr:to>
      <cdr:x>0.45689</cdr:x>
      <cdr:y>0.39882</cdr:y>
    </cdr:to>
    <cdr:sp macro="" textlink="">
      <cdr:nvSpPr>
        <cdr:cNvPr id="5" name="テキスト ボックス 4"/>
        <cdr:cNvSpPr txBox="1"/>
      </cdr:nvSpPr>
      <cdr:spPr>
        <a:xfrm xmlns:a="http://schemas.openxmlformats.org/drawingml/2006/main">
          <a:off x="704528" y="1293093"/>
          <a:ext cx="1368164" cy="432041"/>
        </a:xfrm>
        <a:prstGeom xmlns:a="http://schemas.openxmlformats.org/drawingml/2006/main" prst="rect">
          <a:avLst/>
        </a:prstGeom>
        <a:solidFill xmlns:a="http://schemas.openxmlformats.org/drawingml/2006/main">
          <a:schemeClr val="bg1"/>
        </a:solidFill>
      </cdr:spPr>
      <cdr:txBody>
        <a:bodyPr xmlns:a="http://schemas.openxmlformats.org/drawingml/2006/main" vertOverflow="clip" wrap="square" rtlCol="0"/>
        <a:lstStyle xmlns:a="http://schemas.openxmlformats.org/drawingml/2006/main"/>
        <a:p xmlns:a="http://schemas.openxmlformats.org/drawingml/2006/main">
          <a:pPr algn="ctr"/>
          <a:r>
            <a:rPr lang="ja-JP" altLang="en-US" sz="900" dirty="0" smtClean="0"/>
            <a:t>新規学卒者の採用あり　　　　</a:t>
          </a:r>
          <a:r>
            <a:rPr lang="en-US" altLang="ja-JP" sz="900" dirty="0" smtClean="0"/>
            <a:t>35.1%</a:t>
          </a:r>
          <a:endParaRPr lang="ja-JP" altLang="en-US" sz="900" dirty="0"/>
        </a:p>
      </cdr:txBody>
    </cdr:sp>
  </cdr:relSizeAnchor>
</c:userShapes>
</file>

<file path=ppt/drawings/drawing2.xml><?xml version="1.0" encoding="utf-8"?>
<c:userShapes xmlns:c="http://schemas.openxmlformats.org/drawingml/2006/chart">
  <cdr:relSizeAnchor xmlns:cdr="http://schemas.openxmlformats.org/drawingml/2006/chartDrawing">
    <cdr:from>
      <cdr:x>0.49544</cdr:x>
      <cdr:y>0.2296</cdr:y>
    </cdr:from>
    <cdr:to>
      <cdr:x>0.49544</cdr:x>
      <cdr:y>0.2296</cdr:y>
    </cdr:to>
    <cdr:cxnSp macro="">
      <cdr:nvCxnSpPr>
        <cdr:cNvPr id="5" name="直線コネクタ 4"/>
        <cdr:cNvCxnSpPr/>
      </cdr:nvCxnSpPr>
      <cdr:spPr>
        <a:xfrm xmlns:a="http://schemas.openxmlformats.org/drawingml/2006/main">
          <a:off x="2382552" y="1060375"/>
          <a:ext cx="0" cy="0"/>
        </a:xfrm>
        <a:prstGeom xmlns:a="http://schemas.openxmlformats.org/drawingml/2006/main" prst="line">
          <a:avLst/>
        </a:prstGeom>
      </cdr:spPr>
      <cdr:style>
        <a:lnRef xmlns:a="http://schemas.openxmlformats.org/drawingml/2006/main" idx="1">
          <a:schemeClr val="accent1"/>
        </a:lnRef>
        <a:fillRef xmlns:a="http://schemas.openxmlformats.org/drawingml/2006/main" idx="0">
          <a:schemeClr val="accent1"/>
        </a:fillRef>
        <a:effectRef xmlns:a="http://schemas.openxmlformats.org/drawingml/2006/main" idx="0">
          <a:schemeClr val="accent1"/>
        </a:effectRef>
        <a:fontRef xmlns:a="http://schemas.openxmlformats.org/drawingml/2006/main" idx="minor">
          <a:schemeClr val="tx1"/>
        </a:fontRef>
      </cdr:style>
    </cdr:cxnSp>
  </cdr:relSizeAnchor>
</c:userShap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742950" y="2130426"/>
            <a:ext cx="8420100" cy="1470025"/>
          </a:xfrm>
        </p:spPr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1485900" y="3886200"/>
            <a:ext cx="69342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kumimoji="1" lang="ja-JP" altLang="en-US" smtClean="0"/>
              <a:t>マスタ サブタイトルの書式設定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2021/9/27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2021/9/27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7780337" y="274639"/>
            <a:ext cx="2414588" cy="5851525"/>
          </a:xfrm>
        </p:spPr>
        <p:txBody>
          <a:bodyPr vert="eaVert"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縦書きテキスト プレースホルダ 2"/>
          <p:cNvSpPr>
            <a:spLocks noGrp="1"/>
          </p:cNvSpPr>
          <p:nvPr>
            <p:ph type="body" orient="vert" idx="1"/>
          </p:nvPr>
        </p:nvSpPr>
        <p:spPr>
          <a:xfrm>
            <a:off x="536575" y="274639"/>
            <a:ext cx="7078663" cy="5851525"/>
          </a:xfrm>
        </p:spPr>
        <p:txBody>
          <a:bodyPr vert="eaVert"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2021/9/27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2021/9/27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782506" y="4406901"/>
            <a:ext cx="84201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782506" y="2906713"/>
            <a:ext cx="84201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2021/9/27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sz="half" idx="1"/>
          </p:nvPr>
        </p:nvSpPr>
        <p:spPr>
          <a:xfrm>
            <a:off x="536575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5448300" y="1600201"/>
            <a:ext cx="4746625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2021/9/27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</p:spPr>
        <p:txBody>
          <a:bodyPr/>
          <a:lstStyle>
            <a:lvl1pPr>
              <a:defRPr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535113"/>
            <a:ext cx="437687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4" name="コンテンツ プレースホルダ 3"/>
          <p:cNvSpPr>
            <a:spLocks noGrp="1"/>
          </p:cNvSpPr>
          <p:nvPr>
            <p:ph sz="half" idx="2"/>
          </p:nvPr>
        </p:nvSpPr>
        <p:spPr>
          <a:xfrm>
            <a:off x="495300" y="2174875"/>
            <a:ext cx="437687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5" name="テキスト プレースホルダ 4"/>
          <p:cNvSpPr>
            <a:spLocks noGrp="1"/>
          </p:cNvSpPr>
          <p:nvPr>
            <p:ph type="body" sz="quarter" idx="3"/>
          </p:nvPr>
        </p:nvSpPr>
        <p:spPr>
          <a:xfrm>
            <a:off x="5032111" y="1535113"/>
            <a:ext cx="4378590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6" name="コンテンツ プレースホルダ 5"/>
          <p:cNvSpPr>
            <a:spLocks noGrp="1"/>
          </p:cNvSpPr>
          <p:nvPr>
            <p:ph sz="quarter" idx="4"/>
          </p:nvPr>
        </p:nvSpPr>
        <p:spPr>
          <a:xfrm>
            <a:off x="5032111" y="2174875"/>
            <a:ext cx="4378590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7" name="日付プレースホルダ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2021/9/27</a:t>
            </a:fld>
            <a:endParaRPr kumimoji="1" lang="ja-JP" altLang="en-US"/>
          </a:p>
        </p:txBody>
      </p:sp>
      <p:sp>
        <p:nvSpPr>
          <p:cNvPr id="8" name="フッター プレースホルダ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9" name="スライド番号プレースホルダ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日付プレースホルダ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2021/9/27</a:t>
            </a:fld>
            <a:endParaRPr kumimoji="1" lang="ja-JP" altLang="en-US"/>
          </a:p>
        </p:txBody>
      </p:sp>
      <p:sp>
        <p:nvSpPr>
          <p:cNvPr id="4" name="フッター プレースホルダ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5" name="スライド番号プレースホルダ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2021/9/27</a:t>
            </a:fld>
            <a:endParaRPr kumimoji="1" lang="ja-JP" altLang="en-US"/>
          </a:p>
        </p:txBody>
      </p:sp>
      <p:sp>
        <p:nvSpPr>
          <p:cNvPr id="3" name="フッター プレースホルダ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4" name="スライド番号プレースホル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495300" y="273050"/>
            <a:ext cx="3259006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コンテンツ プレースホルダ 2"/>
          <p:cNvSpPr>
            <a:spLocks noGrp="1"/>
          </p:cNvSpPr>
          <p:nvPr>
            <p:ph idx="1"/>
          </p:nvPr>
        </p:nvSpPr>
        <p:spPr>
          <a:xfrm>
            <a:off x="3872971" y="273051"/>
            <a:ext cx="553772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495300" y="1435101"/>
            <a:ext cx="3259006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2021/9/27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941645" y="4800600"/>
            <a:ext cx="59436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図プレースホルダ 2"/>
          <p:cNvSpPr>
            <a:spLocks noGrp="1"/>
          </p:cNvSpPr>
          <p:nvPr>
            <p:ph type="pic" idx="1"/>
          </p:nvPr>
        </p:nvSpPr>
        <p:spPr>
          <a:xfrm>
            <a:off x="1941645" y="612775"/>
            <a:ext cx="59436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kumimoji="1" lang="ja-JP" altLang="en-US"/>
          </a:p>
        </p:txBody>
      </p:sp>
      <p:sp>
        <p:nvSpPr>
          <p:cNvPr id="4" name="テキスト プレースホルダ 3"/>
          <p:cNvSpPr>
            <a:spLocks noGrp="1"/>
          </p:cNvSpPr>
          <p:nvPr>
            <p:ph type="body" sz="half" idx="2"/>
          </p:nvPr>
        </p:nvSpPr>
        <p:spPr>
          <a:xfrm>
            <a:off x="1941645" y="5367338"/>
            <a:ext cx="59436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kumimoji="1" lang="ja-JP" altLang="en-US" smtClean="0"/>
              <a:t>マスタ テキストの書式設定</a:t>
            </a:r>
          </a:p>
        </p:txBody>
      </p:sp>
      <p:sp>
        <p:nvSpPr>
          <p:cNvPr id="5" name="日付プレースホルダ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7B40368-48C3-4683-B654-FCE14ADA7888}" type="datetimeFigureOut">
              <a:rPr kumimoji="1" lang="ja-JP" altLang="en-US" smtClean="0"/>
              <a:pPr/>
              <a:t>2021/9/27</a:t>
            </a:fld>
            <a:endParaRPr kumimoji="1" lang="ja-JP" altLang="en-US"/>
          </a:p>
        </p:txBody>
      </p:sp>
      <p:sp>
        <p:nvSpPr>
          <p:cNvPr id="6" name="フッター プレースホルダ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1" lang="ja-JP" altLang="en-US"/>
          </a:p>
        </p:txBody>
      </p:sp>
      <p:sp>
        <p:nvSpPr>
          <p:cNvPr id="7" name="スライド番号プレースホルダ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プレースホルダ 1"/>
          <p:cNvSpPr>
            <a:spLocks noGrp="1"/>
          </p:cNvSpPr>
          <p:nvPr>
            <p:ph type="title"/>
          </p:nvPr>
        </p:nvSpPr>
        <p:spPr>
          <a:xfrm>
            <a:off x="495300" y="274638"/>
            <a:ext cx="89154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kumimoji="1" lang="ja-JP" altLang="en-US" smtClean="0"/>
              <a:t>マスタ タイトルの書式設定</a:t>
            </a:r>
            <a:endParaRPr kumimoji="1" lang="ja-JP" altLang="en-US"/>
          </a:p>
        </p:txBody>
      </p:sp>
      <p:sp>
        <p:nvSpPr>
          <p:cNvPr id="3" name="テキスト プレースホルダ 2"/>
          <p:cNvSpPr>
            <a:spLocks noGrp="1"/>
          </p:cNvSpPr>
          <p:nvPr>
            <p:ph type="body" idx="1"/>
          </p:nvPr>
        </p:nvSpPr>
        <p:spPr>
          <a:xfrm>
            <a:off x="495300" y="1600201"/>
            <a:ext cx="89154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kumimoji="1" lang="ja-JP" altLang="en-US" smtClean="0"/>
              <a:t>マスタ テキストの書式設定</a:t>
            </a:r>
          </a:p>
          <a:p>
            <a:pPr lvl="1"/>
            <a:r>
              <a:rPr kumimoji="1" lang="ja-JP" altLang="en-US" smtClean="0"/>
              <a:t>第 </a:t>
            </a:r>
            <a:r>
              <a:rPr kumimoji="1" lang="en-US" altLang="ja-JP" smtClean="0"/>
              <a:t>2 </a:t>
            </a:r>
            <a:r>
              <a:rPr kumimoji="1" lang="ja-JP" altLang="en-US" smtClean="0"/>
              <a:t>レベル</a:t>
            </a:r>
          </a:p>
          <a:p>
            <a:pPr lvl="2"/>
            <a:r>
              <a:rPr kumimoji="1" lang="ja-JP" altLang="en-US" smtClean="0"/>
              <a:t>第 </a:t>
            </a:r>
            <a:r>
              <a:rPr kumimoji="1" lang="en-US" altLang="ja-JP" smtClean="0"/>
              <a:t>3 </a:t>
            </a:r>
            <a:r>
              <a:rPr kumimoji="1" lang="ja-JP" altLang="en-US" smtClean="0"/>
              <a:t>レベル</a:t>
            </a:r>
          </a:p>
          <a:p>
            <a:pPr lvl="3"/>
            <a:r>
              <a:rPr kumimoji="1" lang="ja-JP" altLang="en-US" smtClean="0"/>
              <a:t>第 </a:t>
            </a:r>
            <a:r>
              <a:rPr kumimoji="1" lang="en-US" altLang="ja-JP" smtClean="0"/>
              <a:t>4 </a:t>
            </a:r>
            <a:r>
              <a:rPr kumimoji="1" lang="ja-JP" altLang="en-US" smtClean="0"/>
              <a:t>レベル</a:t>
            </a:r>
          </a:p>
          <a:p>
            <a:pPr lvl="4"/>
            <a:r>
              <a:rPr kumimoji="1" lang="ja-JP" altLang="en-US" smtClean="0"/>
              <a:t>第 </a:t>
            </a:r>
            <a:r>
              <a:rPr kumimoji="1" lang="en-US" altLang="ja-JP" smtClean="0"/>
              <a:t>5 </a:t>
            </a:r>
            <a:r>
              <a:rPr kumimoji="1" lang="ja-JP" altLang="en-US" smtClean="0"/>
              <a:t>レベル</a:t>
            </a:r>
            <a:endParaRPr kumimoji="1" lang="ja-JP" altLang="en-US"/>
          </a:p>
        </p:txBody>
      </p:sp>
      <p:sp>
        <p:nvSpPr>
          <p:cNvPr id="4" name="日付プレースホルダ 3"/>
          <p:cNvSpPr>
            <a:spLocks noGrp="1"/>
          </p:cNvSpPr>
          <p:nvPr>
            <p:ph type="dt" sz="half" idx="2"/>
          </p:nvPr>
        </p:nvSpPr>
        <p:spPr>
          <a:xfrm>
            <a:off x="495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7B40368-48C3-4683-B654-FCE14ADA7888}" type="datetimeFigureOut">
              <a:rPr kumimoji="1" lang="ja-JP" altLang="en-US" smtClean="0"/>
              <a:pPr/>
              <a:t>2021/9/27</a:t>
            </a:fld>
            <a:endParaRPr kumimoji="1" lang="ja-JP" altLang="en-US"/>
          </a:p>
        </p:txBody>
      </p:sp>
      <p:sp>
        <p:nvSpPr>
          <p:cNvPr id="5" name="フッター プレースホルダ 4"/>
          <p:cNvSpPr>
            <a:spLocks noGrp="1"/>
          </p:cNvSpPr>
          <p:nvPr>
            <p:ph type="ftr" sz="quarter" idx="3"/>
          </p:nvPr>
        </p:nvSpPr>
        <p:spPr>
          <a:xfrm>
            <a:off x="3384550" y="6356351"/>
            <a:ext cx="31369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1" lang="ja-JP" altLang="en-US"/>
          </a:p>
        </p:txBody>
      </p:sp>
      <p:sp>
        <p:nvSpPr>
          <p:cNvPr id="6" name="スライド番号プレースホルダ 5"/>
          <p:cNvSpPr>
            <a:spLocks noGrp="1"/>
          </p:cNvSpPr>
          <p:nvPr>
            <p:ph type="sldNum" sz="quarter" idx="4"/>
          </p:nvPr>
        </p:nvSpPr>
        <p:spPr>
          <a:xfrm>
            <a:off x="7099300" y="6356351"/>
            <a:ext cx="2311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6CFEB3F-0E6B-46BA-8C76-BFA3888F3599}" type="slidenum">
              <a:rPr kumimoji="1" lang="ja-JP" altLang="en-US" smtClean="0"/>
              <a:pPr/>
              <a:t>‹#›</a:t>
            </a:fld>
            <a:endParaRPr kumimoji="1"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kumimoji="1"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kumimoji="1"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kumimoji="1"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.xml"/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AutoShape 54"/>
          <p:cNvSpPr>
            <a:spLocks noChangeArrowheads="1"/>
          </p:cNvSpPr>
          <p:nvPr/>
        </p:nvSpPr>
        <p:spPr bwMode="auto">
          <a:xfrm>
            <a:off x="1822748" y="178014"/>
            <a:ext cx="6247928" cy="442674"/>
          </a:xfrm>
          <a:prstGeom prst="roundRect">
            <a:avLst>
              <a:gd name="adj" fmla="val 16667"/>
            </a:avLst>
          </a:prstGeom>
          <a:gradFill rotWithShape="1">
            <a:gsLst>
              <a:gs pos="0">
                <a:srgbClr val="00B0F0"/>
              </a:gs>
              <a:gs pos="50000">
                <a:srgbClr val="FFFFFF"/>
              </a:gs>
              <a:gs pos="100000">
                <a:srgbClr val="00B0F0"/>
              </a:gs>
            </a:gsLst>
            <a:lin ang="5400000" scaled="1"/>
          </a:gradFill>
          <a:ln w="38100" cmpd="dbl" algn="ctr">
            <a:solidFill>
              <a:schemeClr val="tx1"/>
            </a:solidFill>
            <a:round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ja-JP" altLang="en-US" sz="2000" b="1" dirty="0">
                <a:ea typeface="ＭＳ ゴシック" pitchFamily="49" charset="-128"/>
              </a:rPr>
              <a:t>⑤</a:t>
            </a:r>
            <a:r>
              <a:rPr lang="ja-JP" altLang="en-US" sz="2000" b="1" smtClean="0">
                <a:ea typeface="ＭＳ ゴシック" pitchFamily="49" charset="-128"/>
              </a:rPr>
              <a:t>初任給</a:t>
            </a:r>
            <a:r>
              <a:rPr lang="ja-JP" altLang="en-US" sz="2000" b="1" dirty="0" smtClean="0">
                <a:ea typeface="ＭＳ ゴシック" pitchFamily="49" charset="-128"/>
              </a:rPr>
              <a:t>の改定の状況</a:t>
            </a:r>
            <a:endParaRPr lang="ja-JP" altLang="en-US" sz="2000" b="1" dirty="0">
              <a:ea typeface="ＭＳ ゴシック" pitchFamily="49" charset="-128"/>
            </a:endParaRPr>
          </a:p>
        </p:txBody>
      </p:sp>
      <p:graphicFrame>
        <p:nvGraphicFramePr>
          <p:cNvPr id="11" name="コンテンツ プレースホルダ 10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155752703"/>
              </p:ext>
            </p:extLst>
          </p:nvPr>
        </p:nvGraphicFramePr>
        <p:xfrm>
          <a:off x="0" y="1271811"/>
          <a:ext cx="4536503" cy="432561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sp>
        <p:nvSpPr>
          <p:cNvPr id="14" name="テキスト ボックス 13"/>
          <p:cNvSpPr txBox="1"/>
          <p:nvPr/>
        </p:nvSpPr>
        <p:spPr>
          <a:xfrm>
            <a:off x="1511375" y="6012199"/>
            <a:ext cx="5474576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defRPr sz="1000"/>
            </a:pPr>
            <a:r>
              <a:rPr lang="ja-JP" altLang="en-US" sz="1100" dirty="0" smtClean="0">
                <a:solidFill>
                  <a:srgbClr val="000000"/>
                </a:solidFill>
                <a:latin typeface="ＭＳ ゴシック"/>
                <a:ea typeface="ＭＳ ゴシック"/>
              </a:rPr>
              <a:t>注　（　）の割合は、「新規学卒者の採用あり」の事業所を</a:t>
            </a:r>
            <a:r>
              <a:rPr lang="en-US" altLang="ja-JP" sz="1100" dirty="0" smtClean="0">
                <a:solidFill>
                  <a:srgbClr val="000000"/>
                </a:solidFill>
                <a:latin typeface="ＭＳ ゴシック"/>
                <a:ea typeface="ＭＳ ゴシック"/>
              </a:rPr>
              <a:t>100</a:t>
            </a:r>
            <a:r>
              <a:rPr lang="ja-JP" altLang="en-US" sz="1100" dirty="0" smtClean="0">
                <a:solidFill>
                  <a:srgbClr val="000000"/>
                </a:solidFill>
                <a:latin typeface="ＭＳ ゴシック"/>
                <a:ea typeface="ＭＳ ゴシック"/>
              </a:rPr>
              <a:t>とした割合です。</a:t>
            </a:r>
          </a:p>
          <a:p>
            <a:pPr>
              <a:defRPr sz="1000"/>
            </a:pPr>
            <a:r>
              <a:rPr lang="ja-JP" altLang="en-US" sz="1100" dirty="0" smtClean="0">
                <a:solidFill>
                  <a:srgbClr val="000000"/>
                </a:solidFill>
                <a:latin typeface="ＭＳ ゴシック"/>
                <a:ea typeface="ＭＳ ゴシック"/>
              </a:rPr>
              <a:t>　</a:t>
            </a:r>
            <a:endParaRPr kumimoji="1" lang="ja-JP" altLang="en-US" sz="1100" dirty="0"/>
          </a:p>
        </p:txBody>
      </p:sp>
      <p:sp>
        <p:nvSpPr>
          <p:cNvPr id="12" name="テキスト ボックス 11"/>
          <p:cNvSpPr txBox="1"/>
          <p:nvPr/>
        </p:nvSpPr>
        <p:spPr>
          <a:xfrm>
            <a:off x="1986389" y="960983"/>
            <a:ext cx="7232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400" dirty="0" smtClean="0"/>
              <a:t>大学卒</a:t>
            </a:r>
            <a:endParaRPr kumimoji="1" lang="ja-JP" altLang="en-US" sz="1400" dirty="0"/>
          </a:p>
        </p:txBody>
      </p:sp>
      <p:graphicFrame>
        <p:nvGraphicFramePr>
          <p:cNvPr id="9" name="コンテンツ プレースホルダ 10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3412689575"/>
              </p:ext>
            </p:extLst>
          </p:nvPr>
        </p:nvGraphicFramePr>
        <p:xfrm>
          <a:off x="4946712" y="1216497"/>
          <a:ext cx="4808984" cy="461838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15" name="テキスト ボックス 14"/>
          <p:cNvSpPr txBox="1"/>
          <p:nvPr/>
        </p:nvSpPr>
        <p:spPr>
          <a:xfrm>
            <a:off x="7113240" y="908720"/>
            <a:ext cx="723275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ja-JP" altLang="en-US" sz="1400" dirty="0" smtClean="0"/>
              <a:t>高校卒</a:t>
            </a:r>
            <a:endParaRPr kumimoji="1" lang="ja-JP" altLang="en-US" sz="1400" dirty="0"/>
          </a:p>
        </p:txBody>
      </p:sp>
      <p:sp>
        <p:nvSpPr>
          <p:cNvPr id="3" name="テキスト ボックス 2"/>
          <p:cNvSpPr txBox="1"/>
          <p:nvPr/>
        </p:nvSpPr>
        <p:spPr>
          <a:xfrm>
            <a:off x="5847255" y="2636912"/>
            <a:ext cx="1296145" cy="369332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r>
              <a:rPr kumimoji="1" lang="ja-JP" altLang="en-US" sz="900" dirty="0" smtClean="0"/>
              <a:t>新規学卒者の採用あり</a:t>
            </a:r>
            <a:endParaRPr kumimoji="1" lang="en-US" altLang="ja-JP" sz="900" dirty="0" smtClean="0"/>
          </a:p>
          <a:p>
            <a:pPr algn="ctr"/>
            <a:r>
              <a:rPr lang="en-US" altLang="ja-JP" sz="900" dirty="0" smtClean="0"/>
              <a:t>30.5%</a:t>
            </a:r>
            <a:endParaRPr kumimoji="1" lang="ja-JP" altLang="en-US" sz="9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508</TotalTime>
  <Words>35</Words>
  <Application>Microsoft Office PowerPoint</Application>
  <PresentationFormat>A4 210 x 297 mm</PresentationFormat>
  <Paragraphs>19</Paragraphs>
  <Slides>1</Slides>
  <Notes>0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4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1</vt:i4>
      </vt:variant>
    </vt:vector>
  </HeadingPairs>
  <TitlesOfParts>
    <vt:vector size="6" baseType="lpstr">
      <vt:lpstr>ＭＳ Ｐゴシック</vt:lpstr>
      <vt:lpstr>ＭＳ ゴシック</vt:lpstr>
      <vt:lpstr>Arial</vt:lpstr>
      <vt:lpstr>Calibri</vt:lpstr>
      <vt:lpstr>Office テーマ</vt:lpstr>
      <vt:lpstr>PowerPoint プレゼンテーション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スライド 1</dc:title>
  <dc:creator>w263966</dc:creator>
  <cp:lastModifiedBy>横江　惇</cp:lastModifiedBy>
  <cp:revision>105</cp:revision>
  <cp:lastPrinted>2016-09-26T07:46:19Z</cp:lastPrinted>
  <dcterms:created xsi:type="dcterms:W3CDTF">2013-02-06T02:17:09Z</dcterms:created>
  <dcterms:modified xsi:type="dcterms:W3CDTF">2021-09-27T02:39:09Z</dcterms:modified>
</cp:coreProperties>
</file>