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906000" cy="6858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  <a:srgbClr val="FFCCFF"/>
    <a:srgbClr val="FFCCCC"/>
    <a:srgbClr val="FF99FF"/>
    <a:srgbClr val="8264A2"/>
    <a:srgbClr val="FFCC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7292A2E-F333-43FB-9621-5CBBE7FDCDCB}" styleName="淡色スタイル 2 - アクセント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380" y="102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__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__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39"/>
    </mc:Choice>
    <mc:Fallback>
      <c:style val="39"/>
    </mc:Fallback>
  </mc:AlternateContent>
  <c:chart>
    <c:title>
      <c:tx>
        <c:rich>
          <a:bodyPr/>
          <a:lstStyle/>
          <a:p>
            <a:pPr>
              <a:defRPr sz="1400" b="0"/>
            </a:pPr>
            <a:r>
              <a:rPr lang="ja-JP" sz="1400" b="0"/>
              <a:t>課長級</a:t>
            </a:r>
          </a:p>
        </c:rich>
      </c:tx>
      <c:layout>
        <c:manualLayout>
          <c:xMode val="edge"/>
          <c:yMode val="edge"/>
          <c:x val="0.47413680226006633"/>
          <c:y val="7.4957127270759094E-2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ベースアップ実施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平成31年</c:v>
                </c:pt>
                <c:pt idx="1">
                  <c:v>令和２年</c:v>
                </c:pt>
                <c:pt idx="2">
                  <c:v>令和３年</c:v>
                </c:pt>
              </c:strCache>
            </c:strRef>
          </c:cat>
          <c:val>
            <c:numRef>
              <c:f>Sheet1!$B$2:$B$4</c:f>
              <c:numCache>
                <c:formatCode>0.0%</c:formatCode>
                <c:ptCount val="3"/>
                <c:pt idx="0">
                  <c:v>0.35</c:v>
                </c:pt>
                <c:pt idx="1">
                  <c:v>0.27500000000000002</c:v>
                </c:pt>
                <c:pt idx="2">
                  <c:v>0.26800000000000002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ベースアップ中止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1.3997562881020326E-2"/>
                  <c:y val="-4.522289546175781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平成31年</c:v>
                </c:pt>
                <c:pt idx="1">
                  <c:v>令和２年</c:v>
                </c:pt>
                <c:pt idx="2">
                  <c:v>令和３年</c:v>
                </c:pt>
              </c:strCache>
            </c:strRef>
          </c:cat>
          <c:val>
            <c:numRef>
              <c:f>Sheet1!$C$2:$C$4</c:f>
              <c:numCache>
                <c:formatCode>0.0%</c:formatCode>
                <c:ptCount val="3"/>
                <c:pt idx="0">
                  <c:v>4.3999999999999997E-2</c:v>
                </c:pt>
                <c:pt idx="1">
                  <c:v>0.14099999999999999</c:v>
                </c:pt>
                <c:pt idx="2">
                  <c:v>0.21199999999999999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ベースダウン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3795856897734467E-2"/>
                  <c:y val="-9.04457909235156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6.998781440510137E-3"/>
                  <c:y val="-4.522289546175781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239610060963244E-2"/>
                  <c:y val="-4.52264563196681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平成31年</c:v>
                </c:pt>
                <c:pt idx="1">
                  <c:v>令和２年</c:v>
                </c:pt>
                <c:pt idx="2">
                  <c:v>令和３年</c:v>
                </c:pt>
              </c:strCache>
            </c:strRef>
          </c:cat>
          <c:val>
            <c:numRef>
              <c:f>Sheet1!$D$2:$D$4</c:f>
              <c:numCache>
                <c:formatCode>0.0%</c:formatCode>
                <c:ptCount val="3"/>
                <c:pt idx="0">
                  <c:v>1.7000000000000001E-2</c:v>
                </c:pt>
                <c:pt idx="1">
                  <c:v>0</c:v>
                </c:pt>
                <c:pt idx="2">
                  <c:v>1.9E-2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ベースアップの慣行なし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平成31年</c:v>
                </c:pt>
                <c:pt idx="1">
                  <c:v>令和２年</c:v>
                </c:pt>
                <c:pt idx="2">
                  <c:v>令和３年</c:v>
                </c:pt>
              </c:strCache>
            </c:strRef>
          </c:cat>
          <c:val>
            <c:numRef>
              <c:f>Sheet1!$E$2:$E$4</c:f>
              <c:numCache>
                <c:formatCode>0.0%</c:formatCode>
                <c:ptCount val="3"/>
                <c:pt idx="0">
                  <c:v>0.58899999999999997</c:v>
                </c:pt>
                <c:pt idx="1">
                  <c:v>0.58399999999999996</c:v>
                </c:pt>
                <c:pt idx="2">
                  <c:v>0.501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390197680"/>
        <c:axId val="-390207472"/>
        <c:axId val="0"/>
      </c:bar3DChart>
      <c:catAx>
        <c:axId val="-39019768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-390207472"/>
        <c:crosses val="autoZero"/>
        <c:auto val="1"/>
        <c:lblAlgn val="ctr"/>
        <c:lblOffset val="100"/>
        <c:noMultiLvlLbl val="0"/>
      </c:catAx>
      <c:valAx>
        <c:axId val="-390207472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-390197680"/>
        <c:crosses val="autoZero"/>
        <c:crossBetween val="between"/>
        <c:majorUnit val="0.2"/>
      </c:valAx>
    </c:plotArea>
    <c:legend>
      <c:legendPos val="r"/>
      <c:layout/>
      <c:overlay val="0"/>
      <c:txPr>
        <a:bodyPr/>
        <a:lstStyle/>
        <a:p>
          <a:pPr>
            <a:defRPr sz="1200"/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ja-JP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39"/>
    </mc:Choice>
    <mc:Fallback>
      <c:style val="39"/>
    </mc:Fallback>
  </mc:AlternateContent>
  <c:chart>
    <c:title>
      <c:tx>
        <c:rich>
          <a:bodyPr/>
          <a:lstStyle/>
          <a:p>
            <a:pPr>
              <a:defRPr sz="1400" b="0"/>
            </a:pPr>
            <a:r>
              <a:rPr lang="ja-JP" altLang="en-US" sz="1400" b="0" dirty="0" smtClean="0"/>
              <a:t>係　員</a:t>
            </a:r>
            <a:endParaRPr lang="ja-JP" sz="1400" b="0" dirty="0"/>
          </a:p>
        </c:rich>
      </c:tx>
      <c:layout>
        <c:manualLayout>
          <c:xMode val="edge"/>
          <c:yMode val="edge"/>
          <c:x val="0.4769362674378354"/>
          <c:y val="7.4956949227863584E-2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ベースアップ実施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平成31年</c:v>
                </c:pt>
                <c:pt idx="1">
                  <c:v>令和２年</c:v>
                </c:pt>
                <c:pt idx="2">
                  <c:v>令和３年</c:v>
                </c:pt>
              </c:strCache>
            </c:strRef>
          </c:cat>
          <c:val>
            <c:numRef>
              <c:f>Sheet1!$B$2:$B$4</c:f>
              <c:numCache>
                <c:formatCode>0.0%</c:formatCode>
                <c:ptCount val="3"/>
                <c:pt idx="0">
                  <c:v>0.442</c:v>
                </c:pt>
                <c:pt idx="1">
                  <c:v>0.371</c:v>
                </c:pt>
                <c:pt idx="2">
                  <c:v>0.32900000000000001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ベースアップ中止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6797075457224381E-2"/>
                  <c:y val="-9.04457909235156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799512576204055E-3"/>
                  <c:y val="-4.522289546175781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8.3985377286121647E-3"/>
                  <c:y val="-4.522289546175781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平成31年</c:v>
                </c:pt>
                <c:pt idx="1">
                  <c:v>令和２年</c:v>
                </c:pt>
                <c:pt idx="2">
                  <c:v>令和３年</c:v>
                </c:pt>
              </c:strCache>
            </c:strRef>
          </c:cat>
          <c:val>
            <c:numRef>
              <c:f>Sheet1!$C$2:$C$4</c:f>
              <c:numCache>
                <c:formatCode>0.0%</c:formatCode>
                <c:ptCount val="3"/>
                <c:pt idx="0">
                  <c:v>4.9000000000000002E-2</c:v>
                </c:pt>
                <c:pt idx="1">
                  <c:v>0.17399999999999999</c:v>
                </c:pt>
                <c:pt idx="2">
                  <c:v>0.26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ベースダウン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6796965240193772E-2"/>
                  <c:y val="-9.04457909235156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0794417904183486E-2"/>
                  <c:y val="-4.522289546175781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5195613185836494E-2"/>
                  <c:y val="-4.52264563196681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平成31年</c:v>
                </c:pt>
                <c:pt idx="1">
                  <c:v>令和２年</c:v>
                </c:pt>
                <c:pt idx="2">
                  <c:v>令和３年</c:v>
                </c:pt>
              </c:strCache>
            </c:strRef>
          </c:cat>
          <c:val>
            <c:numRef>
              <c:f>Sheet1!$D$2:$D$4</c:f>
              <c:numCache>
                <c:formatCode>0.0%</c:formatCode>
                <c:ptCount val="3"/>
                <c:pt idx="0">
                  <c:v>1.6E-2</c:v>
                </c:pt>
                <c:pt idx="1">
                  <c:v>0</c:v>
                </c:pt>
                <c:pt idx="2">
                  <c:v>1.7999999999999999E-2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ベースアップの慣行なし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平成31年</c:v>
                </c:pt>
                <c:pt idx="1">
                  <c:v>令和２年</c:v>
                </c:pt>
                <c:pt idx="2">
                  <c:v>令和３年</c:v>
                </c:pt>
              </c:strCache>
            </c:strRef>
          </c:cat>
          <c:val>
            <c:numRef>
              <c:f>Sheet1!$E$2:$E$4</c:f>
              <c:numCache>
                <c:formatCode>0.0%</c:formatCode>
                <c:ptCount val="3"/>
                <c:pt idx="0">
                  <c:v>0.49299999999999999</c:v>
                </c:pt>
                <c:pt idx="1">
                  <c:v>0.45500000000000002</c:v>
                </c:pt>
                <c:pt idx="2">
                  <c:v>0.39300000000000002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390203120"/>
        <c:axId val="-390203664"/>
        <c:axId val="0"/>
      </c:bar3DChart>
      <c:catAx>
        <c:axId val="-39020312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-390203664"/>
        <c:crosses val="autoZero"/>
        <c:auto val="1"/>
        <c:lblAlgn val="ctr"/>
        <c:lblOffset val="100"/>
        <c:noMultiLvlLbl val="0"/>
      </c:catAx>
      <c:valAx>
        <c:axId val="-390203664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-390203120"/>
        <c:crosses val="autoZero"/>
        <c:crossBetween val="between"/>
        <c:majorUnit val="0.2"/>
      </c:valAx>
    </c:plotArea>
    <c:legend>
      <c:legendPos val="r"/>
      <c:layout/>
      <c:overlay val="0"/>
      <c:txPr>
        <a:bodyPr/>
        <a:lstStyle/>
        <a:p>
          <a:pPr>
            <a:defRPr sz="1200"/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ja-JP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54"/>
          <p:cNvSpPr>
            <a:spLocks noChangeArrowheads="1"/>
          </p:cNvSpPr>
          <p:nvPr/>
        </p:nvSpPr>
        <p:spPr bwMode="auto">
          <a:xfrm>
            <a:off x="1822748" y="178014"/>
            <a:ext cx="6247928" cy="44267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B0F0"/>
              </a:gs>
              <a:gs pos="50000">
                <a:srgbClr val="FFFFFF"/>
              </a:gs>
              <a:gs pos="100000">
                <a:srgbClr val="00B0F0"/>
              </a:gs>
            </a:gsLst>
            <a:lin ang="5400000" scaled="1"/>
          </a:gradFill>
          <a:ln w="38100" cmpd="dbl" algn="ctr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ja-JP" altLang="en-US" sz="2000" b="1" dirty="0">
                <a:ea typeface="ＭＳ ゴシック" pitchFamily="49" charset="-128"/>
              </a:rPr>
              <a:t>③</a:t>
            </a:r>
            <a:r>
              <a:rPr lang="ja-JP" altLang="en-US" sz="2000" b="1" dirty="0" smtClean="0">
                <a:ea typeface="ＭＳ ゴシック" pitchFamily="49" charset="-128"/>
              </a:rPr>
              <a:t>給与改定の状況</a:t>
            </a:r>
            <a:endParaRPr lang="ja-JP" altLang="en-US" sz="2000" b="1" dirty="0">
              <a:ea typeface="ＭＳ ゴシック" pitchFamily="49" charset="-128"/>
            </a:endParaRPr>
          </a:p>
        </p:txBody>
      </p:sp>
      <p:graphicFrame>
        <p:nvGraphicFramePr>
          <p:cNvPr id="16" name="コンテンツ プレースホルダ 10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901413775"/>
              </p:ext>
            </p:extLst>
          </p:nvPr>
        </p:nvGraphicFramePr>
        <p:xfrm>
          <a:off x="344488" y="3645024"/>
          <a:ext cx="9073008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テキスト ボックス 4"/>
          <p:cNvSpPr txBox="1"/>
          <p:nvPr/>
        </p:nvSpPr>
        <p:spPr>
          <a:xfrm>
            <a:off x="1372770" y="6453336"/>
            <a:ext cx="69557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100" dirty="0" smtClean="0">
                <a:latin typeface="ＭＳ ゴシック" pitchFamily="49" charset="-128"/>
                <a:ea typeface="ＭＳ ゴシック" pitchFamily="49" charset="-128"/>
              </a:rPr>
              <a:t>注　ベースアップ慣行の有無が不明およびベースアップの実施が未定の事業所を除いて集計しています</a:t>
            </a:r>
            <a:r>
              <a:rPr lang="ja-JP" altLang="en-US" sz="1100" dirty="0" smtClean="0">
                <a:latin typeface="ＭＳ ゴシック" pitchFamily="49" charset="-128"/>
                <a:ea typeface="ＭＳ ゴシック" pitchFamily="49" charset="-128"/>
              </a:rPr>
              <a:t>。</a:t>
            </a:r>
            <a:endParaRPr kumimoji="1" lang="ja-JP" altLang="en-US" sz="1100" dirty="0">
              <a:latin typeface="ＭＳ ゴシック" pitchFamily="49" charset="-128"/>
              <a:ea typeface="ＭＳ ゴシック" pitchFamily="49" charset="-128"/>
            </a:endParaRPr>
          </a:p>
        </p:txBody>
      </p:sp>
      <p:graphicFrame>
        <p:nvGraphicFramePr>
          <p:cNvPr id="8" name="コンテンツ プレースホルダ 10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675120538"/>
              </p:ext>
            </p:extLst>
          </p:nvPr>
        </p:nvGraphicFramePr>
        <p:xfrm>
          <a:off x="344488" y="764704"/>
          <a:ext cx="9073008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18</Words>
  <Application>Microsoft Office PowerPoint</Application>
  <PresentationFormat>A4 210 x 297 mm</PresentationFormat>
  <Paragraphs>14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ＭＳ ゴシック</vt:lpstr>
      <vt:lpstr>Arial</vt:lpstr>
      <vt:lpstr>Calibri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w263966</dc:creator>
  <cp:lastModifiedBy>横江　惇</cp:lastModifiedBy>
  <cp:revision>73</cp:revision>
  <dcterms:created xsi:type="dcterms:W3CDTF">2013-02-06T02:17:09Z</dcterms:created>
  <dcterms:modified xsi:type="dcterms:W3CDTF">2021-09-27T02:20:21Z</dcterms:modified>
</cp:coreProperties>
</file>