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906000" cy="6858000" type="A4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FFCCCC"/>
    <a:srgbClr val="FF99FF"/>
    <a:srgbClr val="FF66CC"/>
    <a:srgbClr val="8264A2"/>
    <a:srgbClr val="FFCC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7292A2E-F333-43FB-9621-5CBBE7FDCDCB}" styleName="淡色スタイル 2 - アクセント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494" autoAdjust="0"/>
    <p:restoredTop sz="94660"/>
  </p:normalViewPr>
  <p:slideViewPr>
    <p:cSldViewPr>
      <p:cViewPr varScale="1">
        <p:scale>
          <a:sx n="110" d="100"/>
          <a:sy n="110" d="100"/>
        </p:scale>
        <p:origin x="1908" y="102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______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______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12"/>
    </mc:Choice>
    <mc:Fallback>
      <c:style val="1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"/>
          <c:w val="1"/>
          <c:h val="1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列1</c:v>
                </c:pt>
              </c:strCache>
            </c:strRef>
          </c:tx>
          <c:spPr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contourClr>
                <a:srgbClr val="000000"/>
              </a:contourClr>
            </a:sp3d>
          </c:spPr>
          <c:explosion val="4"/>
          <c:dPt>
            <c:idx val="0"/>
            <c:bubble3D val="0"/>
            <c:explosion val="10"/>
          </c:dPt>
          <c:dPt>
            <c:idx val="1"/>
            <c:bubble3D val="0"/>
            <c:explosion val="0"/>
          </c:dPt>
          <c:dPt>
            <c:idx val="2"/>
            <c:bubble3D val="0"/>
          </c:dPt>
          <c:dLbls>
            <c:dLbl>
              <c:idx val="0"/>
              <c:layout>
                <c:manualLayout>
                  <c:x val="-0.20156517035258215"/>
                  <c:y val="4.273616900275337E-3"/>
                </c:manualLayout>
              </c:layout>
              <c:tx>
                <c:rich>
                  <a:bodyPr/>
                  <a:lstStyle/>
                  <a:p>
                    <a:r>
                      <a:rPr lang="ja-JP" altLang="en-US" dirty="0" smtClean="0"/>
                      <a:t>新規</a:t>
                    </a:r>
                    <a:r>
                      <a:rPr lang="ja-JP" altLang="en-US" dirty="0"/>
                      <a:t>学卒者</a:t>
                    </a:r>
                    <a:r>
                      <a:rPr lang="ja-JP" altLang="en-US" dirty="0" smtClean="0"/>
                      <a:t>の</a:t>
                    </a:r>
                  </a:p>
                  <a:p>
                    <a:r>
                      <a:rPr lang="ja-JP" altLang="en-US" dirty="0" smtClean="0"/>
                      <a:t>採用</a:t>
                    </a:r>
                    <a:r>
                      <a:rPr lang="ja-JP" altLang="en-US" dirty="0"/>
                      <a:t>なし
</a:t>
                    </a:r>
                    <a:r>
                      <a:rPr lang="en-US" altLang="ja-JP" dirty="0" smtClean="0"/>
                      <a:t>64.9%</a:t>
                    </a:r>
                    <a:endParaRPr lang="ja-JP" alt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3.9193184706369594E-2"/>
                  <c:y val="-0.14507549224271268"/>
                </c:manualLayout>
              </c:layout>
              <c:tx>
                <c:rich>
                  <a:bodyPr/>
                  <a:lstStyle/>
                  <a:p>
                    <a:r>
                      <a:rPr lang="ja-JP" altLang="en-US" sz="900" dirty="0"/>
                      <a:t>増額
</a:t>
                    </a:r>
                    <a:r>
                      <a:rPr lang="en-US" altLang="ja-JP" sz="900" dirty="0" smtClean="0"/>
                      <a:t>(41.4%)</a:t>
                    </a:r>
                    <a:endParaRPr lang="ja-JP" altLang="en-US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14773306054832525"/>
                  <c:y val="-4.0008562248329854E-2"/>
                </c:manualLayout>
              </c:layout>
              <c:tx>
                <c:rich>
                  <a:bodyPr/>
                  <a:lstStyle/>
                  <a:p>
                    <a:r>
                      <a:rPr lang="ja-JP" altLang="en-US" sz="900" dirty="0"/>
                      <a:t>　据置き
</a:t>
                    </a:r>
                    <a:r>
                      <a:rPr lang="en-US" altLang="ja-JP" sz="900" dirty="0" smtClean="0"/>
                      <a:t>(58.6%)</a:t>
                    </a:r>
                    <a:endParaRPr lang="ja-JP" altLang="en-US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4.6158461704974077E-2"/>
                  <c:y val="-4.1009244938863976E-3"/>
                </c:manualLayout>
              </c:layout>
              <c:tx>
                <c:rich>
                  <a:bodyPr/>
                  <a:lstStyle/>
                  <a:p>
                    <a:r>
                      <a:rPr lang="ja-JP" altLang="en-US" sz="900" dirty="0"/>
                      <a:t>　</a:t>
                    </a:r>
                    <a:r>
                      <a:rPr lang="ja-JP" altLang="en-US" sz="900" dirty="0" smtClean="0"/>
                      <a:t>減額</a:t>
                    </a:r>
                  </a:p>
                  <a:p>
                    <a:r>
                      <a:rPr lang="en-US" altLang="ja-JP" sz="900" dirty="0" smtClean="0"/>
                      <a:t>(0.0%)</a:t>
                    </a:r>
                    <a:endParaRPr lang="ja-JP" altLang="en-US" dirty="0"/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0.20239475416743496"/>
                  <c:y val="8.6629298560328596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8.0562926289732259E-2"/>
                  <c:y val="7.4727080181609964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-5.9349116477497146E-2"/>
                  <c:y val="-0.10937053617097621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chemeClr val="bg1"/>
              </a:solidFill>
              <a:ln>
                <a:noFill/>
              </a:ln>
            </c:spPr>
            <c:txPr>
              <a:bodyPr/>
              <a:lstStyle/>
              <a:p>
                <a:pPr>
                  <a:defRPr sz="900"/>
                </a:pPr>
                <a:endParaRPr lang="ja-JP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新規学卒者の採用なし</c:v>
                </c:pt>
                <c:pt idx="1">
                  <c:v>増額</c:v>
                </c:pt>
                <c:pt idx="2">
                  <c:v>据置き</c:v>
                </c:pt>
                <c:pt idx="3">
                  <c:v>減額</c:v>
                </c:pt>
              </c:strCache>
            </c:strRef>
          </c:cat>
          <c:val>
            <c:numRef>
              <c:f>Sheet1!$B$2:$B$5</c:f>
              <c:numCache>
                <c:formatCode>0.0%</c:formatCode>
                <c:ptCount val="4"/>
                <c:pt idx="0">
                  <c:v>0.64900000000000002</c:v>
                </c:pt>
                <c:pt idx="1">
                  <c:v>0.14531399999999997</c:v>
                </c:pt>
                <c:pt idx="2">
                  <c:v>0.20568599999999998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ja-JP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12"/>
    </mc:Choice>
    <mc:Fallback>
      <c:style val="1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"/>
          <c:w val="1"/>
          <c:h val="1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列1</c:v>
                </c:pt>
              </c:strCache>
            </c:strRef>
          </c:tx>
          <c:spPr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contourClr>
                <a:srgbClr val="000000"/>
              </a:contourClr>
            </a:sp3d>
          </c:spPr>
          <c:dPt>
            <c:idx val="0"/>
            <c:bubble3D val="0"/>
            <c:explosion val="14"/>
          </c:dPt>
          <c:dPt>
            <c:idx val="1"/>
            <c:bubble3D val="0"/>
            <c:explosion val="1"/>
          </c:dPt>
          <c:dPt>
            <c:idx val="2"/>
            <c:bubble3D val="0"/>
          </c:dPt>
          <c:dLbls>
            <c:dLbl>
              <c:idx val="0"/>
              <c:layout>
                <c:manualLayout>
                  <c:x val="-0.14968192865686392"/>
                  <c:y val="-0.20645745211800229"/>
                </c:manualLayout>
              </c:layout>
              <c:tx>
                <c:rich>
                  <a:bodyPr/>
                  <a:lstStyle/>
                  <a:p>
                    <a:r>
                      <a:rPr lang="ja-JP" altLang="en-US" baseline="0" dirty="0" smtClean="0">
                        <a:latin typeface="+mn-ea"/>
                        <a:ea typeface="+mn-ea"/>
                      </a:rPr>
                      <a:t>新規</a:t>
                    </a:r>
                    <a:r>
                      <a:rPr lang="ja-JP" altLang="en-US" baseline="0" dirty="0">
                        <a:latin typeface="+mn-ea"/>
                        <a:ea typeface="+mn-ea"/>
                      </a:rPr>
                      <a:t>学卒者</a:t>
                    </a:r>
                    <a:r>
                      <a:rPr lang="ja-JP" altLang="en-US" baseline="0" dirty="0" smtClean="0">
                        <a:latin typeface="+mn-ea"/>
                        <a:ea typeface="+mn-ea"/>
                      </a:rPr>
                      <a:t>の</a:t>
                    </a:r>
                  </a:p>
                  <a:p>
                    <a:r>
                      <a:rPr lang="ja-JP" altLang="en-US" baseline="0" dirty="0" smtClean="0">
                        <a:latin typeface="+mn-ea"/>
                        <a:ea typeface="+mn-ea"/>
                      </a:rPr>
                      <a:t>採用</a:t>
                    </a:r>
                    <a:r>
                      <a:rPr lang="ja-JP" altLang="en-US" baseline="0" dirty="0">
                        <a:latin typeface="+mn-ea"/>
                        <a:ea typeface="+mn-ea"/>
                      </a:rPr>
                      <a:t>なし
</a:t>
                    </a:r>
                    <a:r>
                      <a:rPr lang="en-US" altLang="ja-JP" baseline="0" dirty="0" smtClean="0">
                        <a:latin typeface="+mn-lt"/>
                        <a:ea typeface="+mn-ea"/>
                      </a:rPr>
                      <a:t>78.1%</a:t>
                    </a:r>
                    <a:endParaRPr lang="ja-JP" altLang="en-US" dirty="0">
                      <a:latin typeface="+mn-lt"/>
                      <a:ea typeface="+mn-ea"/>
                    </a:endParaRP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3.1690685600118444E-2"/>
                  <c:y val="1.6693064783468631E-2"/>
                </c:manualLayout>
              </c:layout>
              <c:tx>
                <c:rich>
                  <a:bodyPr/>
                  <a:lstStyle/>
                  <a:p>
                    <a:r>
                      <a:rPr lang="ja-JP" altLang="en-US" sz="900" baseline="0" dirty="0">
                        <a:latin typeface="ＭＳ Ｐゴシック" pitchFamily="50" charset="-128"/>
                        <a:ea typeface="ＭＳ Ｐゴシック" pitchFamily="50" charset="-128"/>
                      </a:rPr>
                      <a:t>増額
</a:t>
                    </a:r>
                    <a:r>
                      <a:rPr lang="en-US" altLang="ja-JP" sz="900" baseline="0" dirty="0" smtClean="0">
                        <a:latin typeface="+mn-lt"/>
                        <a:ea typeface="ＭＳ Ｐゴシック" pitchFamily="50" charset="-128"/>
                      </a:rPr>
                      <a:t>(39.9%)</a:t>
                    </a:r>
                    <a:endParaRPr lang="ja-JP" altLang="en-US" sz="1000" dirty="0">
                      <a:latin typeface="+mn-lt"/>
                      <a:ea typeface="ＭＳ Ｐゴシック" pitchFamily="50" charset="-128"/>
                    </a:endParaRP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2.0971607202569742E-2"/>
                  <c:y val="-2.7384576972958728E-2"/>
                </c:manualLayout>
              </c:layout>
              <c:tx>
                <c:rich>
                  <a:bodyPr/>
                  <a:lstStyle/>
                  <a:p>
                    <a:r>
                      <a:rPr lang="ja-JP" altLang="en-US" sz="900" baseline="0" dirty="0">
                        <a:latin typeface="+mn-ea"/>
                        <a:ea typeface="+mn-ea"/>
                      </a:rPr>
                      <a:t>据置き
</a:t>
                    </a:r>
                    <a:r>
                      <a:rPr lang="en-US" altLang="ja-JP" sz="900" baseline="0" dirty="0" smtClean="0">
                        <a:latin typeface="+mn-lt"/>
                        <a:ea typeface="+mn-ea"/>
                      </a:rPr>
                      <a:t>(60.1%)</a:t>
                    </a:r>
                    <a:endParaRPr lang="ja-JP" altLang="en-US" dirty="0">
                      <a:latin typeface="+mn-lt"/>
                      <a:ea typeface="+mn-ea"/>
                    </a:endParaRP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2.8266885479344493E-2"/>
                  <c:y val="-1.2909491088334991E-2"/>
                </c:manualLayout>
              </c:layout>
              <c:tx>
                <c:rich>
                  <a:bodyPr/>
                  <a:lstStyle/>
                  <a:p>
                    <a:r>
                      <a:rPr lang="ja-JP" altLang="en-US" sz="900" baseline="0" dirty="0">
                        <a:latin typeface="ＭＳ Ｐゴシック" pitchFamily="50" charset="-128"/>
                        <a:ea typeface="ＭＳ Ｐゴシック" pitchFamily="50" charset="-128"/>
                      </a:rPr>
                      <a:t>減額
</a:t>
                    </a:r>
                    <a:r>
                      <a:rPr lang="en-US" altLang="ja-JP" sz="900" baseline="0" dirty="0" smtClean="0">
                        <a:latin typeface="+mn-lt"/>
                        <a:ea typeface="ＭＳ Ｐゴシック" pitchFamily="50" charset="-128"/>
                      </a:rPr>
                      <a:t>(0.0%)</a:t>
                    </a:r>
                    <a:endParaRPr lang="ja-JP" altLang="en-US" dirty="0">
                      <a:latin typeface="+mn-lt"/>
                      <a:ea typeface="ＭＳ Ｐゴシック" pitchFamily="50" charset="-128"/>
                    </a:endParaRP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0.20239475416743502"/>
                  <c:y val="8.6629298560328596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2.5316857500149348E-3"/>
                  <c:y val="0.1040870536178712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-0.11253976906881799"/>
                  <c:y val="-6.8266441033750153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chemeClr val="bg1"/>
              </a:solidFill>
              <a:ln>
                <a:noFill/>
              </a:ln>
            </c:spPr>
            <c:txPr>
              <a:bodyPr/>
              <a:lstStyle/>
              <a:p>
                <a:pPr>
                  <a:defRPr sz="900"/>
                </a:pPr>
                <a:endParaRPr lang="ja-JP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新規学卒者の採用なし</c:v>
                </c:pt>
                <c:pt idx="1">
                  <c:v>増額</c:v>
                </c:pt>
                <c:pt idx="2">
                  <c:v>据置き</c:v>
                </c:pt>
                <c:pt idx="3">
                  <c:v>減額</c:v>
                </c:pt>
              </c:strCache>
            </c:strRef>
          </c:cat>
          <c:val>
            <c:numRef>
              <c:f>Sheet1!$B$2:$B$5</c:f>
              <c:numCache>
                <c:formatCode>0.0%</c:formatCode>
                <c:ptCount val="4"/>
                <c:pt idx="0">
                  <c:v>0.78100000000000003</c:v>
                </c:pt>
                <c:pt idx="1">
                  <c:v>8.7381E-2</c:v>
                </c:pt>
                <c:pt idx="2">
                  <c:v>0.13161899999999999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ja-JP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0.37752</cdr:x>
      <cdr:y>0.33223</cdr:y>
    </cdr:from>
    <cdr:to>
      <cdr:x>0.51759</cdr:x>
      <cdr:y>0.44876</cdr:y>
    </cdr:to>
    <cdr:sp macro="" textlink="">
      <cdr:nvSpPr>
        <cdr:cNvPr id="4" name="テキスト ボックス 3"/>
        <cdr:cNvSpPr txBox="1"/>
      </cdr:nvSpPr>
      <cdr:spPr>
        <a:xfrm xmlns:a="http://schemas.openxmlformats.org/drawingml/2006/main">
          <a:off x="1712640" y="1437109"/>
          <a:ext cx="635386" cy="5040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ja-JP" altLang="en-US" sz="1100" dirty="0"/>
        </a:p>
      </cdr:txBody>
    </cdr:sp>
  </cdr:relSizeAnchor>
  <cdr:relSizeAnchor xmlns:cdr="http://schemas.openxmlformats.org/drawingml/2006/chartDrawing">
    <cdr:from>
      <cdr:x>0.17319</cdr:x>
      <cdr:y>0.31536</cdr:y>
    </cdr:from>
    <cdr:to>
      <cdr:x>0.47478</cdr:x>
      <cdr:y>0.41524</cdr:y>
    </cdr:to>
    <cdr:sp macro="" textlink="">
      <cdr:nvSpPr>
        <cdr:cNvPr id="5" name="テキスト ボックス 4"/>
        <cdr:cNvSpPr txBox="1"/>
      </cdr:nvSpPr>
      <cdr:spPr>
        <a:xfrm xmlns:a="http://schemas.openxmlformats.org/drawingml/2006/main">
          <a:off x="807921" y="1406971"/>
          <a:ext cx="1406907" cy="44561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ja-JP" altLang="en-US" sz="900" dirty="0" smtClean="0"/>
            <a:t>新規学卒者の採用あり　　　　</a:t>
          </a:r>
          <a:r>
            <a:rPr lang="en-US" altLang="ja-JP" sz="900" dirty="0" smtClean="0"/>
            <a:t>35.1%</a:t>
          </a:r>
          <a:endParaRPr lang="ja-JP" altLang="en-US" sz="9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0.49544</cdr:x>
      <cdr:y>0.2296</cdr:y>
    </cdr:from>
    <cdr:to>
      <cdr:x>0.49544</cdr:x>
      <cdr:y>0.2296</cdr:y>
    </cdr:to>
    <cdr:cxnSp macro="">
      <cdr:nvCxnSpPr>
        <cdr:cNvPr id="5" name="直線コネクタ 4"/>
        <cdr:cNvCxnSpPr/>
      </cdr:nvCxnSpPr>
      <cdr:spPr>
        <a:xfrm xmlns:a="http://schemas.openxmlformats.org/drawingml/2006/main">
          <a:off x="2382552" y="1060375"/>
          <a:ext cx="0" cy="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2022/10/11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2022/10/11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2022/10/11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2022/10/11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2022/10/11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2022/10/11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2022/10/11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2022/10/11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2022/10/11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2022/10/11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2022/10/11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40368-48C3-4683-B654-FCE14ADA7888}" type="datetimeFigureOut">
              <a:rPr kumimoji="1" lang="ja-JP" altLang="en-US" smtClean="0"/>
              <a:pPr/>
              <a:t>2022/10/11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54"/>
          <p:cNvSpPr>
            <a:spLocks noChangeArrowheads="1"/>
          </p:cNvSpPr>
          <p:nvPr/>
        </p:nvSpPr>
        <p:spPr bwMode="auto">
          <a:xfrm>
            <a:off x="1822748" y="178014"/>
            <a:ext cx="6247928" cy="44267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B0F0"/>
              </a:gs>
              <a:gs pos="50000">
                <a:srgbClr val="FFFFFF"/>
              </a:gs>
              <a:gs pos="100000">
                <a:srgbClr val="00B0F0"/>
              </a:gs>
            </a:gsLst>
            <a:lin ang="5400000" scaled="1"/>
          </a:gradFill>
          <a:ln w="38100" cmpd="dbl" algn="ctr">
            <a:solidFill>
              <a:schemeClr val="tx1"/>
            </a:solidFill>
            <a:round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ja-JP" altLang="en-US" sz="2000" b="1" dirty="0">
                <a:ea typeface="ＭＳ ゴシック" pitchFamily="49" charset="-128"/>
              </a:rPr>
              <a:t>⑤</a:t>
            </a:r>
            <a:r>
              <a:rPr lang="ja-JP" altLang="en-US" sz="2000" b="1" dirty="0" smtClean="0">
                <a:ea typeface="ＭＳ ゴシック" pitchFamily="49" charset="-128"/>
              </a:rPr>
              <a:t>初任給の</a:t>
            </a:r>
            <a:r>
              <a:rPr lang="ja-JP" altLang="en-US" sz="2000" b="1" dirty="0" smtClean="0">
                <a:ea typeface="ＭＳ ゴシック" pitchFamily="49" charset="-128"/>
              </a:rPr>
              <a:t>改定状況</a:t>
            </a:r>
            <a:endParaRPr lang="ja-JP" altLang="en-US" sz="2000" b="1" dirty="0">
              <a:ea typeface="ＭＳ ゴシック" pitchFamily="49" charset="-128"/>
            </a:endParaRPr>
          </a:p>
        </p:txBody>
      </p:sp>
      <p:graphicFrame>
        <p:nvGraphicFramePr>
          <p:cNvPr id="11" name="コンテンツ プレースホルダ 10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61831191"/>
              </p:ext>
            </p:extLst>
          </p:nvPr>
        </p:nvGraphicFramePr>
        <p:xfrm>
          <a:off x="0" y="1271810"/>
          <a:ext cx="4664968" cy="44614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テキスト ボックス 13"/>
          <p:cNvSpPr txBox="1"/>
          <p:nvPr/>
        </p:nvSpPr>
        <p:spPr>
          <a:xfrm>
            <a:off x="1511375" y="6012199"/>
            <a:ext cx="547457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 sz="1000"/>
            </a:pPr>
            <a:r>
              <a:rPr lang="ja-JP" altLang="en-US" sz="1100" dirty="0" smtClean="0">
                <a:solidFill>
                  <a:srgbClr val="000000"/>
                </a:solidFill>
                <a:latin typeface="ＭＳ ゴシック"/>
                <a:ea typeface="ＭＳ ゴシック"/>
              </a:rPr>
              <a:t>注　（　）の割合は、「新規学卒者の採用あり」の事業所を</a:t>
            </a:r>
            <a:r>
              <a:rPr lang="en-US" altLang="ja-JP" sz="1100" dirty="0" smtClean="0">
                <a:solidFill>
                  <a:srgbClr val="000000"/>
                </a:solidFill>
                <a:latin typeface="ＭＳ ゴシック"/>
                <a:ea typeface="ＭＳ ゴシック"/>
              </a:rPr>
              <a:t>100</a:t>
            </a:r>
            <a:r>
              <a:rPr lang="ja-JP" altLang="en-US" sz="1100" dirty="0" smtClean="0">
                <a:solidFill>
                  <a:srgbClr val="000000"/>
                </a:solidFill>
                <a:latin typeface="ＭＳ ゴシック"/>
                <a:ea typeface="ＭＳ ゴシック"/>
              </a:rPr>
              <a:t>とした割合です。</a:t>
            </a:r>
          </a:p>
          <a:p>
            <a:pPr>
              <a:defRPr sz="1000"/>
            </a:pPr>
            <a:r>
              <a:rPr lang="ja-JP" altLang="en-US" sz="1100" dirty="0" smtClean="0">
                <a:solidFill>
                  <a:srgbClr val="000000"/>
                </a:solidFill>
                <a:latin typeface="ＭＳ ゴシック"/>
                <a:ea typeface="ＭＳ ゴシック"/>
              </a:rPr>
              <a:t>　</a:t>
            </a:r>
            <a:endParaRPr kumimoji="1" lang="ja-JP" altLang="en-US" sz="1100" dirty="0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1986389" y="960983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400" dirty="0" smtClean="0"/>
              <a:t>大学卒</a:t>
            </a:r>
            <a:endParaRPr kumimoji="1" lang="ja-JP" altLang="en-US" sz="1400" dirty="0"/>
          </a:p>
        </p:txBody>
      </p:sp>
      <p:graphicFrame>
        <p:nvGraphicFramePr>
          <p:cNvPr id="9" name="コンテンツ プレースホルダ 10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775059377"/>
              </p:ext>
            </p:extLst>
          </p:nvPr>
        </p:nvGraphicFramePr>
        <p:xfrm>
          <a:off x="4946712" y="1216497"/>
          <a:ext cx="4808984" cy="46183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テキスト ボックス 14"/>
          <p:cNvSpPr txBox="1"/>
          <p:nvPr/>
        </p:nvSpPr>
        <p:spPr>
          <a:xfrm>
            <a:off x="7113240" y="908720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400" dirty="0" smtClean="0"/>
              <a:t>高校卒</a:t>
            </a:r>
            <a:endParaRPr kumimoji="1" lang="ja-JP" altLang="en-US" sz="1400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5847255" y="2636912"/>
            <a:ext cx="129614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900" dirty="0" smtClean="0"/>
              <a:t>新規学卒者の採用あり</a:t>
            </a:r>
            <a:endParaRPr kumimoji="1" lang="en-US" altLang="ja-JP" sz="900" dirty="0" smtClean="0"/>
          </a:p>
          <a:p>
            <a:pPr algn="ctr"/>
            <a:r>
              <a:rPr lang="en-US" altLang="ja-JP" sz="900" dirty="0" smtClean="0"/>
              <a:t>21.</a:t>
            </a:r>
            <a:r>
              <a:rPr lang="en-US" altLang="ja-JP" sz="900" dirty="0"/>
              <a:t>9</a:t>
            </a:r>
            <a:r>
              <a:rPr lang="en-US" altLang="ja-JP" sz="900" dirty="0" smtClean="0"/>
              <a:t>%</a:t>
            </a:r>
            <a:endParaRPr kumimoji="1" lang="ja-JP" alt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524</TotalTime>
  <Words>34</Words>
  <Application>Microsoft Office PowerPoint</Application>
  <PresentationFormat>A4 210 x 297 mm</PresentationFormat>
  <Paragraphs>19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ＭＳ ゴシック</vt:lpstr>
      <vt:lpstr>Arial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w263966</dc:creator>
  <cp:lastModifiedBy>横江　惇</cp:lastModifiedBy>
  <cp:revision>110</cp:revision>
  <cp:lastPrinted>2016-09-26T07:46:19Z</cp:lastPrinted>
  <dcterms:created xsi:type="dcterms:W3CDTF">2013-02-06T02:17:09Z</dcterms:created>
  <dcterms:modified xsi:type="dcterms:W3CDTF">2022-10-10T23:35:46Z</dcterms:modified>
</cp:coreProperties>
</file>