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CCFF"/>
    <a:srgbClr val="FFCCCC"/>
    <a:srgbClr val="FF99FF"/>
    <a:srgbClr val="8264A2"/>
    <a:srgbClr val="FF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864" y="7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sz="1400" b="0"/>
              <a:t>課長級</a:t>
            </a:r>
          </a:p>
        </c:rich>
      </c:tx>
      <c:layout>
        <c:manualLayout>
          <c:xMode val="edge"/>
          <c:yMode val="edge"/>
          <c:x val="0.47413680226006633"/>
          <c:y val="7.495712727075909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Sheet1!$B$2:$B$4</c:f>
              <c:numCache>
                <c:formatCode>0.0%</c:formatCode>
                <c:ptCount val="3"/>
                <c:pt idx="0">
                  <c:v>0.19400000000000001</c:v>
                </c:pt>
                <c:pt idx="1">
                  <c:v>0.24099999999999999</c:v>
                </c:pt>
                <c:pt idx="2">
                  <c:v>0.28699999999999998</c:v>
                </c:pt>
              </c:numCache>
            </c:numRef>
          </c:val>
          <c:extLst>
            <c:ext xmlns:c16="http://schemas.microsoft.com/office/drawing/2014/chart" uri="{C3380CC4-5D6E-409C-BE32-E72D297353CC}">
              <c16:uniqueId val="{00000000-7DB5-45A7-B1C9-613ADE35D0A3}"/>
            </c:ext>
          </c:extLst>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Sheet1!$C$2:$C$4</c:f>
              <c:numCache>
                <c:formatCode>0.0%</c:formatCode>
                <c:ptCount val="3"/>
                <c:pt idx="0">
                  <c:v>0.10100000000000001</c:v>
                </c:pt>
                <c:pt idx="1">
                  <c:v>0.03</c:v>
                </c:pt>
                <c:pt idx="2">
                  <c:v>5.2999999999999999E-2</c:v>
                </c:pt>
              </c:numCache>
            </c:numRef>
          </c:val>
          <c:extLst>
            <c:ext xmlns:c16="http://schemas.microsoft.com/office/drawing/2014/chart" uri="{C3380CC4-5D6E-409C-BE32-E72D297353CC}">
              <c16:uniqueId val="{00000001-7DB5-45A7-B1C9-613ADE35D0A3}"/>
            </c:ext>
          </c:extLst>
        </c:ser>
        <c:ser>
          <c:idx val="2"/>
          <c:order val="2"/>
          <c:tx>
            <c:strRef>
              <c:f>Sheet1!$D$1</c:f>
              <c:strCache>
                <c:ptCount val="1"/>
                <c:pt idx="0">
                  <c:v>変化なし</c:v>
                </c:pt>
              </c:strCache>
            </c:strRef>
          </c:tx>
          <c:invertIfNegative val="0"/>
          <c:dLbls>
            <c:dLbl>
              <c:idx val="0"/>
              <c:layout>
                <c:manualLayout>
                  <c:x val="1.6797075457224329E-2"/>
                  <c:y val="-9.04457909235147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B5-45A7-B1C9-613ADE35D0A3}"/>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B5-45A7-B1C9-613ADE35D0A3}"/>
                </c:ext>
              </c:extLst>
            </c:dLbl>
            <c:dLbl>
              <c:idx val="2"/>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B5-45A7-B1C9-613ADE35D0A3}"/>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Sheet1!$D$2:$D$4</c:f>
              <c:numCache>
                <c:formatCode>0.0%</c:formatCode>
                <c:ptCount val="3"/>
                <c:pt idx="0">
                  <c:v>0.48699999999999999</c:v>
                </c:pt>
                <c:pt idx="1">
                  <c:v>0.52600000000000002</c:v>
                </c:pt>
                <c:pt idx="2">
                  <c:v>0.52100000000000002</c:v>
                </c:pt>
              </c:numCache>
            </c:numRef>
          </c:val>
          <c:extLst>
            <c:ext xmlns:c16="http://schemas.microsoft.com/office/drawing/2014/chart" uri="{C3380CC4-5D6E-409C-BE32-E72D297353CC}">
              <c16:uniqueId val="{00000005-7DB5-45A7-B1C9-613ADE35D0A3}"/>
            </c:ext>
          </c:extLst>
        </c:ser>
        <c:ser>
          <c:idx val="3"/>
          <c:order val="3"/>
          <c:tx>
            <c:strRef>
              <c:f>Sheet1!$E$1</c:f>
              <c:strCache>
                <c:ptCount val="1"/>
                <c:pt idx="0">
                  <c:v>定期昇給中止</c:v>
                </c:pt>
              </c:strCache>
            </c:strRef>
          </c:tx>
          <c:invertIfNegative val="0"/>
          <c:dLbls>
            <c:dLbl>
              <c:idx val="0"/>
              <c:layout>
                <c:manualLayout>
                  <c:x val="-9.7982940167141916E-3"/>
                  <c:y val="1.35668686385274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B5-45A7-B1C9-613ADE35D0A3}"/>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B5-45A7-B1C9-613ADE35D0A3}"/>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Sheet1!$E$2:$E$4</c:f>
              <c:numCache>
                <c:formatCode>0.0%</c:formatCode>
                <c:ptCount val="3"/>
                <c:pt idx="0">
                  <c:v>2.3E-2</c:v>
                </c:pt>
                <c:pt idx="1">
                  <c:v>0.01</c:v>
                </c:pt>
                <c:pt idx="2">
                  <c:v>8.9999999999999993E-3</c:v>
                </c:pt>
              </c:numCache>
            </c:numRef>
          </c:val>
          <c:extLst>
            <c:ext xmlns:c16="http://schemas.microsoft.com/office/drawing/2014/chart" uri="{C3380CC4-5D6E-409C-BE32-E72D297353CC}">
              <c16:uniqueId val="{00000008-7DB5-45A7-B1C9-613ADE35D0A3}"/>
            </c:ext>
          </c:extLst>
        </c:ser>
        <c:ser>
          <c:idx val="4"/>
          <c:order val="4"/>
          <c:tx>
            <c:strRef>
              <c:f>Sheet1!$F$1</c:f>
              <c:strCache>
                <c:ptCount val="1"/>
                <c:pt idx="0">
                  <c:v>定期昇給制度なし</c:v>
                </c:pt>
              </c:strCache>
            </c:strRef>
          </c:tx>
          <c:invertIfNegative val="0"/>
          <c:dLbls>
            <c:dLbl>
              <c:idx val="0"/>
              <c:layout>
                <c:manualLayout>
                  <c:x val="6.9987814405102402E-3"/>
                  <c:y val="1.35668686385274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B5-45A7-B1C9-613ADE35D0A3}"/>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Sheet1!$F$2:$F$4</c:f>
              <c:numCache>
                <c:formatCode>0.0%</c:formatCode>
                <c:ptCount val="3"/>
                <c:pt idx="0">
                  <c:v>0.19500000000000001</c:v>
                </c:pt>
                <c:pt idx="1">
                  <c:v>0.193</c:v>
                </c:pt>
                <c:pt idx="2">
                  <c:v>0.13</c:v>
                </c:pt>
              </c:numCache>
            </c:numRef>
          </c:val>
          <c:extLst>
            <c:ext xmlns:c16="http://schemas.microsoft.com/office/drawing/2014/chart" uri="{C3380CC4-5D6E-409C-BE32-E72D297353CC}">
              <c16:uniqueId val="{0000000A-7DB5-45A7-B1C9-613ADE35D0A3}"/>
            </c:ext>
          </c:extLst>
        </c:ser>
        <c:dLbls>
          <c:showLegendKey val="0"/>
          <c:showVal val="0"/>
          <c:showCatName val="0"/>
          <c:showSerName val="0"/>
          <c:showPercent val="0"/>
          <c:showBubbleSize val="0"/>
        </c:dLbls>
        <c:gapWidth val="150"/>
        <c:shape val="box"/>
        <c:axId val="511813200"/>
        <c:axId val="511815376"/>
        <c:axId val="0"/>
      </c:bar3DChart>
      <c:catAx>
        <c:axId val="511813200"/>
        <c:scaling>
          <c:orientation val="minMax"/>
        </c:scaling>
        <c:delete val="0"/>
        <c:axPos val="l"/>
        <c:numFmt formatCode="General" sourceLinked="0"/>
        <c:majorTickMark val="out"/>
        <c:minorTickMark val="none"/>
        <c:tickLblPos val="nextTo"/>
        <c:txPr>
          <a:bodyPr/>
          <a:lstStyle/>
          <a:p>
            <a:pPr>
              <a:defRPr sz="1200"/>
            </a:pPr>
            <a:endParaRPr lang="ja-JP"/>
          </a:p>
        </c:txPr>
        <c:crossAx val="511815376"/>
        <c:crosses val="autoZero"/>
        <c:auto val="1"/>
        <c:lblAlgn val="ctr"/>
        <c:lblOffset val="100"/>
        <c:noMultiLvlLbl val="0"/>
      </c:catAx>
      <c:valAx>
        <c:axId val="511815376"/>
        <c:scaling>
          <c:orientation val="minMax"/>
        </c:scaling>
        <c:delete val="0"/>
        <c:axPos val="b"/>
        <c:majorGridlines/>
        <c:numFmt formatCode="0%" sourceLinked="1"/>
        <c:majorTickMark val="out"/>
        <c:minorTickMark val="none"/>
        <c:tickLblPos val="nextTo"/>
        <c:txPr>
          <a:bodyPr/>
          <a:lstStyle/>
          <a:p>
            <a:pPr>
              <a:defRPr sz="1200"/>
            </a:pPr>
            <a:endParaRPr lang="ja-JP"/>
          </a:p>
        </c:txPr>
        <c:crossAx val="511813200"/>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cs typeface="Arial Unicode MS" panose="020B0604020202020204" pitchFamily="50" charset="-128"/>
              </a:defRPr>
            </a:pPr>
            <a:endParaRPr lang="ja-JP"/>
          </a:p>
        </c:txPr>
      </c:legendEntry>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altLang="en-US" sz="1400" b="0" dirty="0"/>
              <a:t>係　員</a:t>
            </a:r>
            <a:endParaRPr lang="ja-JP" sz="1400" b="0" dirty="0"/>
          </a:p>
        </c:rich>
      </c:tx>
      <c:layout>
        <c:manualLayout>
          <c:xMode val="edge"/>
          <c:yMode val="edge"/>
          <c:x val="0.4769362674378354"/>
          <c:y val="7.495694922786358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Sheet1!$B$2:$B$4</c:f>
              <c:numCache>
                <c:formatCode>0.0%</c:formatCode>
                <c:ptCount val="3"/>
                <c:pt idx="0">
                  <c:v>0.189</c:v>
                </c:pt>
                <c:pt idx="1">
                  <c:v>0.28499999999999998</c:v>
                </c:pt>
                <c:pt idx="2">
                  <c:v>0.378</c:v>
                </c:pt>
              </c:numCache>
            </c:numRef>
          </c:val>
          <c:extLst>
            <c:ext xmlns:c16="http://schemas.microsoft.com/office/drawing/2014/chart" uri="{C3380CC4-5D6E-409C-BE32-E72D297353CC}">
              <c16:uniqueId val="{00000000-8694-4797-8E65-957048DF4348}"/>
            </c:ext>
          </c:extLst>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Sheet1!$C$2:$C$4</c:f>
              <c:numCache>
                <c:formatCode>0.0%</c:formatCode>
                <c:ptCount val="3"/>
                <c:pt idx="0">
                  <c:v>9.7000000000000003E-2</c:v>
                </c:pt>
                <c:pt idx="1">
                  <c:v>3.7999999999999999E-2</c:v>
                </c:pt>
                <c:pt idx="2">
                  <c:v>5.0999999999999997E-2</c:v>
                </c:pt>
              </c:numCache>
            </c:numRef>
          </c:val>
          <c:extLst>
            <c:ext xmlns:c16="http://schemas.microsoft.com/office/drawing/2014/chart" uri="{C3380CC4-5D6E-409C-BE32-E72D297353CC}">
              <c16:uniqueId val="{00000001-8694-4797-8E65-957048DF4348}"/>
            </c:ext>
          </c:extLst>
        </c:ser>
        <c:ser>
          <c:idx val="2"/>
          <c:order val="2"/>
          <c:tx>
            <c:strRef>
              <c:f>Sheet1!$D$1</c:f>
              <c:strCache>
                <c:ptCount val="1"/>
                <c:pt idx="0">
                  <c:v>変化なし</c:v>
                </c:pt>
              </c:strCache>
            </c:strRef>
          </c:tx>
          <c:invertIfNegative val="0"/>
          <c:dLbls>
            <c:dLbl>
              <c:idx val="0"/>
              <c:layout>
                <c:manualLayout>
                  <c:x val="1.2597806592918247E-2"/>
                  <c:y val="-9.04457909235147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94-4797-8E65-957048DF4348}"/>
                </c:ext>
              </c:extLst>
            </c:dLbl>
            <c:dLbl>
              <c:idx val="1"/>
              <c:layout>
                <c:manualLayout>
                  <c:x val="1.3997562881020274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94-4797-8E65-957048DF4348}"/>
                </c:ext>
              </c:extLst>
            </c:dLbl>
            <c:dLbl>
              <c:idx val="2"/>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94-4797-8E65-957048DF4348}"/>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Sheet1!$D$2:$D$4</c:f>
              <c:numCache>
                <c:formatCode>0.0%</c:formatCode>
                <c:ptCount val="3"/>
                <c:pt idx="0">
                  <c:v>0.53500000000000003</c:v>
                </c:pt>
                <c:pt idx="1">
                  <c:v>0.57499999999999996</c:v>
                </c:pt>
                <c:pt idx="2">
                  <c:v>0.51400000000000001</c:v>
                </c:pt>
              </c:numCache>
            </c:numRef>
          </c:val>
          <c:extLst>
            <c:ext xmlns:c16="http://schemas.microsoft.com/office/drawing/2014/chart" uri="{C3380CC4-5D6E-409C-BE32-E72D297353CC}">
              <c16:uniqueId val="{00000005-8694-4797-8E65-957048DF4348}"/>
            </c:ext>
          </c:extLst>
        </c:ser>
        <c:ser>
          <c:idx val="3"/>
          <c:order val="3"/>
          <c:tx>
            <c:strRef>
              <c:f>Sheet1!$E$1</c:f>
              <c:strCache>
                <c:ptCount val="1"/>
                <c:pt idx="0">
                  <c:v>定期昇給中止</c:v>
                </c:pt>
              </c:strCache>
            </c:strRef>
          </c:tx>
          <c:invertIfNegative val="0"/>
          <c:dLbls>
            <c:dLbl>
              <c:idx val="0"/>
              <c:layout>
                <c:manualLayout>
                  <c:x val="-2.5195613185836494E-2"/>
                  <c:y val="-9.04457909235147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94-4797-8E65-957048DF4348}"/>
                </c:ext>
              </c:extLst>
            </c:dLbl>
            <c:dLbl>
              <c:idx val="1"/>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94-4797-8E65-957048DF4348}"/>
                </c:ext>
              </c:extLst>
            </c:dLbl>
            <c:dLbl>
              <c:idx val="2"/>
              <c:layout>
                <c:manualLayout>
                  <c:x val="-2.0996344321530514E-2"/>
                  <c:y val="-4.52228954617582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694-4797-8E65-957048DF4348}"/>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Sheet1!$E$2:$E$4</c:f>
              <c:numCache>
                <c:formatCode>0.0%</c:formatCode>
                <c:ptCount val="3"/>
                <c:pt idx="0">
                  <c:v>2.3E-2</c:v>
                </c:pt>
                <c:pt idx="1">
                  <c:v>8.9999999999999993E-3</c:v>
                </c:pt>
                <c:pt idx="2">
                  <c:v>8.9999999999999993E-3</c:v>
                </c:pt>
              </c:numCache>
            </c:numRef>
          </c:val>
          <c:extLst>
            <c:ext xmlns:c16="http://schemas.microsoft.com/office/drawing/2014/chart" uri="{C3380CC4-5D6E-409C-BE32-E72D297353CC}">
              <c16:uniqueId val="{00000009-8694-4797-8E65-957048DF4348}"/>
            </c:ext>
          </c:extLst>
        </c:ser>
        <c:ser>
          <c:idx val="4"/>
          <c:order val="4"/>
          <c:tx>
            <c:strRef>
              <c:f>Sheet1!$F$1</c:f>
              <c:strCache>
                <c:ptCount val="1"/>
                <c:pt idx="0">
                  <c:v>定期昇給制度なし</c:v>
                </c:pt>
              </c:strCache>
            </c:strRef>
          </c:tx>
          <c:invertIfNegative val="0"/>
          <c:dLbls>
            <c:dLbl>
              <c:idx val="1"/>
              <c:layout>
                <c:manualLayout>
                  <c:x val="5.5990251524081101E-3"/>
                  <c:y val="-4.52228954617578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694-4797-8E65-957048DF4348}"/>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令和３年</c:v>
                </c:pt>
                <c:pt idx="1">
                  <c:v>令和４年</c:v>
                </c:pt>
                <c:pt idx="2">
                  <c:v>令和５年</c:v>
                </c:pt>
              </c:strCache>
            </c:strRef>
          </c:cat>
          <c:val>
            <c:numRef>
              <c:f>Sheet1!$F$2:$F$4</c:f>
              <c:numCache>
                <c:formatCode>0.0%</c:formatCode>
                <c:ptCount val="3"/>
                <c:pt idx="0">
                  <c:v>0.156</c:v>
                </c:pt>
                <c:pt idx="1">
                  <c:v>9.2999999999999999E-2</c:v>
                </c:pt>
                <c:pt idx="2">
                  <c:v>4.8000000000000001E-2</c:v>
                </c:pt>
              </c:numCache>
            </c:numRef>
          </c:val>
          <c:extLst>
            <c:ext xmlns:c16="http://schemas.microsoft.com/office/drawing/2014/chart" uri="{C3380CC4-5D6E-409C-BE32-E72D297353CC}">
              <c16:uniqueId val="{0000000B-8694-4797-8E65-957048DF4348}"/>
            </c:ext>
          </c:extLst>
        </c:ser>
        <c:dLbls>
          <c:showLegendKey val="0"/>
          <c:showVal val="1"/>
          <c:showCatName val="0"/>
          <c:showSerName val="0"/>
          <c:showPercent val="0"/>
          <c:showBubbleSize val="0"/>
        </c:dLbls>
        <c:gapWidth val="150"/>
        <c:shape val="box"/>
        <c:axId val="511820272"/>
        <c:axId val="511815920"/>
        <c:axId val="0"/>
      </c:bar3DChart>
      <c:catAx>
        <c:axId val="511820272"/>
        <c:scaling>
          <c:orientation val="minMax"/>
        </c:scaling>
        <c:delete val="0"/>
        <c:axPos val="l"/>
        <c:numFmt formatCode="General" sourceLinked="0"/>
        <c:majorTickMark val="out"/>
        <c:minorTickMark val="none"/>
        <c:tickLblPos val="nextTo"/>
        <c:txPr>
          <a:bodyPr/>
          <a:lstStyle/>
          <a:p>
            <a:pPr>
              <a:defRPr sz="1200"/>
            </a:pPr>
            <a:endParaRPr lang="ja-JP"/>
          </a:p>
        </c:txPr>
        <c:crossAx val="511815920"/>
        <c:crosses val="autoZero"/>
        <c:auto val="1"/>
        <c:lblAlgn val="ctr"/>
        <c:lblOffset val="100"/>
        <c:noMultiLvlLbl val="0"/>
      </c:catAx>
      <c:valAx>
        <c:axId val="511815920"/>
        <c:scaling>
          <c:orientation val="minMax"/>
        </c:scaling>
        <c:delete val="0"/>
        <c:axPos val="b"/>
        <c:majorGridlines/>
        <c:numFmt formatCode="0%" sourceLinked="1"/>
        <c:majorTickMark val="out"/>
        <c:minorTickMark val="none"/>
        <c:tickLblPos val="nextTo"/>
        <c:txPr>
          <a:bodyPr/>
          <a:lstStyle/>
          <a:p>
            <a:pPr>
              <a:defRPr sz="1200"/>
            </a:pPr>
            <a:endParaRPr lang="ja-JP"/>
          </a:p>
        </c:txPr>
        <c:crossAx val="511820272"/>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defRPr>
            </a:pPr>
            <a:endParaRPr lang="ja-JP"/>
          </a:p>
        </c:txPr>
      </c:legendEntry>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2023/9/29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40368-48C3-4683-B654-FCE14ADA7888}" type="datetimeFigureOut">
              <a:rPr kumimoji="1" lang="ja-JP" altLang="en-US" smtClean="0"/>
              <a:pPr/>
              <a:t>2023/9/29</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FEB3F-0E6B-46BA-8C76-BFA3888F359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4"/>
          <p:cNvSpPr>
            <a:spLocks noChangeArrowheads="1"/>
          </p:cNvSpPr>
          <p:nvPr/>
        </p:nvSpPr>
        <p:spPr bwMode="auto">
          <a:xfrm>
            <a:off x="1822748" y="178014"/>
            <a:ext cx="6247928" cy="442674"/>
          </a:xfrm>
          <a:prstGeom prst="roundRect">
            <a:avLst>
              <a:gd name="adj" fmla="val 16667"/>
            </a:avLst>
          </a:prstGeom>
          <a:gradFill rotWithShape="1">
            <a:gsLst>
              <a:gs pos="0">
                <a:srgbClr val="00B0F0"/>
              </a:gs>
              <a:gs pos="50000">
                <a:srgbClr val="FFFFFF"/>
              </a:gs>
              <a:gs pos="100000">
                <a:srgbClr val="00B0F0"/>
              </a:gs>
            </a:gsLst>
            <a:lin ang="5400000" scaled="1"/>
          </a:gradFill>
          <a:ln w="38100" cmpd="dbl" algn="ctr">
            <a:solidFill>
              <a:schemeClr val="tx1"/>
            </a:solidFill>
            <a:round/>
            <a:headEnd/>
            <a:tailEnd/>
          </a:ln>
        </p:spPr>
        <p:txBody>
          <a:bodyPr wrap="square" anchor="ctr">
            <a:spAutoFit/>
          </a:bodyPr>
          <a:lstStyle/>
          <a:p>
            <a:pPr algn="ctr"/>
            <a:r>
              <a:rPr lang="ja-JP" altLang="en-US" sz="2000" b="1" dirty="0">
                <a:ea typeface="ＭＳ ゴシック" pitchFamily="49" charset="-128"/>
              </a:rPr>
              <a:t>④定期昇給の実施状況</a:t>
            </a:r>
          </a:p>
        </p:txBody>
      </p:sp>
      <p:graphicFrame>
        <p:nvGraphicFramePr>
          <p:cNvPr id="16" name="コンテンツ プレースホルダ 10"/>
          <p:cNvGraphicFramePr>
            <a:graphicFrameLocks noGrp="1"/>
          </p:cNvGraphicFramePr>
          <p:nvPr>
            <p:ph sz="half" idx="1"/>
            <p:extLst>
              <p:ext uri="{D42A27DB-BD31-4B8C-83A1-F6EECF244321}">
                <p14:modId xmlns:p14="http://schemas.microsoft.com/office/powerpoint/2010/main" val="2907725798"/>
              </p:ext>
            </p:extLst>
          </p:nvPr>
        </p:nvGraphicFramePr>
        <p:xfrm>
          <a:off x="344488" y="3645024"/>
          <a:ext cx="9073008" cy="280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a:off x="1372770" y="6453336"/>
            <a:ext cx="7686720" cy="230832"/>
          </a:xfrm>
          <a:prstGeom prst="rect">
            <a:avLst/>
          </a:prstGeom>
          <a:noFill/>
        </p:spPr>
        <p:txBody>
          <a:bodyPr wrap="none" rtlCol="0">
            <a:spAutoFit/>
          </a:bodyPr>
          <a:lstStyle/>
          <a:p>
            <a:r>
              <a:rPr kumimoji="1" lang="ja-JP" altLang="en-US" sz="900" dirty="0">
                <a:latin typeface="ＭＳ ゴシック" pitchFamily="49" charset="-128"/>
                <a:ea typeface="ＭＳ ゴシック" pitchFamily="49" charset="-128"/>
              </a:rPr>
              <a:t>注　定期昇給の有無が不明、定期昇給の実施が未定およびベース改定と定期昇給を分離することができない事業所を除いて集計しています</a:t>
            </a:r>
            <a:r>
              <a:rPr lang="ja-JP" altLang="en-US" sz="900" dirty="0">
                <a:latin typeface="ＭＳ ゴシック" pitchFamily="49" charset="-128"/>
                <a:ea typeface="ＭＳ ゴシック" pitchFamily="49" charset="-128"/>
              </a:rPr>
              <a:t>。</a:t>
            </a:r>
            <a:endParaRPr kumimoji="1" lang="ja-JP" altLang="en-US" sz="900" dirty="0">
              <a:latin typeface="ＭＳ ゴシック" pitchFamily="49" charset="-128"/>
              <a:ea typeface="ＭＳ ゴシック" pitchFamily="49" charset="-128"/>
            </a:endParaRPr>
          </a:p>
        </p:txBody>
      </p:sp>
      <p:graphicFrame>
        <p:nvGraphicFramePr>
          <p:cNvPr id="8" name="コンテンツ プレースホルダ 10"/>
          <p:cNvGraphicFramePr>
            <a:graphicFrameLocks noGrp="1"/>
          </p:cNvGraphicFramePr>
          <p:nvPr>
            <p:ph sz="half" idx="1"/>
            <p:extLst>
              <p:ext uri="{D42A27DB-BD31-4B8C-83A1-F6EECF244321}">
                <p14:modId xmlns:p14="http://schemas.microsoft.com/office/powerpoint/2010/main" val="2740096221"/>
              </p:ext>
            </p:extLst>
          </p:nvPr>
        </p:nvGraphicFramePr>
        <p:xfrm>
          <a:off x="344488" y="764704"/>
          <a:ext cx="9073008" cy="28083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55</Words>
  <Application>Microsoft Office PowerPoint</Application>
  <PresentationFormat>A4 210 x 297 mm</PresentationFormat>
  <Paragraphs>17</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w263966</dc:creator>
  <cp:lastModifiedBy>吉岡　創一郎</cp:lastModifiedBy>
  <cp:revision>86</cp:revision>
  <dcterms:created xsi:type="dcterms:W3CDTF">2013-02-06T02:17:09Z</dcterms:created>
  <dcterms:modified xsi:type="dcterms:W3CDTF">2023-09-29T07:26:11Z</dcterms:modified>
</cp:coreProperties>
</file>