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CCFF"/>
    <a:srgbClr val="FFCCCC"/>
    <a:srgbClr val="FF99FF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76" y="40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sz="1400" b="0"/>
              <a:t>課長級</a:t>
            </a:r>
          </a:p>
        </c:rich>
      </c:tx>
      <c:layout>
        <c:manualLayout>
          <c:xMode val="edge"/>
          <c:yMode val="edge"/>
          <c:x val="0.47413680226006633"/>
          <c:y val="7.495712727075909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0.26800000000000002</c:v>
                </c:pt>
                <c:pt idx="1">
                  <c:v>0.39300000000000002</c:v>
                </c:pt>
                <c:pt idx="2">
                  <c:v>0.47599999999999998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FB-46B2-A140-171976EFDA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1.399756288102032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FB-46B2-A140-171976EFDA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0.21199999999999999</c:v>
                </c:pt>
                <c:pt idx="1">
                  <c:v>9.2999999999999999E-2</c:v>
                </c:pt>
                <c:pt idx="2">
                  <c:v>9.9000000000000005E-2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FB-46B2-A140-171976EFDA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3795856897734467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FB-46B2-A140-171976EFDADB}"/>
                </c:ext>
              </c:extLst>
            </c:dLbl>
            <c:dLbl>
              <c:idx val="1"/>
              <c:layout>
                <c:manualLayout>
                  <c:x val="6.99878144051013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4FB-46B2-A140-171976EFDADB}"/>
                </c:ext>
              </c:extLst>
            </c:dLbl>
            <c:dLbl>
              <c:idx val="2"/>
              <c:layout>
                <c:manualLayout>
                  <c:x val="2.23961006096324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4FB-46B2-A140-171976EFDA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1.9E-2</c:v>
                </c:pt>
                <c:pt idx="1">
                  <c:v>0</c:v>
                </c:pt>
                <c:pt idx="2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4FB-46B2-A140-171976EFDA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ベース改定の慣行なし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0.501</c:v>
                </c:pt>
                <c:pt idx="1">
                  <c:v>0.51400000000000001</c:v>
                </c:pt>
                <c:pt idx="2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4FB-46B2-A140-171976EFD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991658720"/>
        <c:axId val="-1806753520"/>
        <c:axId val="0"/>
      </c:bar3DChart>
      <c:catAx>
        <c:axId val="-199165872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806753520"/>
        <c:crosses val="autoZero"/>
        <c:auto val="1"/>
        <c:lblAlgn val="ctr"/>
        <c:lblOffset val="100"/>
        <c:noMultiLvlLbl val="0"/>
      </c:catAx>
      <c:valAx>
        <c:axId val="-180675352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991658720"/>
        <c:crosses val="autoZero"/>
        <c:crossBetween val="between"/>
        <c:majorUnit val="0.2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39"/>
    </mc:Choice>
    <mc:Fallback>
      <c:style val="39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ja-JP" altLang="en-US" sz="1400" b="0" dirty="0"/>
              <a:t>係　員</a:t>
            </a:r>
            <a:endParaRPr lang="ja-JP" sz="1400" b="0" dirty="0"/>
          </a:p>
        </c:rich>
      </c:tx>
      <c:layout>
        <c:manualLayout>
          <c:xMode val="edge"/>
          <c:yMode val="edge"/>
          <c:x val="0.4769362674378354"/>
          <c:y val="7.4956949227863584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ベースアップ実施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Sheet1!$B$2:$B$4</c:f>
              <c:numCache>
                <c:formatCode>0.0%</c:formatCode>
                <c:ptCount val="3"/>
                <c:pt idx="0">
                  <c:v>0.32900000000000001</c:v>
                </c:pt>
                <c:pt idx="1">
                  <c:v>0.49</c:v>
                </c:pt>
                <c:pt idx="2">
                  <c:v>0.60499999999999998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18-4109-8CDB-39C30DD9048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ベースアップ中止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6797075457224381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18-4109-8CDB-39C30DD90487}"/>
                </c:ext>
              </c:extLst>
            </c:dLbl>
            <c:dLbl>
              <c:idx val="1"/>
              <c:layout>
                <c:manualLayout>
                  <c:x val="-2.799512576204055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618-4109-8CDB-39C30DD90487}"/>
                </c:ext>
              </c:extLst>
            </c:dLbl>
            <c:dLbl>
              <c:idx val="2"/>
              <c:layout>
                <c:manualLayout>
                  <c:x val="-8.3985377286121647E-3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18-4109-8CDB-39C30DD904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Sheet1!$C$2:$C$4</c:f>
              <c:numCache>
                <c:formatCode>0.0%</c:formatCode>
                <c:ptCount val="3"/>
                <c:pt idx="0">
                  <c:v>0.26</c:v>
                </c:pt>
                <c:pt idx="1">
                  <c:v>9.5000000000000001E-2</c:v>
                </c:pt>
                <c:pt idx="2">
                  <c:v>4.2999999999999997E-2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18-4109-8CDB-39C30DD9048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ベースダウン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796965240193772E-2"/>
                  <c:y val="-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18-4109-8CDB-39C30DD90487}"/>
                </c:ext>
              </c:extLst>
            </c:dLbl>
            <c:dLbl>
              <c:idx val="1"/>
              <c:layout>
                <c:manualLayout>
                  <c:x val="3.0794417904183486E-2"/>
                  <c:y val="-4.5222895461757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618-4109-8CDB-39C30DD90487}"/>
                </c:ext>
              </c:extLst>
            </c:dLbl>
            <c:dLbl>
              <c:idx val="2"/>
              <c:layout>
                <c:manualLayout>
                  <c:x val="2.5195613185836494E-2"/>
                  <c:y val="-4.52264563196681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18-4109-8CDB-39C30DD9048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Sheet1!$D$2:$D$4</c:f>
              <c:numCache>
                <c:formatCode>0.0%</c:formatCode>
                <c:ptCount val="3"/>
                <c:pt idx="0">
                  <c:v>1.7999999999999999E-2</c:v>
                </c:pt>
                <c:pt idx="1">
                  <c:v>0</c:v>
                </c:pt>
                <c:pt idx="2">
                  <c:v>5.0000000000000001E-3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618-4109-8CDB-39C30DD9048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ベース改定の慣行なし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令和３年</c:v>
                </c:pt>
                <c:pt idx="1">
                  <c:v>令和４年</c:v>
                </c:pt>
                <c:pt idx="2">
                  <c:v>令和５年</c:v>
                </c:pt>
              </c:strCache>
            </c:strRef>
          </c:cat>
          <c:val>
            <c:numRef>
              <c:f>Sheet1!$E$2:$E$4</c:f>
              <c:numCache>
                <c:formatCode>0.0%</c:formatCode>
                <c:ptCount val="3"/>
                <c:pt idx="0">
                  <c:v>0.39300000000000002</c:v>
                </c:pt>
                <c:pt idx="1">
                  <c:v>0.41499999999999998</c:v>
                </c:pt>
                <c:pt idx="2">
                  <c:v>0.34699999999999998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618-4109-8CDB-39C30DD9048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806766576"/>
        <c:axId val="-1806752976"/>
        <c:axId val="0"/>
      </c:bar3DChart>
      <c:catAx>
        <c:axId val="-180676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806752976"/>
        <c:crosses val="autoZero"/>
        <c:auto val="1"/>
        <c:lblAlgn val="ctr"/>
        <c:lblOffset val="100"/>
        <c:noMultiLvlLbl val="0"/>
      </c:catAx>
      <c:valAx>
        <c:axId val="-1806752976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ja-JP"/>
          </a:p>
        </c:txPr>
        <c:crossAx val="-1806766576"/>
        <c:crosses val="autoZero"/>
        <c:crossBetween val="between"/>
        <c:majorUnit val="0.2"/>
      </c:valAx>
    </c:plotArea>
    <c:legend>
      <c:legendPos val="r"/>
      <c:overlay val="0"/>
      <c:txPr>
        <a:bodyPr/>
        <a:lstStyle/>
        <a:p>
          <a:pPr>
            <a:defRPr sz="1200"/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ja-JP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2023/9/19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③給与改定の状況</a:t>
            </a:r>
          </a:p>
        </p:txBody>
      </p:sp>
      <p:graphicFrame>
        <p:nvGraphicFramePr>
          <p:cNvPr id="16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9435914"/>
              </p:ext>
            </p:extLst>
          </p:nvPr>
        </p:nvGraphicFramePr>
        <p:xfrm>
          <a:off x="344488" y="364502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4"/>
          <p:cNvSpPr txBox="1"/>
          <p:nvPr/>
        </p:nvSpPr>
        <p:spPr>
          <a:xfrm>
            <a:off x="1372770" y="6453336"/>
            <a:ext cx="66736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latin typeface="ＭＳ ゴシック" pitchFamily="49" charset="-128"/>
                <a:ea typeface="ＭＳ ゴシック" pitchFamily="49" charset="-128"/>
              </a:rPr>
              <a:t>注　ベース改定の慣行の有無が不明およびベース改定の実施が未定の事業所を除いて集計しています</a:t>
            </a:r>
            <a:r>
              <a:rPr lang="ja-JP" altLang="en-US" sz="1100" dirty="0">
                <a:latin typeface="ＭＳ ゴシック" pitchFamily="49" charset="-128"/>
                <a:ea typeface="ＭＳ ゴシック" pitchFamily="49" charset="-128"/>
              </a:rPr>
              <a:t>。</a:t>
            </a:r>
            <a:endParaRPr kumimoji="1" lang="ja-JP" altLang="en-US" sz="1100" dirty="0">
              <a:latin typeface="ＭＳ ゴシック" pitchFamily="49" charset="-128"/>
              <a:ea typeface="ＭＳ ゴシック" pitchFamily="49" charset="-128"/>
            </a:endParaRPr>
          </a:p>
        </p:txBody>
      </p:sp>
      <p:graphicFrame>
        <p:nvGraphicFramePr>
          <p:cNvPr id="8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44388933"/>
              </p:ext>
            </p:extLst>
          </p:nvPr>
        </p:nvGraphicFramePr>
        <p:xfrm>
          <a:off x="344488" y="764704"/>
          <a:ext cx="9073008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42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吉岡　創一郎</cp:lastModifiedBy>
  <cp:revision>76</cp:revision>
  <dcterms:created xsi:type="dcterms:W3CDTF">2013-02-06T02:17:09Z</dcterms:created>
  <dcterms:modified xsi:type="dcterms:W3CDTF">2023-09-19T09:16:39Z</dcterms:modified>
</cp:coreProperties>
</file>