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324" y="8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DE2F7-6E06-42CE-9CA9-05606CDF53BF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233488"/>
            <a:ext cx="48085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9EE815-C238-4A14-8D15-FA50224289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154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EE815-C238-4A14-8D15-FA50224289E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3368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コンテンツ プレースホルダ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4907737"/>
              </p:ext>
            </p:extLst>
          </p:nvPr>
        </p:nvGraphicFramePr>
        <p:xfrm>
          <a:off x="374083" y="1755924"/>
          <a:ext cx="9108000" cy="421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企　業　規　模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+mj-ea"/>
                          <a:ea typeface="+mj-ea"/>
                        </a:rPr>
                        <a:t>3,000</a:t>
                      </a:r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人以上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+mj-ea"/>
                          <a:ea typeface="+mj-ea"/>
                        </a:rPr>
                        <a:t>1,000</a:t>
                      </a:r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>
                          <a:latin typeface="+mj-ea"/>
                          <a:ea typeface="+mj-ea"/>
                        </a:rPr>
                        <a:t>3,000</a:t>
                      </a:r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人未満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+mj-ea"/>
                          <a:ea typeface="+mj-ea"/>
                        </a:rPr>
                        <a:t>500</a:t>
                      </a:r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>
                          <a:latin typeface="+mj-ea"/>
                          <a:ea typeface="+mj-ea"/>
                        </a:rPr>
                        <a:t>1,000</a:t>
                      </a:r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人未満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+mj-ea"/>
                          <a:ea typeface="+mj-ea"/>
                        </a:rPr>
                        <a:t>100</a:t>
                      </a:r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>
                          <a:latin typeface="+mj-ea"/>
                          <a:ea typeface="+mj-ea"/>
                        </a:rPr>
                        <a:t>500</a:t>
                      </a:r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人未満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+mj-ea"/>
                          <a:ea typeface="+mj-ea"/>
                        </a:rPr>
                        <a:t>50</a:t>
                      </a:r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>
                          <a:latin typeface="+mj-ea"/>
                          <a:ea typeface="+mj-ea"/>
                        </a:rPr>
                        <a:t>100</a:t>
                      </a:r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人未満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規模計</a:t>
                      </a: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母集団事業所数</a:t>
                      </a:r>
                      <a:r>
                        <a:rPr kumimoji="1" lang="en-US" altLang="ja-JP" sz="1200" dirty="0">
                          <a:latin typeface="+mj-ea"/>
                          <a:ea typeface="+mj-ea"/>
                        </a:rPr>
                        <a:t>(A)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128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288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673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母集団正社員数</a:t>
                      </a:r>
                      <a:r>
                        <a:rPr kumimoji="1" lang="en-US" altLang="ja-JP" sz="1200" dirty="0">
                          <a:latin typeface="+mj-ea"/>
                          <a:ea typeface="+mj-ea"/>
                        </a:rPr>
                        <a:t>(B)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48,282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18,371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13,085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33,869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6,307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119,914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調査対象事業所数</a:t>
                      </a:r>
                      <a:r>
                        <a:rPr kumimoji="1" lang="en-US" altLang="ja-JP" sz="1200" dirty="0">
                          <a:latin typeface="+mj-ea"/>
                          <a:ea typeface="+mj-ea"/>
                        </a:rPr>
                        <a:t>(C)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15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133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200" dirty="0">
                          <a:latin typeface="+mj-ea"/>
                          <a:ea typeface="+mj-ea"/>
                        </a:rPr>
                        <a:t>(C)/(A)</a:t>
                      </a:r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）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21.1%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）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28.9%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17.0%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16.7%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22.6%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19.8%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+mj-ea"/>
                          <a:ea typeface="+mj-ea"/>
                        </a:rPr>
                        <a:t>調査事業所正社員数</a:t>
                      </a:r>
                      <a:r>
                        <a:rPr kumimoji="1" lang="en-US" altLang="ja-JP" sz="1200" dirty="0">
                          <a:latin typeface="+mj-ea"/>
                          <a:ea typeface="+mj-ea"/>
                        </a:rPr>
                        <a:t>(D)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10,875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6,409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2,317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6,143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1,424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27,168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(D)/(B)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22.5%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）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34.9%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17.7%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18.1%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22.6%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22.7%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" name="角丸四角形 10"/>
          <p:cNvSpPr/>
          <p:nvPr/>
        </p:nvSpPr>
        <p:spPr>
          <a:xfrm>
            <a:off x="263972" y="836712"/>
            <a:ext cx="9361040" cy="604996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ja-JP" altLang="en-US" sz="1200" b="0" i="0" u="none" strike="noStrike" baseline="0" dirty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　</a:t>
            </a:r>
            <a:r>
              <a:rPr lang="ja-JP" altLang="en-US" sz="1200" dirty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令和５年</a:t>
            </a:r>
            <a:r>
              <a:rPr lang="ja-JP" altLang="en-US" sz="1200" b="0" i="0" u="none" strike="noStrike" baseline="0" dirty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職種別民間給与実態調査では、</a:t>
            </a:r>
            <a:r>
              <a:rPr lang="ja-JP" altLang="en-US" sz="1200" dirty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企業規模</a:t>
            </a:r>
            <a:r>
              <a:rPr lang="en-US" altLang="ja-JP" sz="1200" dirty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50</a:t>
            </a:r>
            <a:r>
              <a:rPr lang="ja-JP" altLang="en-US" sz="1200" dirty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人以上かつ事業所規模</a:t>
            </a:r>
            <a:r>
              <a:rPr lang="en-US" altLang="ja-JP" sz="1200" dirty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50</a:t>
            </a:r>
            <a:r>
              <a:rPr lang="ja-JP" altLang="en-US" sz="1200" dirty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人以上の民間事業所</a:t>
            </a:r>
            <a:r>
              <a:rPr lang="en-US" altLang="ja-JP" sz="1200" dirty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673</a:t>
            </a:r>
            <a:r>
              <a:rPr lang="ja-JP" altLang="en-US" sz="1200" b="0" i="0" u="none" strike="noStrike" baseline="0" dirty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事業所（母集団事業所）から</a:t>
            </a:r>
            <a:r>
              <a:rPr lang="en-US" altLang="ja-JP" sz="1200" dirty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133</a:t>
            </a:r>
            <a:r>
              <a:rPr lang="ja-JP" altLang="en-US" sz="1200" b="0" i="0" u="none" strike="noStrike" baseline="0" dirty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事業所を無作為に抽出し、実地調査を行いました。母集団事業所、調査事業所の状況等については、下記のとおりです。</a:t>
            </a:r>
            <a:endParaRPr kumimoji="1" lang="ja-JP" altLang="en-US" sz="1200" dirty="0">
              <a:solidFill>
                <a:schemeClr val="tx1"/>
              </a:solidFill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71182" y="6021288"/>
            <a:ext cx="907171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注１　実地調査に際し、事業所規模が調査対象外であることが判明した事業所が２所、調査不能の事業所が９所ありました。</a:t>
            </a:r>
            <a:endParaRPr lang="en-US" altLang="ja-JP" sz="1050" dirty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　２　集計に際してはそれぞれのグループ（層）ごとに復元するため、最終的な集計結果は調査サンプルの単純平均ではなく、各グループ（層）の</a:t>
            </a:r>
            <a:endParaRPr lang="en-US" altLang="ja-JP" sz="1050" dirty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　　民間従業員数の割合に応じた加重平均となります。</a:t>
            </a:r>
            <a:endParaRPr kumimoji="1" lang="ja-JP" altLang="en-US" sz="1050" dirty="0"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①調査対象事業所の状況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293</Words>
  <Application>Microsoft Office PowerPoint</Application>
  <PresentationFormat>A4 210 x 297 mm</PresentationFormat>
  <Paragraphs>59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ＭＳ ゴシック</vt:lpstr>
      <vt:lpstr>游ゴシック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吉岡　創一郎</cp:lastModifiedBy>
  <cp:revision>46</cp:revision>
  <cp:lastPrinted>2016-09-07T06:49:27Z</cp:lastPrinted>
  <dcterms:created xsi:type="dcterms:W3CDTF">2013-02-06T02:17:09Z</dcterms:created>
  <dcterms:modified xsi:type="dcterms:W3CDTF">2023-09-19T08:34:07Z</dcterms:modified>
</cp:coreProperties>
</file>