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8" r:id="rId2"/>
    <p:sldId id="309" r:id="rId3"/>
  </p:sldIdLst>
  <p:sldSz cx="6858000" cy="9906000" type="A4"/>
  <p:notesSz cx="6735763" cy="9866313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71" d="100"/>
          <a:sy n="71" d="100"/>
        </p:scale>
        <p:origin x="3390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9150" y="739775"/>
            <a:ext cx="25590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5446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2.emf"/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12" Type="http://schemas.openxmlformats.org/officeDocument/2006/relationships/image" Target="../media/image10.jpeg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microsoft.com/office/2007/relationships/hdphoto" Target="../media/hdphoto1.wdp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8.jpeg"/><Relationship Id="rId4" Type="http://schemas.openxmlformats.org/officeDocument/2006/relationships/image" Target="../media/image4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18" Type="http://schemas.openxmlformats.org/officeDocument/2006/relationships/image" Target="../media/image23.png"/><Relationship Id="rId3" Type="http://schemas.openxmlformats.org/officeDocument/2006/relationships/image" Target="../media/image13.jpeg"/><Relationship Id="rId21" Type="http://schemas.openxmlformats.org/officeDocument/2006/relationships/image" Target="../media/image25.jpeg"/><Relationship Id="rId7" Type="http://schemas.openxmlformats.org/officeDocument/2006/relationships/image" Target="../media/image17.jpeg"/><Relationship Id="rId12" Type="http://schemas.openxmlformats.org/officeDocument/2006/relationships/image" Target="../media/image20.jpeg"/><Relationship Id="rId17" Type="http://schemas.microsoft.com/office/2007/relationships/hdphoto" Target="../media/hdphoto7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png"/><Relationship Id="rId20" Type="http://schemas.microsoft.com/office/2007/relationships/hdphoto" Target="../media/hdphoto8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11" Type="http://schemas.microsoft.com/office/2007/relationships/hdphoto" Target="../media/hdphoto4.wdp"/><Relationship Id="rId5" Type="http://schemas.openxmlformats.org/officeDocument/2006/relationships/image" Target="../media/image15.jpeg"/><Relationship Id="rId15" Type="http://schemas.microsoft.com/office/2007/relationships/hdphoto" Target="../media/hdphoto6.wdp"/><Relationship Id="rId23" Type="http://schemas.microsoft.com/office/2007/relationships/hdphoto" Target="../media/hdphoto9.wdp"/><Relationship Id="rId10" Type="http://schemas.openxmlformats.org/officeDocument/2006/relationships/image" Target="../media/image19.png"/><Relationship Id="rId19" Type="http://schemas.openxmlformats.org/officeDocument/2006/relationships/image" Target="../media/image24.jpeg"/><Relationship Id="rId4" Type="http://schemas.openxmlformats.org/officeDocument/2006/relationships/image" Target="../media/image14.jpeg"/><Relationship Id="rId9" Type="http://schemas.microsoft.com/office/2007/relationships/hdphoto" Target="../media/hdphoto3.wdp"/><Relationship Id="rId14" Type="http://schemas.openxmlformats.org/officeDocument/2006/relationships/image" Target="../media/image21.jpeg"/><Relationship Id="rId22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73012" y="2362200"/>
            <a:ext cx="35958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（１）家畜伝染病の発生予防とまん延防止</a:t>
            </a:r>
          </a:p>
        </p:txBody>
      </p:sp>
      <p:sp>
        <p:nvSpPr>
          <p:cNvPr id="19474" name="Rectangle 3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家畜衛生　＜家畜保健衛生所＞</a:t>
            </a:r>
          </a:p>
        </p:txBody>
      </p:sp>
      <p:sp>
        <p:nvSpPr>
          <p:cNvPr id="19475" name="AutoShape 32"/>
          <p:cNvSpPr>
            <a:spLocks noChangeArrowheads="1"/>
          </p:cNvSpPr>
          <p:nvPr/>
        </p:nvSpPr>
        <p:spPr bwMode="auto">
          <a:xfrm>
            <a:off x="152400" y="838201"/>
            <a:ext cx="3429000" cy="1142999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家畜伝染病の発生予防とまん延防止に努めるとともに、家畜の健康検査や飼養管理の衛生指導により、畜産物の安全性確保および生産性の向上に努めています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9476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723900"/>
            <a:ext cx="2743200" cy="1371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0" name="Text Box 37"/>
          <p:cNvSpPr txBox="1">
            <a:spLocks noChangeArrowheads="1"/>
          </p:cNvSpPr>
          <p:nvPr/>
        </p:nvSpPr>
        <p:spPr bwMode="auto">
          <a:xfrm>
            <a:off x="2895600" y="964565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684000" y="2710543"/>
            <a:ext cx="5760000" cy="625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ja-JP" altLang="en-US" sz="105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重大な家畜伝染病の発生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およびまん延を防止するため</a:t>
            </a:r>
            <a:r>
              <a:rPr lang="ja-JP" altLang="en-US" sz="105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、関係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機関との連携を密にした発生予防対策や初動防疫体制の充実</a:t>
            </a:r>
            <a:r>
              <a:rPr lang="ja-JP" altLang="en-US" sz="105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強化を図るとともに、定期的な検査の実施により、家畜伝染性疾病の早期発見とその対策に努めています。</a:t>
            </a:r>
            <a:endParaRPr lang="ja-JP" altLang="en-US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60000" y="3380601"/>
            <a:ext cx="590257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◇特定家畜伝染病（高病原性鳥インフルエンザ、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豚熱（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CSF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）、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口蹄疫等）の防疫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152400" y="9343049"/>
            <a:ext cx="288702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高病原性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鳥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インフルエンザのモニタリング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4" name="Picture 35" descr="①滋賀の畜産写真（HPAIモニタリング）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88" y="7848600"/>
            <a:ext cx="1759612" cy="1434466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2809863" y="5410200"/>
            <a:ext cx="264687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◇家畜伝染性疾病の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早期発見と対策</a:t>
            </a:r>
          </a:p>
        </p:txBody>
      </p:sp>
      <p:sp>
        <p:nvSpPr>
          <p:cNvPr id="19465" name="Text Box 11"/>
          <p:cNvSpPr txBox="1">
            <a:spLocks noChangeArrowheads="1"/>
          </p:cNvSpPr>
          <p:nvPr/>
        </p:nvSpPr>
        <p:spPr bwMode="auto">
          <a:xfrm>
            <a:off x="3956519" y="7200782"/>
            <a:ext cx="176115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定期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検査のため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の採血　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9478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83" y="5980542"/>
            <a:ext cx="1563657" cy="122566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360000" y="5410200"/>
            <a:ext cx="22108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◇牛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海綿状脳症（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BSE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）検査</a:t>
            </a:r>
          </a:p>
        </p:txBody>
      </p:sp>
      <p:pic>
        <p:nvPicPr>
          <p:cNvPr id="52" name="Picture 35" descr="\\w01\w201707$\しがの畜産改訂\ＢＳＥ検査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87" y="5715000"/>
            <a:ext cx="1987013" cy="148953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" r="10306"/>
          <a:stretch/>
        </p:blipFill>
        <p:spPr bwMode="auto">
          <a:xfrm>
            <a:off x="3060000" y="5725181"/>
            <a:ext cx="1473698" cy="1247001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2854404" y="7543800"/>
            <a:ext cx="17235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◇家畜衛生情報の発信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59999" y="7545346"/>
            <a:ext cx="187743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◇監視伝染病の発生予察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477" name="Text Box 35"/>
          <p:cNvSpPr txBox="1">
            <a:spLocks noChangeAspect="1" noChangeArrowheads="1"/>
          </p:cNvSpPr>
          <p:nvPr/>
        </p:nvSpPr>
        <p:spPr bwMode="auto">
          <a:xfrm>
            <a:off x="1155423" y="5087551"/>
            <a:ext cx="20024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豚熱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</a:t>
            </a:r>
            <a:r>
              <a:rPr lang="en-US" altLang="ja-JP" sz="10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CSF</a:t>
            </a:r>
            <a:r>
              <a:rPr lang="ja-JP" altLang="en-US" sz="10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10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発生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時の防疫対応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914400" y="7200782"/>
            <a:ext cx="132303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エライザ検査　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312" y="3703928"/>
            <a:ext cx="1826927" cy="13571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4343400" y="5081134"/>
            <a:ext cx="15775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防疫用資材の備蓄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2809863" y="9356453"/>
            <a:ext cx="38957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農家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等への「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家畜衛生情報」の発信、広報誌「通信衛星」の発行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2121171" y="4989651"/>
            <a:ext cx="15775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1" name="図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26170" y="3675579"/>
            <a:ext cx="1787411" cy="1340558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2" t="23365" r="1" b="12379"/>
          <a:stretch/>
        </p:blipFill>
        <p:spPr>
          <a:xfrm>
            <a:off x="259963" y="3702102"/>
            <a:ext cx="1875617" cy="1309021"/>
          </a:xfrm>
          <a:prstGeom prst="rect">
            <a:avLst/>
          </a:prstGeom>
        </p:spPr>
      </p:pic>
      <p:grpSp>
        <p:nvGrpSpPr>
          <p:cNvPr id="5" name="グループ化 4"/>
          <p:cNvGrpSpPr/>
          <p:nvPr/>
        </p:nvGrpSpPr>
        <p:grpSpPr>
          <a:xfrm>
            <a:off x="2743200" y="7831215"/>
            <a:ext cx="1700577" cy="1469562"/>
            <a:chOff x="2743200" y="7831215"/>
            <a:chExt cx="1700577" cy="1469562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743200" y="7831215"/>
              <a:ext cx="1047750" cy="1414083"/>
            </a:xfrm>
            <a:prstGeom prst="rect">
              <a:avLst/>
            </a:prstGeom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469260" y="8001422"/>
              <a:ext cx="974517" cy="1299355"/>
            </a:xfrm>
            <a:prstGeom prst="rect">
              <a:avLst/>
            </a:prstGeom>
          </p:spPr>
        </p:pic>
      </p:grpSp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943329"/>
              </p:ext>
            </p:extLst>
          </p:nvPr>
        </p:nvGraphicFramePr>
        <p:xfrm>
          <a:off x="4533698" y="7636962"/>
          <a:ext cx="1257502" cy="1779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15" imgW="5667037" imgH="8019948" progId="AcroExch.Document.DC">
                  <p:embed/>
                </p:oleObj>
              </mc:Choice>
              <mc:Fallback>
                <p:oleObj name="Acrobat Document" r:id="rId15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533698" y="7636962"/>
                        <a:ext cx="1257502" cy="1779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382946"/>
              </p:ext>
            </p:extLst>
          </p:nvPr>
        </p:nvGraphicFramePr>
        <p:xfrm>
          <a:off x="5206025" y="7520264"/>
          <a:ext cx="1297543" cy="1836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17" imgW="5667037" imgH="8019948" progId="AcroExch.Document.DC">
                  <p:embed/>
                </p:oleObj>
              </mc:Choice>
              <mc:Fallback>
                <p:oleObj name="Acrobat Document" r:id="rId17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206025" y="7520264"/>
                        <a:ext cx="1297543" cy="18361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9449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72000" y="228600"/>
            <a:ext cx="23391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（２）畜産物の</a:t>
            </a:r>
            <a:r>
              <a:rPr lang="ja-JP" altLang="en-US" sz="1400" dirty="0" smtClean="0">
                <a:ea typeface="HG丸ｺﾞｼｯｸM-PRO" pitchFamily="50" charset="-128"/>
              </a:rPr>
              <a:t>安全性確保</a:t>
            </a:r>
            <a:endParaRPr lang="ja-JP" altLang="en-US" sz="1400" dirty="0">
              <a:ea typeface="HG丸ｺﾞｼｯｸM-PRO" pitchFamily="50" charset="-128"/>
            </a:endParaRPr>
          </a:p>
        </p:txBody>
      </p:sp>
      <p:pic>
        <p:nvPicPr>
          <p:cNvPr id="20491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064" y="1684437"/>
            <a:ext cx="1660089" cy="11857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15"/>
          <p:cNvSpPr txBox="1">
            <a:spLocks noChangeAspect="1" noChangeArrowheads="1"/>
          </p:cNvSpPr>
          <p:nvPr/>
        </p:nvSpPr>
        <p:spPr bwMode="auto">
          <a:xfrm>
            <a:off x="4759689" y="2890365"/>
            <a:ext cx="19050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鶏舎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のサルモネラ浸潤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調査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09" name="Text Box 33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pic>
        <p:nvPicPr>
          <p:cNvPr id="20512" name="Picture 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386" y="1676400"/>
            <a:ext cx="1634552" cy="11634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3" name="Text Box 37"/>
          <p:cNvSpPr txBox="1">
            <a:spLocks noChangeAspect="1" noChangeArrowheads="1"/>
          </p:cNvSpPr>
          <p:nvPr/>
        </p:nvSpPr>
        <p:spPr bwMode="auto">
          <a:xfrm>
            <a:off x="2514600" y="2844894"/>
            <a:ext cx="185178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飼育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動物診療施設の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立入検査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685289" y="543222"/>
            <a:ext cx="5978394" cy="625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安全・安心な畜産物を供給するため、畜産現場に危害要因分析・</a:t>
            </a:r>
            <a:r>
              <a:rPr lang="ja-JP" altLang="en-US" sz="105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重要</a:t>
            </a:r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管理点（ＨＡＣＣＰ）の考え方を取り入れた農場ＨＡＣＣＰの取り組みを推進しています。</a:t>
            </a:r>
            <a:r>
              <a:rPr lang="en-US" altLang="ja-JP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また</a:t>
            </a:r>
            <a:r>
              <a:rPr lang="ja-JP" altLang="en-US" sz="105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、適正な動物用</a:t>
            </a:r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医薬品の管理・使用や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動物医療体制の</a:t>
            </a:r>
            <a:r>
              <a:rPr lang="ja-JP" altLang="en-US" sz="105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確保について</a:t>
            </a:r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指導を行っています。</a:t>
            </a:r>
            <a:endParaRPr lang="ja-JP" altLang="en-US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457892" y="1244798"/>
            <a:ext cx="233910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鶏サルモネラの侵入防止対策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357269" y="1244798"/>
            <a:ext cx="21707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◇適正な動物医療体制の確保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83253" y="3223157"/>
            <a:ext cx="34163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ea typeface="HG丸ｺﾞｼｯｸM-PRO" pitchFamily="50" charset="-128"/>
              </a:rPr>
              <a:t>（３）家畜衛生対策による生産性の向上</a:t>
            </a:r>
            <a:endParaRPr lang="ja-JP" altLang="en-US" sz="1400" dirty="0">
              <a:ea typeface="HG丸ｺﾞｼｯｸM-PRO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553966" y="3514585"/>
            <a:ext cx="5931187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疾病の発生予防や生産性向上の観点</a:t>
            </a:r>
            <a:r>
              <a:rPr lang="ja-JP" altLang="en-US" sz="105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から、飼養衛生管理基準の遵守を指導するとともに、各種</a:t>
            </a:r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検査成績等のデータを活用し、慢性疾病等の低減対策を検討し、生産性の向上に努めています。</a:t>
            </a:r>
            <a:endParaRPr lang="ja-JP" altLang="en-US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358400" y="5638800"/>
            <a:ext cx="9541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◇病性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鑑定</a:t>
            </a: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auto">
          <a:xfrm>
            <a:off x="780173" y="6957802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ウイルス検査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Text Box 20"/>
          <p:cNvSpPr txBox="1">
            <a:spLocks noChangeArrowheads="1"/>
          </p:cNvSpPr>
          <p:nvPr/>
        </p:nvSpPr>
        <p:spPr bwMode="auto">
          <a:xfrm>
            <a:off x="4528056" y="6976104"/>
            <a:ext cx="109419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病理検査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2667000" y="6969022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細菌検査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5" name="Picture 40" descr="⑧滋賀の畜産（卵ｳｲﾙｽ検査）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08" y="5915799"/>
            <a:ext cx="1611389" cy="1069418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4" descr="\\w01\w201707$\しがの畜産改訂\細菌検査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101" y="5923166"/>
            <a:ext cx="1557865" cy="105468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2" descr="⑩-2滋賀の畜産（病理検査）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15" y="5923167"/>
            <a:ext cx="1578736" cy="105468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1952559" y="3491698"/>
            <a:ext cx="185472" cy="38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20502" name="Text Box 25"/>
          <p:cNvSpPr txBox="1">
            <a:spLocks noChangeArrowheads="1"/>
          </p:cNvSpPr>
          <p:nvPr/>
        </p:nvSpPr>
        <p:spPr bwMode="auto">
          <a:xfrm>
            <a:off x="43514" y="1220218"/>
            <a:ext cx="2476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農場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HACCP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基づく生産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管理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の推進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05" name="Text Box 28"/>
          <p:cNvSpPr txBox="1">
            <a:spLocks noChangeAspect="1" noChangeArrowheads="1"/>
          </p:cNvSpPr>
          <p:nvPr/>
        </p:nvSpPr>
        <p:spPr bwMode="auto">
          <a:xfrm>
            <a:off x="362987" y="2839883"/>
            <a:ext cx="176518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文書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作成・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記録の指導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368299" y="1684437"/>
            <a:ext cx="1653946" cy="1111273"/>
            <a:chOff x="368299" y="1590667"/>
            <a:chExt cx="1848578" cy="1334035"/>
          </a:xfrm>
        </p:grpSpPr>
        <p:pic>
          <p:nvPicPr>
            <p:cNvPr id="38" name="Picture 3" descr="D:\H25森川\HACCP関連\澤井\130416_142034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5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2" t="5452" r="371" b="3036"/>
            <a:stretch/>
          </p:blipFill>
          <p:spPr bwMode="auto">
            <a:xfrm>
              <a:off x="368299" y="1715176"/>
              <a:ext cx="1200965" cy="986764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D:\H25森川\HACCP関連\澤井\130416_141741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4" t="5091" r="15121" b="18214"/>
            <a:stretch/>
          </p:blipFill>
          <p:spPr bwMode="auto">
            <a:xfrm>
              <a:off x="915101" y="1590667"/>
              <a:ext cx="1038388" cy="850867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5" descr="D:\H25森川\HACCP関連\澤井\130416_142620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15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592" y="2087309"/>
              <a:ext cx="926402" cy="817393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D:\H25森川\澤井牧場\103NIKON\DSCN0002.JP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15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81" t="28527" r="27918" b="36927"/>
            <a:stretch/>
          </p:blipFill>
          <p:spPr bwMode="auto">
            <a:xfrm rot="5400000">
              <a:off x="1296273" y="2004099"/>
              <a:ext cx="966337" cy="874870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4139315" y="3988238"/>
            <a:ext cx="17235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◇慢性疾病の低減対策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4000"/>
                    </a14:imgEffect>
                    <a14:imgEffect>
                      <a14:brightnessContrast bright="18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506" y="4276489"/>
            <a:ext cx="1707236" cy="10421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 Box 21"/>
          <p:cNvSpPr txBox="1">
            <a:spLocks noChangeArrowheads="1"/>
          </p:cNvSpPr>
          <p:nvPr/>
        </p:nvSpPr>
        <p:spPr bwMode="auto">
          <a:xfrm>
            <a:off x="4312506" y="5316379"/>
            <a:ext cx="183130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牛白血病の低減啓発資料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04507" y="7281446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ja-JP" altLang="en-US" dirty="0">
                <a:solidFill>
                  <a:srgbClr val="000000"/>
                </a:solidFill>
                <a:ea typeface="HG丸ｺﾞｼｯｸM-PRO" pitchFamily="50" charset="-128"/>
              </a:rPr>
              <a:t>（４）酪農技術指導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800634" y="7584030"/>
            <a:ext cx="5684519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NOSAI</a:t>
            </a:r>
            <a:r>
              <a:rPr lang="ja-JP" altLang="en-US" sz="105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家畜診療所や農協等と協力して、牛群検定成績に基づく農家指導や酪農技術</a:t>
            </a:r>
            <a:r>
              <a:rPr lang="ja-JP" altLang="en-US" sz="105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研修会等を</a:t>
            </a:r>
            <a:r>
              <a:rPr lang="ja-JP" altLang="en-US" sz="105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開催し、酪農の生産性向上に努めています。</a:t>
            </a: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74" y="8139904"/>
            <a:ext cx="1792969" cy="114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20"/>
          <p:cNvSpPr txBox="1">
            <a:spLocks noChangeAspect="1" noChangeArrowheads="1"/>
          </p:cNvSpPr>
          <p:nvPr/>
        </p:nvSpPr>
        <p:spPr bwMode="auto">
          <a:xfrm>
            <a:off x="2102718" y="5314914"/>
            <a:ext cx="210826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衛生管理区域の設置と消石灰散布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Text Box 31"/>
          <p:cNvSpPr txBox="1">
            <a:spLocks noChangeAspect="1" noChangeArrowheads="1"/>
          </p:cNvSpPr>
          <p:nvPr/>
        </p:nvSpPr>
        <p:spPr bwMode="auto">
          <a:xfrm>
            <a:off x="635421" y="5313449"/>
            <a:ext cx="140981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農場への立入指導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1" name="Picture 2" descr="D:\H25森川\澤井牧場\103NIKON\DSCN0007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95" t="12093" r="22595" b="10574"/>
          <a:stretch/>
        </p:blipFill>
        <p:spPr bwMode="auto">
          <a:xfrm>
            <a:off x="2264865" y="4276489"/>
            <a:ext cx="1545077" cy="104217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75" y="4284723"/>
            <a:ext cx="1407662" cy="10421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379776" y="3990201"/>
            <a:ext cx="233910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◇飼養衛生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管理基準の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遵守指導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1003186" y="9323174"/>
            <a:ext cx="122111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農場での指導　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3660925" y="9339590"/>
            <a:ext cx="95410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研修会の開催</a:t>
            </a:r>
            <a:endParaRPr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026" name="Picture 2" descr="C:\Users\w248762\Desktop\DSCN1344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0520" r="13387"/>
          <a:stretch/>
        </p:blipFill>
        <p:spPr bwMode="auto">
          <a:xfrm>
            <a:off x="3252173" y="8108173"/>
            <a:ext cx="1954049" cy="12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355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5074</TotalTime>
  <Words>226</Words>
  <Application>Microsoft Office PowerPoint</Application>
  <PresentationFormat>A4 210 x 297 mm</PresentationFormat>
  <Paragraphs>42</Paragraphs>
  <Slides>2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HG丸ｺﾞｼｯｸM-PRO</vt:lpstr>
      <vt:lpstr>ＭＳ Ｐゴシック</vt:lpstr>
      <vt:lpstr>ＭＳ Ｐ明朝</vt:lpstr>
      <vt:lpstr>Arial</vt:lpstr>
      <vt:lpstr>標準デザイン</vt:lpstr>
      <vt:lpstr>Acrobat Document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300</cp:revision>
  <cp:lastPrinted>2019-04-24T04:02:56Z</cp:lastPrinted>
  <dcterms:created xsi:type="dcterms:W3CDTF">1601-01-01T00:00:00Z</dcterms:created>
  <dcterms:modified xsi:type="dcterms:W3CDTF">2020-04-09T11:12:08Z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