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303" r:id="rId2"/>
  </p:sldIdLst>
  <p:sldSz cx="6858000" cy="9906000" type="A4"/>
  <p:notesSz cx="6858000" cy="9874250"/>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varScale="1">
        <p:scale>
          <a:sx n="71" d="100"/>
          <a:sy n="71" d="100"/>
        </p:scale>
        <p:origin x="3390" y="72"/>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1" y="2"/>
            <a:ext cx="2972393"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83991" y="2"/>
            <a:ext cx="2972392"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1" y="9378552"/>
            <a:ext cx="2972393"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83991" y="9378552"/>
            <a:ext cx="2972392"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1" y="2"/>
            <a:ext cx="2972393"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83991" y="2"/>
            <a:ext cx="2972392"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147888" y="739775"/>
            <a:ext cx="2563812"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85317" y="4690070"/>
            <a:ext cx="5487370" cy="4443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1" y="9378552"/>
            <a:ext cx="2972393"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83991" y="9378552"/>
            <a:ext cx="2972392"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ChangeArrowheads="1"/>
          </p:cNvSpPr>
          <p:nvPr/>
        </p:nvSpPr>
        <p:spPr bwMode="auto">
          <a:xfrm>
            <a:off x="152400" y="2133600"/>
            <a:ext cx="14414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（１）飼養状況</a:t>
            </a:r>
          </a:p>
        </p:txBody>
      </p:sp>
      <p:sp>
        <p:nvSpPr>
          <p:cNvPr id="14339" name="Text Box 9"/>
          <p:cNvSpPr txBox="1">
            <a:spLocks noChangeArrowheads="1"/>
          </p:cNvSpPr>
          <p:nvPr/>
        </p:nvSpPr>
        <p:spPr bwMode="auto">
          <a:xfrm>
            <a:off x="2683386" y="9354979"/>
            <a:ext cx="133882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蜜蜂の衛生検査作業</a:t>
            </a:r>
          </a:p>
        </p:txBody>
      </p:sp>
      <p:pic>
        <p:nvPicPr>
          <p:cNvPr id="14344" name="Picture 16" descr="腐そ病検査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4900" y="7228918"/>
            <a:ext cx="2837600" cy="2143682"/>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Rectangle 17"/>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a:latin typeface="HG丸ｺﾞｼｯｸM-PRO" panose="020F0600000000000000" pitchFamily="50" charset="-128"/>
                <a:ea typeface="HG丸ｺﾞｼｯｸM-PRO" panose="020F0600000000000000" pitchFamily="50" charset="-128"/>
              </a:rPr>
              <a:t>　畜種別の動向</a:t>
            </a:r>
          </a:p>
        </p:txBody>
      </p:sp>
      <p:sp>
        <p:nvSpPr>
          <p:cNvPr id="14346" name="AutoShape 19"/>
          <p:cNvSpPr>
            <a:spLocks noChangeArrowheads="1"/>
          </p:cNvSpPr>
          <p:nvPr/>
        </p:nvSpPr>
        <p:spPr bwMode="auto">
          <a:xfrm>
            <a:off x="2209800" y="685800"/>
            <a:ext cx="2286000" cy="457200"/>
          </a:xfrm>
          <a:prstGeom prst="bevel">
            <a:avLst>
              <a:gd name="adj" fmla="val 12500"/>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600" b="1">
                <a:latin typeface="HG丸ｺﾞｼｯｸM-PRO" panose="020F0600000000000000" pitchFamily="50" charset="-128"/>
                <a:ea typeface="HG丸ｺﾞｼｯｸM-PRO" panose="020F0600000000000000" pitchFamily="50" charset="-128"/>
              </a:rPr>
              <a:t>養　　　蜂</a:t>
            </a:r>
          </a:p>
        </p:txBody>
      </p:sp>
      <p:sp>
        <p:nvSpPr>
          <p:cNvPr id="14347" name="AutoShape 20"/>
          <p:cNvSpPr>
            <a:spLocks noChangeArrowheads="1"/>
          </p:cNvSpPr>
          <p:nvPr/>
        </p:nvSpPr>
        <p:spPr bwMode="auto">
          <a:xfrm>
            <a:off x="457200" y="1386640"/>
            <a:ext cx="6019800" cy="594560"/>
          </a:xfrm>
          <a:prstGeom prst="roundRect">
            <a:avLst>
              <a:gd name="adj" fmla="val 16667"/>
            </a:avLst>
          </a:prstGeom>
          <a:noFill/>
          <a:ln w="38100" cmpd="dbl"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no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50000"/>
              </a:spcBef>
              <a:buFontTx/>
              <a:buNone/>
            </a:pPr>
            <a:r>
              <a:rPr lang="ja-JP" altLang="en-US" sz="1200" dirty="0">
                <a:latin typeface="HG丸ｺﾞｼｯｸM-PRO" panose="020F0600000000000000" pitchFamily="50" charset="-128"/>
                <a:ea typeface="HG丸ｺﾞｼｯｸM-PRO" panose="020F0600000000000000" pitchFamily="50" charset="-128"/>
              </a:rPr>
              <a:t>　</a:t>
            </a:r>
            <a:r>
              <a:rPr lang="ja-JP" altLang="en-US" sz="1200" dirty="0" smtClean="0">
                <a:latin typeface="HG丸ｺﾞｼｯｸM-PRO" panose="020F0600000000000000" pitchFamily="50" charset="-128"/>
                <a:ea typeface="HG丸ｺﾞｼｯｸM-PRO" panose="020F0600000000000000" pitchFamily="50" charset="-128"/>
              </a:rPr>
              <a:t>セイヨウミツバチ</a:t>
            </a:r>
            <a:r>
              <a:rPr lang="ja-JP" altLang="en-US" sz="1200" dirty="0">
                <a:latin typeface="HG丸ｺﾞｼｯｸM-PRO" panose="020F0600000000000000" pitchFamily="50" charset="-128"/>
                <a:ea typeface="HG丸ｺﾞｼｯｸM-PRO" panose="020F0600000000000000" pitchFamily="50" charset="-128"/>
              </a:rPr>
              <a:t>を中心に、蜂蜜の生産の他、イチゴやメロンなどの園芸作物の受粉交配用に県内全域で飼育されています。</a:t>
            </a:r>
          </a:p>
        </p:txBody>
      </p:sp>
      <p:sp>
        <p:nvSpPr>
          <p:cNvPr id="14348" name="Text Box 21"/>
          <p:cNvSpPr txBox="1">
            <a:spLocks noChangeArrowheads="1"/>
          </p:cNvSpPr>
          <p:nvPr/>
        </p:nvSpPr>
        <p:spPr bwMode="auto">
          <a:xfrm>
            <a:off x="2895600" y="9645650"/>
            <a:ext cx="9144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smtClean="0">
                <a:latin typeface="HG丸ｺﾞｼｯｸM-PRO" panose="020F0600000000000000" pitchFamily="50" charset="-128"/>
                <a:ea typeface="HG丸ｺﾞｼｯｸM-PRO" panose="020F0600000000000000" pitchFamily="50" charset="-128"/>
              </a:rPr>
              <a:t>－１１</a:t>
            </a:r>
            <a:r>
              <a:rPr lang="en-US" altLang="ja-JP" sz="1000" dirty="0" smtClean="0">
                <a:solidFill>
                  <a:srgbClr val="FF0000"/>
                </a:solidFill>
                <a:latin typeface="HG丸ｺﾞｼｯｸM-PRO" panose="020F0600000000000000" pitchFamily="50" charset="-128"/>
                <a:ea typeface="HG丸ｺﾞｼｯｸM-PRO" panose="020F0600000000000000" pitchFamily="50" charset="-128"/>
              </a:rPr>
              <a:t>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2" name="テキスト ボックス 1"/>
          <p:cNvSpPr txBox="1"/>
          <p:nvPr/>
        </p:nvSpPr>
        <p:spPr>
          <a:xfrm>
            <a:off x="2895600" y="6248400"/>
            <a:ext cx="3733800" cy="226088"/>
          </a:xfrm>
          <a:prstGeom prst="rect">
            <a:avLst/>
          </a:prstGeom>
          <a:noFill/>
        </p:spPr>
        <p:txBody>
          <a:bodyPr wrap="square" rtlCol="0">
            <a:spAutoFit/>
          </a:bodyPr>
          <a:lstStyle/>
          <a:p>
            <a:pPr algn="l"/>
            <a:r>
              <a:rPr kumimoji="1" lang="en-US" altLang="ja-JP" sz="800" dirty="0" smtClean="0">
                <a:latin typeface="HG丸ｺﾞｼｯｸM-PRO" panose="020F0600000000000000" pitchFamily="50" charset="-128"/>
                <a:ea typeface="HG丸ｺﾞｼｯｸM-PRO" panose="020F0600000000000000" pitchFamily="50" charset="-128"/>
              </a:rPr>
              <a:t>※</a:t>
            </a:r>
            <a:r>
              <a:rPr kumimoji="1" lang="ja-JP" altLang="en-US" sz="800" dirty="0" smtClean="0">
                <a:latin typeface="HG丸ｺﾞｼｯｸM-PRO" panose="020F0600000000000000" pitchFamily="50" charset="-128"/>
                <a:ea typeface="HG丸ｺﾞｼｯｸM-PRO" panose="020F0600000000000000" pitchFamily="50" charset="-128"/>
              </a:rPr>
              <a:t>平成</a:t>
            </a:r>
            <a:r>
              <a:rPr kumimoji="1" lang="en-US" altLang="ja-JP" sz="800" dirty="0" smtClean="0">
                <a:latin typeface="HG丸ｺﾞｼｯｸM-PRO" panose="020F0600000000000000" pitchFamily="50" charset="-128"/>
                <a:ea typeface="HG丸ｺﾞｼｯｸM-PRO" panose="020F0600000000000000" pitchFamily="50" charset="-128"/>
              </a:rPr>
              <a:t>25</a:t>
            </a:r>
            <a:r>
              <a:rPr kumimoji="1" lang="ja-JP" altLang="en-US" sz="800" dirty="0" smtClean="0">
                <a:latin typeface="HG丸ｺﾞｼｯｸM-PRO" panose="020F0600000000000000" pitchFamily="50" charset="-128"/>
                <a:ea typeface="HG丸ｺﾞｼｯｸM-PRO" panose="020F0600000000000000" pitchFamily="50" charset="-128"/>
              </a:rPr>
              <a:t>年以降は法改正に伴い、趣味養蜂家の戸数および群数を含む。</a:t>
            </a:r>
            <a:endParaRPr kumimoji="1" lang="ja-JP" altLang="en-US" sz="800" dirty="0">
              <a:latin typeface="HG丸ｺﾞｼｯｸM-PRO" panose="020F0600000000000000" pitchFamily="50" charset="-128"/>
              <a:ea typeface="HG丸ｺﾞｼｯｸM-PRO" panose="020F0600000000000000" pitchFamily="50" charset="-128"/>
            </a:endParaRPr>
          </a:p>
        </p:txBody>
      </p:sp>
      <p:sp>
        <p:nvSpPr>
          <p:cNvPr id="11" name="正方形/長方形 10"/>
          <p:cNvSpPr/>
          <p:nvPr/>
        </p:nvSpPr>
        <p:spPr bwMode="auto">
          <a:xfrm>
            <a:off x="304800" y="6629400"/>
            <a:ext cx="6248400" cy="443079"/>
          </a:xfrm>
          <a:prstGeom prst="rect">
            <a:avLst/>
          </a:prstGeom>
          <a:solidFill>
            <a:srgbClr val="FFFFCC">
              <a:alpha val="5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noAutofit/>
          </a:bodyPr>
          <a:lstStyle/>
          <a:p>
            <a:pPr algn="l"/>
            <a:r>
              <a:rPr kumimoji="1" lang="ja-JP" altLang="en-US"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・平成</a:t>
            </a:r>
            <a:r>
              <a:rPr kumimoji="1" lang="en-US" altLang="ja-JP"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１年</a:t>
            </a:r>
            <a:r>
              <a:rPr lang="ja-JP" altLang="en-US" sz="900" dirty="0" smtClean="0">
                <a:latin typeface="HG丸ｺﾞｼｯｸM-PRO" panose="020F0600000000000000" pitchFamily="50" charset="-128"/>
                <a:ea typeface="HG丸ｺﾞｼｯｸM-PRO" panose="020F0600000000000000" pitchFamily="50" charset="-128"/>
              </a:rPr>
              <a:t>の蜂群数は</a:t>
            </a:r>
            <a:r>
              <a:rPr lang="en-US" altLang="ja-JP" sz="900" dirty="0" smtClean="0">
                <a:latin typeface="HG丸ｺﾞｼｯｸM-PRO" panose="020F0600000000000000" pitchFamily="50" charset="-128"/>
                <a:ea typeface="HG丸ｺﾞｼｯｸM-PRO" panose="020F0600000000000000" pitchFamily="50" charset="-128"/>
              </a:rPr>
              <a:t>1,367</a:t>
            </a:r>
            <a:r>
              <a:rPr lang="ja-JP" altLang="en-US" sz="900" dirty="0" smtClean="0">
                <a:latin typeface="HG丸ｺﾞｼｯｸM-PRO" panose="020F0600000000000000" pitchFamily="50" charset="-128"/>
                <a:ea typeface="HG丸ｺﾞｼｯｸM-PRO" panose="020F0600000000000000" pitchFamily="50" charset="-128"/>
              </a:rPr>
              <a:t>群で、前年に比べ</a:t>
            </a:r>
            <a:r>
              <a:rPr lang="en-US" altLang="ja-JP" sz="900" dirty="0" smtClean="0">
                <a:latin typeface="HG丸ｺﾞｼｯｸM-PRO" panose="020F0600000000000000" pitchFamily="50" charset="-128"/>
                <a:ea typeface="HG丸ｺﾞｼｯｸM-PRO" panose="020F0600000000000000" pitchFamily="50" charset="-128"/>
              </a:rPr>
              <a:t>17</a:t>
            </a:r>
            <a:r>
              <a:rPr lang="ja-JP" altLang="en-US" sz="900" dirty="0" smtClean="0">
                <a:latin typeface="HG丸ｺﾞｼｯｸM-PRO" panose="020F0600000000000000" pitchFamily="50" charset="-128"/>
                <a:ea typeface="HG丸ｺﾞｼｯｸM-PRO" panose="020F0600000000000000" pitchFamily="50" charset="-128"/>
              </a:rPr>
              <a:t>群（</a:t>
            </a:r>
            <a:r>
              <a:rPr lang="en-US" altLang="ja-JP" sz="900" dirty="0" smtClean="0">
                <a:latin typeface="HG丸ｺﾞｼｯｸM-PRO" panose="020F0600000000000000" pitchFamily="50" charset="-128"/>
                <a:ea typeface="HG丸ｺﾞｼｯｸM-PRO" panose="020F0600000000000000" pitchFamily="50" charset="-128"/>
              </a:rPr>
              <a:t>1.2</a:t>
            </a:r>
            <a:r>
              <a:rPr lang="ja-JP" altLang="en-US" sz="900" dirty="0" smtClean="0">
                <a:latin typeface="HG丸ｺﾞｼｯｸM-PRO" panose="020F0600000000000000" pitchFamily="50" charset="-128"/>
                <a:ea typeface="HG丸ｺﾞｼｯｸM-PRO" panose="020F0600000000000000" pitchFamily="50" charset="-128"/>
              </a:rPr>
              <a:t>％）減少した。</a:t>
            </a:r>
            <a:r>
              <a:rPr lang="en-US" altLang="ja-JP" sz="900" dirty="0">
                <a:latin typeface="HG丸ｺﾞｼｯｸM-PRO" panose="020F0600000000000000" pitchFamily="50" charset="-128"/>
                <a:ea typeface="HG丸ｺﾞｼｯｸM-PRO" panose="020F0600000000000000" pitchFamily="50" charset="-128"/>
              </a:rPr>
              <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smtClean="0">
                <a:latin typeface="HG丸ｺﾞｼｯｸM-PRO" panose="020F0600000000000000" pitchFamily="50" charset="-128"/>
                <a:ea typeface="HG丸ｺﾞｼｯｸM-PRO" panose="020F0600000000000000" pitchFamily="50" charset="-128"/>
              </a:rPr>
              <a:t>・飼養戸数は</a:t>
            </a:r>
            <a:r>
              <a:rPr lang="en-US" altLang="ja-JP" sz="900" dirty="0" smtClean="0">
                <a:latin typeface="HG丸ｺﾞｼｯｸM-PRO" panose="020F0600000000000000" pitchFamily="50" charset="-128"/>
                <a:ea typeface="HG丸ｺﾞｼｯｸM-PRO" panose="020F0600000000000000" pitchFamily="50" charset="-128"/>
              </a:rPr>
              <a:t>101</a:t>
            </a:r>
            <a:r>
              <a:rPr lang="ja-JP" altLang="en-US" sz="900" dirty="0" smtClean="0">
                <a:latin typeface="HG丸ｺﾞｼｯｸM-PRO" panose="020F0600000000000000" pitchFamily="50" charset="-128"/>
                <a:ea typeface="HG丸ｺﾞｼｯｸM-PRO" panose="020F0600000000000000" pitchFamily="50" charset="-128"/>
              </a:rPr>
              <a:t>戸で、</a:t>
            </a:r>
            <a:r>
              <a:rPr lang="ja-JP" altLang="en-US" sz="900" dirty="0">
                <a:latin typeface="HG丸ｺﾞｼｯｸM-PRO" panose="020F0600000000000000" pitchFamily="50" charset="-128"/>
                <a:ea typeface="HG丸ｺﾞｼｯｸM-PRO" panose="020F0600000000000000" pitchFamily="50" charset="-128"/>
              </a:rPr>
              <a:t>前年に</a:t>
            </a:r>
            <a:r>
              <a:rPr lang="ja-JP" altLang="en-US" sz="900" dirty="0" smtClean="0">
                <a:latin typeface="HG丸ｺﾞｼｯｸM-PRO" panose="020F0600000000000000" pitchFamily="50" charset="-128"/>
                <a:ea typeface="HG丸ｺﾞｼｯｸM-PRO" panose="020F0600000000000000" pitchFamily="50" charset="-128"/>
              </a:rPr>
              <a:t>比べ</a:t>
            </a:r>
            <a:r>
              <a:rPr lang="en-US" altLang="ja-JP" sz="900" dirty="0" smtClean="0">
                <a:latin typeface="HG丸ｺﾞｼｯｸM-PRO" panose="020F0600000000000000" pitchFamily="50" charset="-128"/>
                <a:ea typeface="HG丸ｺﾞｼｯｸM-PRO" panose="020F0600000000000000" pitchFamily="50" charset="-128"/>
              </a:rPr>
              <a:t>14</a:t>
            </a:r>
            <a:r>
              <a:rPr lang="ja-JP" altLang="en-US" sz="900" dirty="0" smtClean="0">
                <a:latin typeface="HG丸ｺﾞｼｯｸM-PRO" panose="020F0600000000000000" pitchFamily="50" charset="-128"/>
                <a:ea typeface="HG丸ｺﾞｼｯｸM-PRO" panose="020F0600000000000000" pitchFamily="50" charset="-128"/>
              </a:rPr>
              <a:t>戸（</a:t>
            </a:r>
            <a:r>
              <a:rPr lang="en-US" altLang="ja-JP" sz="900" smtClean="0">
                <a:latin typeface="HG丸ｺﾞｼｯｸM-PRO" panose="020F0600000000000000" pitchFamily="50" charset="-128"/>
                <a:ea typeface="HG丸ｺﾞｼｯｸM-PRO" panose="020F0600000000000000" pitchFamily="50" charset="-128"/>
              </a:rPr>
              <a:t>16.1%</a:t>
            </a:r>
            <a:r>
              <a:rPr lang="ja-JP" altLang="en-US" sz="900" dirty="0" smtClean="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増加</a:t>
            </a:r>
            <a:r>
              <a:rPr lang="ja-JP" altLang="en-US" sz="900" dirty="0" smtClean="0">
                <a:latin typeface="HG丸ｺﾞｼｯｸM-PRO" panose="020F0600000000000000" pitchFamily="50" charset="-128"/>
                <a:ea typeface="HG丸ｺﾞｼｯｸM-PRO" panose="020F0600000000000000" pitchFamily="50" charset="-128"/>
              </a:rPr>
              <a:t>した。</a:t>
            </a:r>
            <a:endParaRPr kumimoji="1" lang="en-US" altLang="ja-JP"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endParaRPr>
          </a:p>
        </p:txBody>
      </p:sp>
      <p:pic>
        <p:nvPicPr>
          <p:cNvPr id="3" name="図 2"/>
          <p:cNvPicPr>
            <a:picLocks noChangeAspect="1"/>
          </p:cNvPicPr>
          <p:nvPr/>
        </p:nvPicPr>
        <p:blipFill>
          <a:blip r:embed="rId3"/>
          <a:stretch>
            <a:fillRect/>
          </a:stretch>
        </p:blipFill>
        <p:spPr>
          <a:xfrm>
            <a:off x="-409075" y="1903200"/>
            <a:ext cx="7745431" cy="4726200"/>
          </a:xfrm>
          <a:prstGeom prst="rect">
            <a:avLst/>
          </a:prstGeom>
        </p:spPr>
      </p:pic>
    </p:spTree>
    <p:extLst>
      <p:ext uri="{BB962C8B-B14F-4D97-AF65-F5344CB8AC3E}">
        <p14:creationId xmlns:p14="http://schemas.microsoft.com/office/powerpoint/2010/main" val="2213331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4944</TotalTime>
  <Words>56</Words>
  <Application>Microsoft Office PowerPoint</Application>
  <PresentationFormat>A4 210 x 297 mm</PresentationFormat>
  <Paragraphs>8</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ＭＳ Ｐゴシック</vt:lpstr>
      <vt:lpstr>ＭＳ Ｐ明朝</vt:lpstr>
      <vt:lpstr>Arial</vt:lpstr>
      <vt:lpstr>標準デザイン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287</cp:revision>
  <cp:lastPrinted>2020-03-10T02:15:12Z</cp:lastPrinted>
  <dcterms:created xsi:type="dcterms:W3CDTF">1601-01-01T00:00:00Z</dcterms:created>
  <dcterms:modified xsi:type="dcterms:W3CDTF">2020-03-26T08:58:01Z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