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0" r:id="rId2"/>
    <p:sldId id="301" r:id="rId3"/>
  </p:sldIdLst>
  <p:sldSz cx="6858000" cy="9906000" type="A4"/>
  <p:notesSz cx="6858000" cy="9945688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 varScale="1">
        <p:scale>
          <a:sx n="71" d="100"/>
          <a:sy n="71" d="100"/>
        </p:scale>
        <p:origin x="3390" y="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37849017580145"/>
          <c:y val="0.18135593220338983"/>
          <c:w val="0.83453981385729059"/>
          <c:h val="0.66610169491525428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'４　採卵鶏'!$B$5</c:f>
              <c:strCache>
                <c:ptCount val="1"/>
                <c:pt idx="0">
                  <c:v>羽数（百羽）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1"/>
              <c:layout>
                <c:manualLayout>
                  <c:x val="-5.3687704755622876E-4"/>
                  <c:y val="4.01103251924016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760780290260794E-4"/>
                  <c:y val="2.156857511455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6268731661899908E-4"/>
                  <c:y val="5.60149472841322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1527901049593014E-4"/>
                  <c:y val="7.281462698518972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5437142228988966E-4"/>
                  <c:y val="5.60896837047909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8.4108927955881137E-4"/>
                  <c:y val="1.20838115574536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9357240375985137E-4"/>
                  <c:y val="2.47858000800741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8143078547446507E-3"/>
                  <c:y val="4.10658837136883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3.1474349056936901E-4"/>
                  <c:y val="4.9585835668846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'４　採卵鶏'!$D$5:$Q$5</c:f>
              <c:numCache>
                <c:formatCode>#,##0_);[Red]\(#,##0\)</c:formatCode>
                <c:ptCount val="14"/>
                <c:pt idx="0">
                  <c:v>8818.06</c:v>
                </c:pt>
                <c:pt idx="1">
                  <c:v>9210</c:v>
                </c:pt>
                <c:pt idx="2">
                  <c:v>7974.78</c:v>
                </c:pt>
                <c:pt idx="3">
                  <c:v>8052.35</c:v>
                </c:pt>
                <c:pt idx="4">
                  <c:v>8018.94</c:v>
                </c:pt>
                <c:pt idx="5">
                  <c:v>7408</c:v>
                </c:pt>
                <c:pt idx="6">
                  <c:v>5956</c:v>
                </c:pt>
                <c:pt idx="7">
                  <c:v>4644.96</c:v>
                </c:pt>
                <c:pt idx="8">
                  <c:v>4181.18</c:v>
                </c:pt>
                <c:pt idx="9">
                  <c:v>3923.23</c:v>
                </c:pt>
                <c:pt idx="10">
                  <c:v>3860.05</c:v>
                </c:pt>
                <c:pt idx="11">
                  <c:v>3842.86</c:v>
                </c:pt>
                <c:pt idx="12">
                  <c:v>3642.06</c:v>
                </c:pt>
                <c:pt idx="13">
                  <c:v>3660.46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06868704"/>
        <c:axId val="1206868160"/>
      </c:barChart>
      <c:lineChart>
        <c:grouping val="standard"/>
        <c:varyColors val="0"/>
        <c:ser>
          <c:idx val="2"/>
          <c:order val="2"/>
          <c:tx>
            <c:strRef>
              <c:f>'４　採卵鶏'!$B$6</c:f>
              <c:strCache>
                <c:ptCount val="1"/>
                <c:pt idx="0">
                  <c:v>一戸当たり飼養羽数（羽）</c:v>
                </c:pt>
              </c:strCache>
            </c:strRef>
          </c:tx>
          <c:spPr>
            <a:ln w="25400">
              <a:solidFill>
                <a:srgbClr val="FF99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99FF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2.5728252066255026E-2"/>
                  <c:y val="2.7115379140848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139707459008154E-2"/>
                  <c:y val="-2.7299257084389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4626425316277019E-2"/>
                  <c:y val="2.6744250189065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8488682968403549E-3"/>
                  <c:y val="1.2765336536322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4710973951420509E-2"/>
                  <c:y val="-1.8956893100226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222103181519539E-2"/>
                  <c:y val="-2.895679707815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3910089138207089E-2"/>
                  <c:y val="2.9778757241913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7889768687852113E-2"/>
                  <c:y val="3.25905215015272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7140186030787573E-2"/>
                  <c:y val="3.64607131699987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583443298022952E-2"/>
                  <c:y val="3.9471042680301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4176893590489199E-2"/>
                  <c:y val="-3.22389442451654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5.3264716943645721E-2"/>
                  <c:y val="3.07151058519875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4.778046073829665E-2"/>
                  <c:y val="-3.6569702893256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8397918719312042E-2"/>
                  <c:y val="-2.75608345566973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'４　採卵鶏'!$D$6:$Q$6</c:f>
              <c:numCache>
                <c:formatCode>#,##0_);[Red]\(#,##0\)</c:formatCode>
                <c:ptCount val="14"/>
                <c:pt idx="0">
                  <c:v>5477.0559006211179</c:v>
                </c:pt>
                <c:pt idx="1">
                  <c:v>7139.5348837209303</c:v>
                </c:pt>
                <c:pt idx="2">
                  <c:v>7523.3773584905657</c:v>
                </c:pt>
                <c:pt idx="3">
                  <c:v>10595.197368421053</c:v>
                </c:pt>
                <c:pt idx="4">
                  <c:v>12933.774193548386</c:v>
                </c:pt>
                <c:pt idx="5">
                  <c:v>13718.518518518518</c:v>
                </c:pt>
                <c:pt idx="6">
                  <c:v>12155.102040816326</c:v>
                </c:pt>
                <c:pt idx="7">
                  <c:v>9479.5102040816328</c:v>
                </c:pt>
                <c:pt idx="8">
                  <c:v>9291.5111111111109</c:v>
                </c:pt>
                <c:pt idx="9">
                  <c:v>10324.28947368421</c:v>
                </c:pt>
                <c:pt idx="10">
                  <c:v>10432.567567567568</c:v>
                </c:pt>
                <c:pt idx="11">
                  <c:v>11302.529411764706</c:v>
                </c:pt>
                <c:pt idx="12">
                  <c:v>10405.885714285714</c:v>
                </c:pt>
                <c:pt idx="13">
                  <c:v>11092.30303030303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6868704"/>
        <c:axId val="1206868160"/>
      </c:lineChart>
      <c:lineChart>
        <c:grouping val="standard"/>
        <c:varyColors val="0"/>
        <c:ser>
          <c:idx val="1"/>
          <c:order val="0"/>
          <c:tx>
            <c:strRef>
              <c:f>'４　採卵鶏'!$B$4</c:f>
              <c:strCache>
                <c:ptCount val="1"/>
                <c:pt idx="0">
                  <c:v>戸数</c:v>
                </c:pt>
              </c:strCache>
            </c:strRef>
          </c:tx>
          <c:spPr>
            <a:ln w="25400">
              <a:solidFill>
                <a:srgbClr val="FFCC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CC00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1.9516593517847507E-2"/>
                  <c:y val="2.80960896837048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037328968832363E-2"/>
                  <c:y val="2.4841852395569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455794499317329E-2"/>
                  <c:y val="3.14012189154322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771772969950671E-2"/>
                  <c:y val="-2.1649717514124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6292508420935527E-2"/>
                  <c:y val="-2.90055607455847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5745100114812456E-2"/>
                  <c:y val="-2.4327594643889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5197583239013442E-2"/>
                  <c:y val="-2.2751367943413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7752553423066177E-2"/>
                  <c:y val="-2.3802304372970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6170910383875282E-2"/>
                  <c:y val="-2.3564927265447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6657519671468148E-2"/>
                  <c:y val="-2.3039459050669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7144237528737068E-2"/>
                  <c:y val="-2.3564927265447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596720652938109E-2"/>
                  <c:y val="-2.47343743049068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6049203777139039E-2"/>
                  <c:y val="-2.2920948440766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5501795471016024E-2"/>
                  <c:y val="-1.83614929489746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1.7022530922000824E-2"/>
                  <c:y val="-2.6192090395480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'４　採卵鶏'!$D$4:$Q$4</c:f>
              <c:numCache>
                <c:formatCode>#,##0_);[Red]\(#,##0\)</c:formatCode>
                <c:ptCount val="14"/>
                <c:pt idx="0">
                  <c:v>161</c:v>
                </c:pt>
                <c:pt idx="1">
                  <c:v>129</c:v>
                </c:pt>
                <c:pt idx="2">
                  <c:v>106</c:v>
                </c:pt>
                <c:pt idx="3">
                  <c:v>76</c:v>
                </c:pt>
                <c:pt idx="4">
                  <c:v>62</c:v>
                </c:pt>
                <c:pt idx="5">
                  <c:v>54</c:v>
                </c:pt>
                <c:pt idx="6">
                  <c:v>49</c:v>
                </c:pt>
                <c:pt idx="7">
                  <c:v>49</c:v>
                </c:pt>
                <c:pt idx="8">
                  <c:v>45</c:v>
                </c:pt>
                <c:pt idx="9">
                  <c:v>38</c:v>
                </c:pt>
                <c:pt idx="10">
                  <c:v>37</c:v>
                </c:pt>
                <c:pt idx="11">
                  <c:v>34</c:v>
                </c:pt>
                <c:pt idx="12">
                  <c:v>35</c:v>
                </c:pt>
                <c:pt idx="13" formatCode="General">
                  <c:v>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6871424"/>
        <c:axId val="1206877952"/>
      </c:lineChart>
      <c:catAx>
        <c:axId val="1206868704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681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06868160"/>
        <c:scaling>
          <c:orientation val="minMax"/>
          <c:max val="15000"/>
          <c:min val="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4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ja-JP" sz="800" b="0" i="0" baseline="0"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（百羽）</a:t>
                </a:r>
                <a:endParaRPr lang="ja-JP" altLang="ja-JP" sz="400"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5.58428380448324E-2"/>
              <c:y val="0.140151796413887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68704"/>
        <c:crosses val="autoZero"/>
        <c:crossBetween val="between"/>
      </c:valAx>
      <c:catAx>
        <c:axId val="1206871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06877952"/>
        <c:crosses val="autoZero"/>
        <c:auto val="0"/>
        <c:lblAlgn val="ctr"/>
        <c:lblOffset val="100"/>
        <c:noMultiLvlLbl val="0"/>
      </c:catAx>
      <c:valAx>
        <c:axId val="1206877952"/>
        <c:scaling>
          <c:orientation val="minMax"/>
          <c:max val="300"/>
        </c:scaling>
        <c:delete val="0"/>
        <c:axPos val="r"/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71424"/>
        <c:crosses val="max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277936513321956"/>
          <c:y val="0.1113298049412884"/>
          <c:w val="0.25080026886822671"/>
          <c:h val="0.1575271127570376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650465356773525"/>
          <c:y val="0.19830508474576272"/>
          <c:w val="0.69183040330920376"/>
          <c:h val="0.63389830508474576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'５　ブロイラー'!$B$5</c:f>
              <c:strCache>
                <c:ptCount val="1"/>
                <c:pt idx="0">
                  <c:v>羽数（百羽）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4.3077017132273868E-4"/>
                  <c:y val="0.102477501082712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8.347275065007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766434765472525E-3"/>
                  <c:y val="7.8960710074391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766434765472525E-3"/>
                  <c:y val="6.3168568059513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6.3168568059513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3766434765472525E-3"/>
                  <c:y val="5.1888466620314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376643476547202E-3"/>
                  <c:y val="5.1888466620314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4348856849348702E-4"/>
                  <c:y val="5.20799618856918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5429965322676016E-4"/>
                  <c:y val="4.05952198660527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6175713689375251E-5"/>
                  <c:y val="4.15981718774814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3.83624703386623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378811419030004E-3"/>
                  <c:y val="4.28794848173387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374469572222672E-3"/>
                  <c:y val="3.39268147018624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0839712403662625E-7"/>
                  <c:y val="3.8352344893276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1.0107249223720417E-16"/>
                  <c:y val="2.9385747111706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3782771795717182E-3"/>
                  <c:y val="2.71253050261908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'５　ブロイラー'!$D$5:$Q$5</c:f>
              <c:numCache>
                <c:formatCode>#,##0_);[Red]\(#,##0\)</c:formatCode>
                <c:ptCount val="14"/>
                <c:pt idx="0">
                  <c:v>4574.3</c:v>
                </c:pt>
                <c:pt idx="1">
                  <c:v>3283.4</c:v>
                </c:pt>
                <c:pt idx="2">
                  <c:v>2880.01</c:v>
                </c:pt>
                <c:pt idx="3">
                  <c:v>2312.1</c:v>
                </c:pt>
                <c:pt idx="4">
                  <c:v>2596.96</c:v>
                </c:pt>
                <c:pt idx="5">
                  <c:v>1897</c:v>
                </c:pt>
                <c:pt idx="6">
                  <c:v>1139.47</c:v>
                </c:pt>
                <c:pt idx="7">
                  <c:v>1159.96</c:v>
                </c:pt>
                <c:pt idx="8">
                  <c:v>756.5</c:v>
                </c:pt>
                <c:pt idx="9">
                  <c:v>995.3</c:v>
                </c:pt>
                <c:pt idx="10">
                  <c:v>865.94</c:v>
                </c:pt>
                <c:pt idx="11">
                  <c:v>937.65</c:v>
                </c:pt>
                <c:pt idx="12">
                  <c:v>875.66</c:v>
                </c:pt>
                <c:pt idx="13">
                  <c:v>795.04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06869248"/>
        <c:axId val="1206865440"/>
      </c:barChart>
      <c:lineChart>
        <c:grouping val="standard"/>
        <c:varyColors val="0"/>
        <c:ser>
          <c:idx val="2"/>
          <c:order val="2"/>
          <c:tx>
            <c:strRef>
              <c:f>'５　ブロイラー'!$B$6</c:f>
              <c:strCache>
                <c:ptCount val="1"/>
                <c:pt idx="0">
                  <c:v>一戸当たり飼養羽数(羽)</c:v>
                </c:pt>
              </c:strCache>
            </c:strRef>
          </c:tx>
          <c:spPr>
            <a:ln w="25400">
              <a:solidFill>
                <a:srgbClr val="FF99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99FF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8851628943202833E-2"/>
                  <c:y val="-3.1081564548293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9003019618687074E-2"/>
                  <c:y val="-2.5877618537878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683837675540045E-2"/>
                  <c:y val="-2.9985795508064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032894814121752E-2"/>
                  <c:y val="-2.64200200863991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2664440379965105E-2"/>
                  <c:y val="-2.31545434384731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6295555377371835E-2"/>
                  <c:y val="2.50412256806162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8190317916639641E-2"/>
                  <c:y val="-2.91868190017838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1802621777781299E-2"/>
                  <c:y val="-2.7900742130222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0884991999607767E-2"/>
                  <c:y val="-2.2969998924092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2626687347327335E-2"/>
                  <c:y val="2.21944663184410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62857240623096E-2"/>
                  <c:y val="-2.58625994848202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3944849642165667E-2"/>
                  <c:y val="2.9835712679926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3484565346069951E-2"/>
                  <c:y val="-2.1522338060209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7095211562239376E-2"/>
                  <c:y val="2.0121983638669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2.9211119723233259E-2"/>
                  <c:y val="2.8225446170330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3.7734502400117671E-2"/>
                  <c:y val="-3.0385807062558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2323265645771771E-2"/>
                  <c:y val="6.591271718922709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'５　ブロイラー'!$D$6:$Q$6</c:f>
              <c:numCache>
                <c:formatCode>#,##0_);[Red]\(#,##0\)</c:formatCode>
                <c:ptCount val="14"/>
                <c:pt idx="0">
                  <c:v>13453.823529411764</c:v>
                </c:pt>
                <c:pt idx="1">
                  <c:v>14275.652173913044</c:v>
                </c:pt>
                <c:pt idx="2">
                  <c:v>16941.235294117647</c:v>
                </c:pt>
                <c:pt idx="3">
                  <c:v>12845</c:v>
                </c:pt>
                <c:pt idx="4">
                  <c:v>10820.666666666666</c:v>
                </c:pt>
                <c:pt idx="5">
                  <c:v>11856.25</c:v>
                </c:pt>
                <c:pt idx="6">
                  <c:v>9495.5833333333339</c:v>
                </c:pt>
                <c:pt idx="7">
                  <c:v>11599.6</c:v>
                </c:pt>
                <c:pt idx="8">
                  <c:v>7565</c:v>
                </c:pt>
                <c:pt idx="9">
                  <c:v>11058.888888888889</c:v>
                </c:pt>
                <c:pt idx="10">
                  <c:v>8659.4</c:v>
                </c:pt>
                <c:pt idx="11">
                  <c:v>9376.5</c:v>
                </c:pt>
                <c:pt idx="12">
                  <c:v>7960.545454545455</c:v>
                </c:pt>
                <c:pt idx="13">
                  <c:v>7227.636363636364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6869248"/>
        <c:axId val="1206865440"/>
      </c:lineChart>
      <c:lineChart>
        <c:grouping val="standard"/>
        <c:varyColors val="0"/>
        <c:ser>
          <c:idx val="1"/>
          <c:order val="0"/>
          <c:tx>
            <c:strRef>
              <c:f>'５　ブロイラー'!$B$4</c:f>
              <c:strCache>
                <c:ptCount val="1"/>
                <c:pt idx="0">
                  <c:v>戸数</c:v>
                </c:pt>
              </c:strCache>
            </c:strRef>
          </c:tx>
          <c:spPr>
            <a:ln w="25400">
              <a:solidFill>
                <a:srgbClr val="FFCC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CC00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9906777833851537E-2"/>
                  <c:y val="-2.3380429179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127615175467303E-2"/>
                  <c:y val="-1.46143928409903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019253388792193E-2"/>
                  <c:y val="-1.7011636446061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8355643810085205E-2"/>
                  <c:y val="-1.632594839007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7836313188342064E-2"/>
                  <c:y val="-3.2763987236964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0419633450788843E-2"/>
                  <c:y val="-2.5156047324555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8527995237463905E-2"/>
                  <c:y val="-1.2067932146015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9391811919716319E-2"/>
                  <c:y val="-1.73962257313503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9559827462129569E-2"/>
                  <c:y val="-1.83556560915568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0766395850904958E-2"/>
                  <c:y val="-2.69843119546692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9904638714011207E-2"/>
                  <c:y val="-3.0394810655947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1796060133087821E-2"/>
                  <c:y val="-2.49789408499902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783858952794885E-2"/>
                  <c:y val="-2.3118168211004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9387584431874955E-2"/>
                  <c:y val="-2.2161757720474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2.0939828759370387E-2"/>
                  <c:y val="-2.50894832487002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1456302861542181E-2"/>
                  <c:y val="-2.73773354193475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9562148789515316E-2"/>
                  <c:y val="2.5546040966490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ブロイラー'!$D$3:$Q$3</c:f>
              <c:strCache>
                <c:ptCount val="14"/>
                <c:pt idx="0">
                  <c:v>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</c:strCache>
            </c:strRef>
          </c:cat>
          <c:val>
            <c:numRef>
              <c:f>'５　ブロイラー'!$D$4:$Q$4</c:f>
              <c:numCache>
                <c:formatCode>#,##0_);[Red]\(#,##0\)</c:formatCode>
                <c:ptCount val="14"/>
                <c:pt idx="0">
                  <c:v>34</c:v>
                </c:pt>
                <c:pt idx="1">
                  <c:v>23</c:v>
                </c:pt>
                <c:pt idx="2">
                  <c:v>17</c:v>
                </c:pt>
                <c:pt idx="3">
                  <c:v>18</c:v>
                </c:pt>
                <c:pt idx="4">
                  <c:v>24</c:v>
                </c:pt>
                <c:pt idx="5">
                  <c:v>16</c:v>
                </c:pt>
                <c:pt idx="6">
                  <c:v>12</c:v>
                </c:pt>
                <c:pt idx="7">
                  <c:v>10</c:v>
                </c:pt>
                <c:pt idx="8">
                  <c:v>10</c:v>
                </c:pt>
                <c:pt idx="9">
                  <c:v>9</c:v>
                </c:pt>
                <c:pt idx="10">
                  <c:v>10</c:v>
                </c:pt>
                <c:pt idx="11">
                  <c:v>10</c:v>
                </c:pt>
                <c:pt idx="12">
                  <c:v>11</c:v>
                </c:pt>
                <c:pt idx="13">
                  <c:v>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6877408"/>
        <c:axId val="1206874688"/>
      </c:lineChart>
      <c:catAx>
        <c:axId val="1206869248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6544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206865440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（百羽）</a:t>
                </a:r>
              </a:p>
            </c:rich>
          </c:tx>
          <c:layout>
            <c:manualLayout>
              <c:xMode val="edge"/>
              <c:yMode val="edge"/>
              <c:x val="9.3044947843097747E-2"/>
              <c:y val="0.13222197392182658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69248"/>
        <c:crosses val="autoZero"/>
        <c:crossBetween val="between"/>
      </c:valAx>
      <c:catAx>
        <c:axId val="1206877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06874688"/>
        <c:crosses val="autoZero"/>
        <c:auto val="0"/>
        <c:lblAlgn val="ctr"/>
        <c:lblOffset val="100"/>
        <c:noMultiLvlLbl val="0"/>
      </c:catAx>
      <c:valAx>
        <c:axId val="1206874688"/>
        <c:scaling>
          <c:orientation val="minMax"/>
          <c:max val="120"/>
        </c:scaling>
        <c:delete val="0"/>
        <c:axPos val="r"/>
        <c:title>
          <c:tx>
            <c:rich>
              <a:bodyPr rot="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（戸）</a:t>
                </a:r>
              </a:p>
            </c:rich>
          </c:tx>
          <c:layout>
            <c:manualLayout>
              <c:xMode val="edge"/>
              <c:yMode val="edge"/>
              <c:x val="0.82938238462183012"/>
              <c:y val="0.13617214109825909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1206877408"/>
        <c:crosses val="max"/>
        <c:crossBetween val="between"/>
        <c:majorUnit val="1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3142362170617718"/>
          <c:y val="0.13090442254584961"/>
          <c:w val="0.25453986125384903"/>
          <c:h val="0.14690546848659408"/>
        </c:manualLayout>
      </c:layout>
      <c:overlay val="1"/>
      <c:txPr>
        <a:bodyPr/>
        <a:lstStyle/>
        <a:p>
          <a:pPr>
            <a:defRPr sz="8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0.78752</cdr:x>
      <cdr:y>0.91974</cdr:y>
    </cdr:from>
    <cdr:to>
      <cdr:x>0.912</cdr:x>
      <cdr:y>0.94676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42333" y="3877011"/>
          <a:ext cx="860243" cy="1138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  <cdr:relSizeAnchor xmlns:cdr="http://schemas.openxmlformats.org/drawingml/2006/chartDrawing">
    <cdr:from>
      <cdr:x>0.9272</cdr:x>
      <cdr:y>0.12495</cdr:y>
    </cdr:from>
    <cdr:to>
      <cdr:x>0.96261</cdr:x>
      <cdr:y>0.15196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543457" y="702272"/>
          <a:ext cx="326243" cy="1518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（戸）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0.71023</cdr:x>
      <cdr:y>0.89321</cdr:y>
    </cdr:from>
    <cdr:to>
      <cdr:x>0.83471</cdr:x>
      <cdr:y>0.92023</cdr:y>
    </cdr:to>
    <cdr:sp macro="" textlink="">
      <cdr:nvSpPr>
        <cdr:cNvPr id="1126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62600" y="4267200"/>
          <a:ext cx="974942" cy="1290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39950" y="744538"/>
            <a:ext cx="257968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724002"/>
            <a:ext cx="5487370" cy="447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194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採卵鶏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192963"/>
            <a:ext cx="2984500" cy="217963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0" descr="新海づくり大会 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7192963"/>
            <a:ext cx="3086100" cy="216058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11"/>
          <p:cNvSpPr txBox="1">
            <a:spLocks noChangeArrowheads="1"/>
          </p:cNvSpPr>
          <p:nvPr/>
        </p:nvSpPr>
        <p:spPr bwMode="auto">
          <a:xfrm>
            <a:off x="1512356" y="9339082"/>
            <a:ext cx="56938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鶏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69" name="Text Box 12"/>
          <p:cNvSpPr txBox="1">
            <a:spLocks noChangeArrowheads="1"/>
          </p:cNvSpPr>
          <p:nvPr/>
        </p:nvSpPr>
        <p:spPr bwMode="auto">
          <a:xfrm>
            <a:off x="4343400" y="9339082"/>
            <a:ext cx="1447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滋賀県産鶏卵のＰＲ</a:t>
            </a:r>
          </a:p>
        </p:txBody>
      </p:sp>
      <p:sp>
        <p:nvSpPr>
          <p:cNvPr id="11271" name="Rectangle 15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畜種別の動向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53988" y="2209800"/>
            <a:ext cx="21595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>
                <a:ea typeface="HG丸ｺﾞｼｯｸM-PRO" pitchFamily="50" charset="-128"/>
              </a:rPr>
              <a:t>（１）採卵鶏の飼養状況</a:t>
            </a:r>
          </a:p>
        </p:txBody>
      </p:sp>
      <p:sp>
        <p:nvSpPr>
          <p:cNvPr id="11273" name="AutoShape 17"/>
          <p:cNvSpPr>
            <a:spLocks noChangeArrowheads="1"/>
          </p:cNvSpPr>
          <p:nvPr/>
        </p:nvSpPr>
        <p:spPr bwMode="auto">
          <a:xfrm>
            <a:off x="2209800" y="609600"/>
            <a:ext cx="2286000" cy="457200"/>
          </a:xfrm>
          <a:prstGeom prst="bevel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養　　</a:t>
            </a:r>
            <a:r>
              <a:rPr lang="ja-JP" altLang="en-US" sz="1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鶏</a:t>
            </a:r>
            <a:endParaRPr lang="ja-JP" altLang="en-US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74" name="AutoShape 18"/>
          <p:cNvSpPr>
            <a:spLocks noChangeArrowheads="1"/>
          </p:cNvSpPr>
          <p:nvPr/>
        </p:nvSpPr>
        <p:spPr bwMode="auto">
          <a:xfrm>
            <a:off x="304800" y="1295400"/>
            <a:ext cx="6172200" cy="685800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飼料用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米などの活用による飼料自給率の向上および県産鶏卵と特産鶏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｢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の消費拡大の推進など、地産地消を柱とした養鶏振興を図っています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75" name="Text Box 1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８ －</a:t>
            </a:r>
          </a:p>
        </p:txBody>
      </p:sp>
      <p:graphicFrame>
        <p:nvGraphicFramePr>
          <p:cNvPr id="14" name="Shape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905515734"/>
              </p:ext>
            </p:extLst>
          </p:nvPr>
        </p:nvGraphicFramePr>
        <p:xfrm>
          <a:off x="-102546" y="2209800"/>
          <a:ext cx="6910691" cy="421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正方形/長方形 12"/>
          <p:cNvSpPr/>
          <p:nvPr/>
        </p:nvSpPr>
        <p:spPr bwMode="auto">
          <a:xfrm>
            <a:off x="257175" y="6477000"/>
            <a:ext cx="6248400" cy="443079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・平成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31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１日時点の飼養羽数は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366,046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1,840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0.5%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）増加した。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・飼養戸数は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33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戸で、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前年に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5.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）減少した。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802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Shape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3917967"/>
              </p:ext>
            </p:extLst>
          </p:nvPr>
        </p:nvGraphicFramePr>
        <p:xfrm>
          <a:off x="-304800" y="-76200"/>
          <a:ext cx="7832116" cy="477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95250" y="120650"/>
            <a:ext cx="21595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（２）肉用鶏の飼養状況</a:t>
            </a: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146050" y="5102423"/>
            <a:ext cx="38250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（３）滋賀県</a:t>
            </a:r>
            <a:r>
              <a:rPr lang="ja-JP" altLang="en-US" sz="1400" dirty="0" smtClean="0">
                <a:ea typeface="HG丸ｺﾞｼｯｸM-PRO" pitchFamily="50" charset="-128"/>
              </a:rPr>
              <a:t>特産 高品質地鶏「</a:t>
            </a:r>
            <a:r>
              <a:rPr lang="ja-JP" altLang="en-US" sz="1400" dirty="0">
                <a:ea typeface="HG丸ｺﾞｼｯｸM-PRO" pitchFamily="50" charset="-128"/>
              </a:rPr>
              <a:t>近江しゃも」</a:t>
            </a:r>
          </a:p>
        </p:txBody>
      </p:sp>
      <p:sp>
        <p:nvSpPr>
          <p:cNvPr id="12295" name="AutoShape 10"/>
          <p:cNvSpPr>
            <a:spLocks noChangeArrowheads="1"/>
          </p:cNvSpPr>
          <p:nvPr/>
        </p:nvSpPr>
        <p:spPr bwMode="auto">
          <a:xfrm>
            <a:off x="228600" y="5486400"/>
            <a:ext cx="6400800" cy="1371600"/>
          </a:xfrm>
          <a:prstGeom prst="flowChartAlternateProcess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｢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、平成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５年に県畜産技術振興センターで作出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されました。「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」は、三元交配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より産肉性に優れ、またその肉質はしゃも種独特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の食感と旨さを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兼ね備えています。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一般的なブロイラーの約２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もの間、豊かな緑と水に恵まれた近江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の地で育った「近江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しゃ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も」は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、味・コク・歯ごたえ・栄養バランス、どれをとっても一級品です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297" name="Text Box 16"/>
          <p:cNvSpPr txBox="1">
            <a:spLocks noChangeArrowheads="1"/>
          </p:cNvSpPr>
          <p:nvPr/>
        </p:nvSpPr>
        <p:spPr bwMode="auto">
          <a:xfrm>
            <a:off x="2895600" y="964565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９ －</a:t>
            </a:r>
          </a:p>
        </p:txBody>
      </p:sp>
      <p:sp>
        <p:nvSpPr>
          <p:cNvPr id="10" name="正方形/長方形 9"/>
          <p:cNvSpPr/>
          <p:nvPr/>
        </p:nvSpPr>
        <p:spPr bwMode="auto">
          <a:xfrm>
            <a:off x="155575" y="4495800"/>
            <a:ext cx="6248400" cy="443079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・平成</a:t>
            </a:r>
            <a:r>
              <a:rPr kumimoji="1" lang="en-US" altLang="ja-JP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31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飼養羽数は</a:t>
            </a:r>
            <a:r>
              <a:rPr lang="en-US" altLang="ja-JP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79,504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8,062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9.2%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）減少した。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・飼養戸数は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戸で、前年より変化はなかった。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478847" y="9350356"/>
            <a:ext cx="8258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31" y="7160064"/>
            <a:ext cx="281370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近江しゃも肉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7499381"/>
            <a:ext cx="2057400" cy="184143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33406" y="9354009"/>
            <a:ext cx="121058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近江しゃもの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お肉</a:t>
            </a:r>
          </a:p>
        </p:txBody>
      </p:sp>
    </p:spTree>
    <p:extLst>
      <p:ext uri="{BB962C8B-B14F-4D97-AF65-F5344CB8AC3E}">
        <p14:creationId xmlns:p14="http://schemas.microsoft.com/office/powerpoint/2010/main" val="3571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4967</TotalTime>
  <Words>204</Words>
  <Application>Microsoft Office PowerPoint</Application>
  <PresentationFormat>A4 210 x 297 mm</PresentationFormat>
  <Paragraphs>99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290</cp:revision>
  <cp:lastPrinted>2020-03-10T05:33:17Z</cp:lastPrinted>
  <dcterms:created xsi:type="dcterms:W3CDTF">1601-01-01T00:00:00Z</dcterms:created>
  <dcterms:modified xsi:type="dcterms:W3CDTF">2020-03-26T08:55:56Z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