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7" r:id="rId2"/>
    <p:sldId id="298" r:id="rId3"/>
  </p:sldIdLst>
  <p:sldSz cx="6858000" cy="9906000" type="A4"/>
  <p:notesSz cx="6858000" cy="9945688"/>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66"/>
    <a:srgbClr val="CCFF99"/>
    <a:srgbClr val="CCECFF"/>
    <a:srgbClr val="99CCFF"/>
    <a:srgbClr val="FFFF99"/>
    <a:srgbClr val="99CC00"/>
    <a:srgbClr val="CCFFCC"/>
    <a:srgbClr val="FFCCCC"/>
    <a:srgbClr val="D5E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71" d="100"/>
          <a:sy n="71" d="100"/>
        </p:scale>
        <p:origin x="3390" y="72"/>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___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______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______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______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374362866808499"/>
          <c:y val="0.23782272503005125"/>
          <c:w val="0.75180972078593589"/>
          <c:h val="0.6508474576271186"/>
        </c:manualLayout>
      </c:layout>
      <c:barChart>
        <c:barDir val="col"/>
        <c:grouping val="clustered"/>
        <c:varyColors val="0"/>
        <c:ser>
          <c:idx val="1"/>
          <c:order val="0"/>
          <c:tx>
            <c:strRef>
              <c:f>乳用牛の飼養状況!$B$6</c:f>
              <c:strCache>
                <c:ptCount val="1"/>
                <c:pt idx="0">
                  <c:v>飼養頭数</c:v>
                </c:pt>
              </c:strCache>
            </c:strRef>
          </c:tx>
          <c:spPr>
            <a:solidFill>
              <a:schemeClr val="accent2">
                <a:lumMod val="40000"/>
                <a:lumOff val="60000"/>
              </a:schemeClr>
            </a:solidFill>
            <a:ln w="25400">
              <a:noFill/>
            </a:ln>
          </c:spPr>
          <c:invertIfNegative val="0"/>
          <c:dLbls>
            <c:spPr>
              <a:noFill/>
              <a:ln w="25400">
                <a:noFill/>
              </a:ln>
            </c:spPr>
            <c:txPr>
              <a:bodyPr/>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乳用牛の飼養状況!$C$5:$Q$5</c:f>
              <c:strCache>
                <c:ptCount val="15"/>
                <c:pt idx="0">
                  <c:v>昭和50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乳用牛の飼養状況!$C$6:$Q$6</c:f>
              <c:numCache>
                <c:formatCode>#,##0_ </c:formatCode>
                <c:ptCount val="15"/>
                <c:pt idx="0">
                  <c:v>9027</c:v>
                </c:pt>
                <c:pt idx="1">
                  <c:v>9733</c:v>
                </c:pt>
                <c:pt idx="2">
                  <c:v>9496</c:v>
                </c:pt>
                <c:pt idx="3">
                  <c:v>8807</c:v>
                </c:pt>
                <c:pt idx="4">
                  <c:v>6961</c:v>
                </c:pt>
                <c:pt idx="5">
                  <c:v>6203</c:v>
                </c:pt>
                <c:pt idx="6">
                  <c:v>5444</c:v>
                </c:pt>
                <c:pt idx="7">
                  <c:v>4129</c:v>
                </c:pt>
                <c:pt idx="8">
                  <c:v>3618</c:v>
                </c:pt>
                <c:pt idx="9" formatCode="#,##0_);[Red]\(#,##0\)">
                  <c:v>3536</c:v>
                </c:pt>
                <c:pt idx="10">
                  <c:v>3350</c:v>
                </c:pt>
                <c:pt idx="11">
                  <c:v>3072</c:v>
                </c:pt>
                <c:pt idx="12">
                  <c:v>2977</c:v>
                </c:pt>
                <c:pt idx="13">
                  <c:v>2813</c:v>
                </c:pt>
                <c:pt idx="14">
                  <c:v>2705</c:v>
                </c:pt>
              </c:numCache>
            </c:numRef>
          </c:val>
        </c:ser>
        <c:dLbls>
          <c:showLegendKey val="0"/>
          <c:showVal val="0"/>
          <c:showCatName val="0"/>
          <c:showSerName val="0"/>
          <c:showPercent val="0"/>
          <c:showBubbleSize val="0"/>
        </c:dLbls>
        <c:gapWidth val="50"/>
        <c:axId val="1547327728"/>
        <c:axId val="1547335888"/>
      </c:barChart>
      <c:lineChart>
        <c:grouping val="standard"/>
        <c:varyColors val="0"/>
        <c:ser>
          <c:idx val="0"/>
          <c:order val="1"/>
          <c:tx>
            <c:strRef>
              <c:f>乳用牛の飼養状況!$B$7</c:f>
              <c:strCache>
                <c:ptCount val="1"/>
                <c:pt idx="0">
                  <c:v>飼養戸数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Pt>
            <c:idx val="1"/>
            <c:bubble3D val="0"/>
            <c:spPr>
              <a:ln w="28575">
                <a:solidFill>
                  <a:srgbClr val="FFCC00"/>
                </a:solidFill>
              </a:ln>
            </c:spPr>
          </c:dPt>
          <c:dLbls>
            <c:dLbl>
              <c:idx val="0"/>
              <c:layout>
                <c:manualLayout>
                  <c:x val="-2.4495781497781088E-2"/>
                  <c:y val="-3.735848501582454E-2"/>
                </c:manualLayout>
              </c:layout>
              <c:tx>
                <c:rich>
                  <a:bodyPr/>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en-US" altLang="ja-JP" dirty="0" smtClean="0"/>
                      <a:t>549</a:t>
                    </a:r>
                    <a:endParaRPr lang="en-US" altLang="ja-JP" dirty="0"/>
                  </a:p>
                </c:rich>
              </c:tx>
              <c:numFmt formatCode="#,##0_);\(#,##0\)" sourceLinked="0"/>
              <c:spPr>
                <a:noFill/>
                <a:ln w="25400">
                  <a:noFill/>
                </a:ln>
              </c:spPr>
              <c:dLblPos val="r"/>
              <c:showLegendKey val="0"/>
              <c:showVal val="0"/>
              <c:showCatName val="0"/>
              <c:showSerName val="0"/>
              <c:showPercent val="0"/>
              <c:showBubbleSize val="0"/>
              <c:extLst>
                <c:ext xmlns:c15="http://schemas.microsoft.com/office/drawing/2012/chart" uri="{CE6537A1-D6FC-4f65-9D91-7224C49458BB}">
                  <c15:layout/>
                </c:ext>
              </c:extLst>
            </c:dLbl>
            <c:dLbl>
              <c:idx val="1"/>
              <c:layout>
                <c:manualLayout>
                  <c:x val="-1.6224131323324197E-2"/>
                  <c:y val="-2.037735546317702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乳用牛の飼養状況!$C$5:$Q$5</c:f>
              <c:strCache>
                <c:ptCount val="15"/>
                <c:pt idx="0">
                  <c:v>昭和50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乳用牛の飼養状況!$C$7:$Q$7</c:f>
              <c:numCache>
                <c:formatCode>General</c:formatCode>
                <c:ptCount val="15"/>
                <c:pt idx="0" formatCode="#,##0">
                  <c:v>549</c:v>
                </c:pt>
                <c:pt idx="1">
                  <c:v>409</c:v>
                </c:pt>
                <c:pt idx="2">
                  <c:v>316</c:v>
                </c:pt>
                <c:pt idx="3">
                  <c:v>253</c:v>
                </c:pt>
                <c:pt idx="4">
                  <c:v>182</c:v>
                </c:pt>
                <c:pt idx="5">
                  <c:v>143</c:v>
                </c:pt>
                <c:pt idx="6">
                  <c:v>112</c:v>
                </c:pt>
                <c:pt idx="7">
                  <c:v>80</c:v>
                </c:pt>
                <c:pt idx="8">
                  <c:v>71</c:v>
                </c:pt>
                <c:pt idx="9" formatCode="#,##0_);[Red]\(#,##0\)">
                  <c:v>68</c:v>
                </c:pt>
                <c:pt idx="10">
                  <c:v>66</c:v>
                </c:pt>
                <c:pt idx="11">
                  <c:v>54</c:v>
                </c:pt>
                <c:pt idx="12">
                  <c:v>51</c:v>
                </c:pt>
                <c:pt idx="13">
                  <c:v>50</c:v>
                </c:pt>
                <c:pt idx="14">
                  <c:v>47</c:v>
                </c:pt>
              </c:numCache>
            </c:numRef>
          </c:val>
          <c:smooth val="0"/>
        </c:ser>
        <c:ser>
          <c:idx val="2"/>
          <c:order val="2"/>
          <c:tx>
            <c:strRef>
              <c:f>乳用牛の飼養状況!$B$8</c:f>
              <c:strCache>
                <c:ptCount val="1"/>
                <c:pt idx="0">
                  <c:v>１戸あたりの飼養頭数</c:v>
                </c:pt>
              </c:strCache>
            </c:strRef>
          </c:tx>
          <c:spPr>
            <a:ln w="25400">
              <a:solidFill>
                <a:srgbClr val="FF00FF"/>
              </a:solidFill>
              <a:prstDash val="solid"/>
            </a:ln>
          </c:spPr>
          <c:marker>
            <c:symbol val="square"/>
            <c:size val="7"/>
            <c:spPr>
              <a:solidFill>
                <a:srgbClr val="FF00FF"/>
              </a:solidFill>
              <a:ln>
                <a:solidFill>
                  <a:srgbClr val="FFFFFF"/>
                </a:solidFill>
                <a:prstDash val="solid"/>
              </a:ln>
            </c:spPr>
          </c:marker>
          <c:dLbls>
            <c:dLbl>
              <c:idx val="0"/>
              <c:layout>
                <c:manualLayout>
                  <c:x val="-3.2758607347838441E-2"/>
                  <c:y val="-3.39622591052950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5862058432504033E-2"/>
                  <c:y val="-2.8302105437215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586195661337635E-2"/>
                  <c:y val="-2.26415060701966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9310332890171237E-2"/>
                  <c:y val="-3.113207084652045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1034470119004839E-2"/>
                  <c:y val="-2.83018825877458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7586195661337635E-2"/>
                  <c:y val="-2.26415060701966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7586195661337635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7586195661337572E-2"/>
                  <c:y val="1.98113178114222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7586195661337635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4137921203670431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1034470119004839E-2"/>
                  <c:y val="1.98113178114222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4482744576672046E-2"/>
                  <c:y val="2.547169432897138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7586195661337635E-2"/>
                  <c:y val="2.83018825877458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7586195661337635E-2"/>
                  <c:y val="2.54716943289712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9310332890171237E-2"/>
                  <c:y val="3.96226356228441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latin typeface="HG丸ｺﾞｼｯｸM-PRO" panose="020F0600000000000000" pitchFamily="50" charset="-128"/>
                    <a:ea typeface="HG丸ｺﾞｼｯｸM-PRO" panose="020F0600000000000000" pitchFamily="50" charset="-128"/>
                    <a:cs typeface="Meiryo UI"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乳用牛の飼養状況!$C$5:$Q$5</c:f>
              <c:strCache>
                <c:ptCount val="15"/>
                <c:pt idx="0">
                  <c:v>昭和50</c:v>
                </c:pt>
                <c:pt idx="1">
                  <c:v>55</c:v>
                </c:pt>
                <c:pt idx="2">
                  <c:v>60</c:v>
                </c:pt>
                <c:pt idx="3">
                  <c:v>平成2</c:v>
                </c:pt>
                <c:pt idx="4">
                  <c:v>7</c:v>
                </c:pt>
                <c:pt idx="5">
                  <c:v>12</c:v>
                </c:pt>
                <c:pt idx="6">
                  <c:v>17</c:v>
                </c:pt>
                <c:pt idx="7">
                  <c:v>22</c:v>
                </c:pt>
                <c:pt idx="8">
                  <c:v>25</c:v>
                </c:pt>
                <c:pt idx="9">
                  <c:v>26</c:v>
                </c:pt>
                <c:pt idx="10">
                  <c:v>27</c:v>
                </c:pt>
                <c:pt idx="11">
                  <c:v>28</c:v>
                </c:pt>
                <c:pt idx="12">
                  <c:v>29</c:v>
                </c:pt>
                <c:pt idx="13">
                  <c:v>30</c:v>
                </c:pt>
                <c:pt idx="14">
                  <c:v>31</c:v>
                </c:pt>
              </c:strCache>
            </c:strRef>
          </c:cat>
          <c:val>
            <c:numRef>
              <c:f>乳用牛の飼養状況!$C$8:$Q$8</c:f>
              <c:numCache>
                <c:formatCode>General</c:formatCode>
                <c:ptCount val="15"/>
                <c:pt idx="0">
                  <c:v>16.399999999999999</c:v>
                </c:pt>
                <c:pt idx="1">
                  <c:v>23.8</c:v>
                </c:pt>
                <c:pt idx="2">
                  <c:v>30.1</c:v>
                </c:pt>
                <c:pt idx="3">
                  <c:v>34.799999999999997</c:v>
                </c:pt>
                <c:pt idx="4">
                  <c:v>38.200000000000003</c:v>
                </c:pt>
                <c:pt idx="5">
                  <c:v>43.4</c:v>
                </c:pt>
                <c:pt idx="6">
                  <c:v>48.6</c:v>
                </c:pt>
                <c:pt idx="7">
                  <c:v>51.6</c:v>
                </c:pt>
                <c:pt idx="8">
                  <c:v>51</c:v>
                </c:pt>
                <c:pt idx="9" formatCode="#,##0_);[Red]\(#,##0\)">
                  <c:v>52</c:v>
                </c:pt>
                <c:pt idx="10">
                  <c:v>50.8</c:v>
                </c:pt>
                <c:pt idx="11" formatCode="0.0">
                  <c:v>56.9</c:v>
                </c:pt>
                <c:pt idx="12">
                  <c:v>58.4</c:v>
                </c:pt>
                <c:pt idx="13" formatCode="0.0">
                  <c:v>56.3</c:v>
                </c:pt>
                <c:pt idx="14" formatCode="0.0">
                  <c:v>57.6</c:v>
                </c:pt>
              </c:numCache>
            </c:numRef>
          </c:val>
          <c:smooth val="0"/>
        </c:ser>
        <c:dLbls>
          <c:showLegendKey val="0"/>
          <c:showVal val="0"/>
          <c:showCatName val="0"/>
          <c:showSerName val="0"/>
          <c:showPercent val="0"/>
          <c:showBubbleSize val="0"/>
        </c:dLbls>
        <c:marker val="1"/>
        <c:smooth val="0"/>
        <c:axId val="1547327184"/>
        <c:axId val="1547321200"/>
      </c:lineChart>
      <c:catAx>
        <c:axId val="1547327728"/>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547335888"/>
        <c:crosses val="autoZero"/>
        <c:auto val="0"/>
        <c:lblAlgn val="ctr"/>
        <c:lblOffset val="100"/>
        <c:tickLblSkip val="1"/>
        <c:tickMarkSkip val="1"/>
        <c:noMultiLvlLbl val="0"/>
      </c:catAx>
      <c:valAx>
        <c:axId val="1547335888"/>
        <c:scaling>
          <c:orientation val="minMax"/>
        </c:scaling>
        <c:delete val="0"/>
        <c:axPos val="l"/>
        <c:title>
          <c:tx>
            <c:rich>
              <a:bodyPr rot="0" vert="horz"/>
              <a:lstStyle/>
              <a:p>
                <a:pPr algn="ctr">
                  <a:defRPr sz="10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1000">
                    <a:latin typeface="HG丸ｺﾞｼｯｸM-PRO" panose="020F0600000000000000" pitchFamily="50" charset="-128"/>
                    <a:ea typeface="HG丸ｺﾞｼｯｸM-PRO" panose="020F0600000000000000" pitchFamily="50" charset="-128"/>
                  </a:rPr>
                  <a:t>（頭）</a:t>
                </a:r>
              </a:p>
            </c:rich>
          </c:tx>
          <c:layout>
            <c:manualLayout>
              <c:xMode val="edge"/>
              <c:yMode val="edge"/>
              <c:x val="9.3417648655986965E-2"/>
              <c:y val="0.1903651647383649"/>
            </c:manualLayout>
          </c:layout>
          <c:overlay val="0"/>
          <c:spPr>
            <a:noFill/>
            <a:ln w="25400">
              <a:noFill/>
            </a:ln>
          </c:spPr>
        </c:title>
        <c:numFmt formatCode="#,##0_ "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547327728"/>
        <c:crosses val="autoZero"/>
        <c:crossBetween val="between"/>
      </c:valAx>
      <c:catAx>
        <c:axId val="1547327184"/>
        <c:scaling>
          <c:orientation val="minMax"/>
        </c:scaling>
        <c:delete val="1"/>
        <c:axPos val="b"/>
        <c:numFmt formatCode="General" sourceLinked="1"/>
        <c:majorTickMark val="out"/>
        <c:minorTickMark val="none"/>
        <c:tickLblPos val="nextTo"/>
        <c:crossAx val="1547321200"/>
        <c:crosses val="autoZero"/>
        <c:auto val="0"/>
        <c:lblAlgn val="ctr"/>
        <c:lblOffset val="100"/>
        <c:noMultiLvlLbl val="0"/>
      </c:catAx>
      <c:valAx>
        <c:axId val="1547321200"/>
        <c:scaling>
          <c:orientation val="minMax"/>
          <c:max val="600"/>
        </c:scaling>
        <c:delete val="0"/>
        <c:axPos val="r"/>
        <c:numFmt formatCode="#,##0"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547327184"/>
        <c:crosses val="max"/>
        <c:crossBetween val="between"/>
        <c:majorUnit val="100"/>
      </c:valAx>
      <c:spPr>
        <a:noFill/>
        <a:ln w="25400">
          <a:noFill/>
        </a:ln>
      </c:spPr>
    </c:plotArea>
    <c:legend>
      <c:legendPos val="r"/>
      <c:layout>
        <c:manualLayout>
          <c:xMode val="edge"/>
          <c:yMode val="edge"/>
          <c:x val="0.63254101308402944"/>
          <c:y val="0.25283052253297839"/>
          <c:w val="0.20959060157863091"/>
          <c:h val="0.18714597015920548"/>
        </c:manualLayout>
      </c:layout>
      <c:overlay val="0"/>
      <c:spPr>
        <a:solidFill>
          <a:srgbClr val="FFFFFF"/>
        </a:solidFill>
        <a:ln w="25400">
          <a:noFill/>
        </a:ln>
      </c:spPr>
      <c:txPr>
        <a:bodyPr/>
        <a:lstStyle/>
        <a:p>
          <a:pPr>
            <a:defRPr sz="9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062869080068465"/>
          <c:y val="0.13072849547174586"/>
          <c:w val="0.76421923474663911"/>
          <c:h val="0.764406779661017"/>
        </c:manualLayout>
      </c:layout>
      <c:barChart>
        <c:barDir val="col"/>
        <c:grouping val="clustered"/>
        <c:varyColors val="0"/>
        <c:ser>
          <c:idx val="1"/>
          <c:order val="2"/>
          <c:tx>
            <c:strRef>
              <c:f>乳用牛の飼養状況!$B$14</c:f>
              <c:strCache>
                <c:ptCount val="1"/>
                <c:pt idx="0">
                  <c:v>検定頭数</c:v>
                </c:pt>
              </c:strCache>
            </c:strRef>
          </c:tx>
          <c:spPr>
            <a:solidFill>
              <a:srgbClr val="CCCCFF"/>
            </a:solidFill>
            <a:ln w="25400">
              <a:noFill/>
            </a:ln>
          </c:spPr>
          <c:invertIfNegative val="0"/>
          <c:dLbls>
            <c:dLbl>
              <c:idx val="0"/>
              <c:layout>
                <c:manualLayout>
                  <c:x val="-1.1470001376008883E-2"/>
                  <c:y val="-1.3335044462625192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乳用牛の飼養状況!$C$13:$P$13</c:f>
              <c:strCache>
                <c:ptCount val="14"/>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strCache>
            </c:strRef>
          </c:cat>
          <c:val>
            <c:numRef>
              <c:f>乳用牛の飼養状況!$C$14:$P$14</c:f>
              <c:numCache>
                <c:formatCode>#,##0</c:formatCode>
                <c:ptCount val="14"/>
                <c:pt idx="0" formatCode="General">
                  <c:v>941</c:v>
                </c:pt>
                <c:pt idx="1">
                  <c:v>1987</c:v>
                </c:pt>
                <c:pt idx="2">
                  <c:v>2236</c:v>
                </c:pt>
                <c:pt idx="3">
                  <c:v>1929</c:v>
                </c:pt>
                <c:pt idx="4">
                  <c:v>2128</c:v>
                </c:pt>
                <c:pt idx="5">
                  <c:v>1895</c:v>
                </c:pt>
                <c:pt idx="6" formatCode="#,##0_);[Red]\(#,##0\)">
                  <c:v>1651</c:v>
                </c:pt>
                <c:pt idx="7" formatCode="#,##0_);[Red]\(#,##0\)">
                  <c:v>1640</c:v>
                </c:pt>
                <c:pt idx="8" formatCode="#,##0_);[Red]\(#,##0\)">
                  <c:v>1574</c:v>
                </c:pt>
                <c:pt idx="9" formatCode="#,##0_);[Red]\(#,##0\)">
                  <c:v>1494</c:v>
                </c:pt>
                <c:pt idx="10" formatCode="#,##0_);[Red]\(#,##0\)">
                  <c:v>1528</c:v>
                </c:pt>
                <c:pt idx="11" formatCode="#,##0_ ">
                  <c:v>1513</c:v>
                </c:pt>
                <c:pt idx="12" formatCode="#,##0_);[Red]\(#,##0\)">
                  <c:v>1477</c:v>
                </c:pt>
                <c:pt idx="13" formatCode="#,##0_ ">
                  <c:v>1473</c:v>
                </c:pt>
              </c:numCache>
            </c:numRef>
          </c:val>
        </c:ser>
        <c:dLbls>
          <c:showLegendKey val="0"/>
          <c:showVal val="0"/>
          <c:showCatName val="0"/>
          <c:showSerName val="0"/>
          <c:showPercent val="0"/>
          <c:showBubbleSize val="0"/>
        </c:dLbls>
        <c:gapWidth val="50"/>
        <c:axId val="1547326640"/>
        <c:axId val="1765066880"/>
      </c:barChart>
      <c:lineChart>
        <c:grouping val="standard"/>
        <c:varyColors val="0"/>
        <c:ser>
          <c:idx val="0"/>
          <c:order val="0"/>
          <c:tx>
            <c:strRef>
              <c:f>乳用牛の飼養状況!$B$15</c:f>
              <c:strCache>
                <c:ptCount val="1"/>
                <c:pt idx="0">
                  <c:v>検定戸数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Lbls>
            <c:dLbl>
              <c:idx val="0"/>
              <c:layout>
                <c:manualLayout>
                  <c:x val="-1.6672749654856541E-2"/>
                  <c:y val="3.686681532102389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2821387742999797E-3"/>
                  <c:y val="3.169154042632077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932499047336662E-2"/>
                  <c:y val="3.621890334436655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416360723880667E-2"/>
                  <c:y val="-2.544609675366689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16119541912948E-2"/>
                  <c:y val="-3.344598267838077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6252773483939279E-2"/>
                  <c:y val="-4.480217741202389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265143216873999E-2"/>
                  <c:y val="3.4938764742893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8362545081681236E-2"/>
                  <c:y val="2.92553200970352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682991465049483E-2"/>
                  <c:y val="3.431366782346128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7019251733760222E-2"/>
                  <c:y val="3.542091106940233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7213119831015946E-2"/>
                  <c:y val="2.90887417813151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9475271614276164E-2"/>
                  <c:y val="2.72996872264711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0703297234144446E-2"/>
                  <c:y val="3.571785121434743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3.2208318622512888E-2"/>
                  <c:y val="4.527362918045819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乳用牛の飼養状況!$C$13:$P$13</c:f>
              <c:strCache>
                <c:ptCount val="14"/>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strCache>
            </c:strRef>
          </c:cat>
          <c:val>
            <c:numRef>
              <c:f>乳用牛の飼養状況!$C$15:$P$15</c:f>
              <c:numCache>
                <c:formatCode>General</c:formatCode>
                <c:ptCount val="14"/>
                <c:pt idx="0">
                  <c:v>35</c:v>
                </c:pt>
                <c:pt idx="1">
                  <c:v>68</c:v>
                </c:pt>
                <c:pt idx="2">
                  <c:v>77</c:v>
                </c:pt>
                <c:pt idx="3">
                  <c:v>58</c:v>
                </c:pt>
                <c:pt idx="4">
                  <c:v>53</c:v>
                </c:pt>
                <c:pt idx="5">
                  <c:v>44</c:v>
                </c:pt>
                <c:pt idx="6" formatCode="#,##0_);[Red]\(#,##0\)">
                  <c:v>33</c:v>
                </c:pt>
                <c:pt idx="7" formatCode="#,##0_);[Red]\(#,##0\)">
                  <c:v>32</c:v>
                </c:pt>
                <c:pt idx="8" formatCode="#,##0_);[Red]\(#,##0\)">
                  <c:v>31</c:v>
                </c:pt>
                <c:pt idx="9" formatCode="#,##0_);[Red]\(#,##0\)">
                  <c:v>27</c:v>
                </c:pt>
                <c:pt idx="10" formatCode="#,##0_);[Red]\(#,##0\)">
                  <c:v>28</c:v>
                </c:pt>
                <c:pt idx="11">
                  <c:v>28</c:v>
                </c:pt>
                <c:pt idx="12" formatCode="#,##0_);[Red]\(#,##0\)">
                  <c:v>27</c:v>
                </c:pt>
                <c:pt idx="13">
                  <c:v>26</c:v>
                </c:pt>
              </c:numCache>
            </c:numRef>
          </c:val>
          <c:smooth val="0"/>
        </c:ser>
        <c:ser>
          <c:idx val="2"/>
          <c:order val="1"/>
          <c:tx>
            <c:strRef>
              <c:f>乳用牛の飼養状況!$B$16</c:f>
              <c:strCache>
                <c:ptCount val="1"/>
                <c:pt idx="0">
                  <c:v>農家加入率（％）</c:v>
                </c:pt>
              </c:strCache>
            </c:strRef>
          </c:tx>
          <c:spPr>
            <a:ln w="25400">
              <a:solidFill>
                <a:srgbClr val="FF99CC"/>
              </a:solidFill>
              <a:prstDash val="solid"/>
            </a:ln>
          </c:spPr>
          <c:marker>
            <c:symbol val="square"/>
            <c:size val="7"/>
            <c:spPr>
              <a:solidFill>
                <a:srgbClr val="FF99CC"/>
              </a:solidFill>
              <a:ln>
                <a:solidFill>
                  <a:srgbClr val="FFFFFF"/>
                </a:solidFill>
                <a:prstDash val="solid"/>
              </a:ln>
            </c:spPr>
          </c:marker>
          <c:dLbls>
            <c:dLbl>
              <c:idx val="0"/>
              <c:layout>
                <c:manualLayout>
                  <c:x val="-1.9410629919820694E-2"/>
                  <c:y val="2.844097783667642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6502150886121194E-2"/>
                  <c:y val="2.953143606435183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832554996165226E-2"/>
                  <c:y val="3.054644025743435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4128832942817324E-2"/>
                  <c:y val="3.48533986051819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3288606235901683E-2"/>
                  <c:y val="3.15351068354630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550758019161846E-2"/>
                  <c:y val="3.24070335510340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6432980650445704E-2"/>
                  <c:y val="2.393620339623515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938556932114429E-2"/>
                  <c:y val="3.242589705968228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4064204061806906E-2"/>
                  <c:y val="3.073098180544502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3223977354891318E-2"/>
                  <c:y val="2.993806793503517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2383729966625705E-2"/>
                  <c:y val="2.66884479166109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2932552918647912E-2"/>
                  <c:y val="4.56592274132418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9208579296137738E-2"/>
                  <c:y val="4.038651321164114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5.2994277679544607E-2"/>
                      <c:h val="4.9423711855333521E-2"/>
                    </c:manualLayout>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乳用牛の飼養状況!$C$13:$P$13</c:f>
              <c:strCache>
                <c:ptCount val="14"/>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strCache>
            </c:strRef>
          </c:cat>
          <c:val>
            <c:numRef>
              <c:f>乳用牛の飼養状況!$C$16:$P$16</c:f>
              <c:numCache>
                <c:formatCode>General</c:formatCode>
                <c:ptCount val="14"/>
                <c:pt idx="0">
                  <c:v>8.6</c:v>
                </c:pt>
                <c:pt idx="1">
                  <c:v>21.5</c:v>
                </c:pt>
                <c:pt idx="2">
                  <c:v>30.4</c:v>
                </c:pt>
                <c:pt idx="3">
                  <c:v>34.1</c:v>
                </c:pt>
                <c:pt idx="4">
                  <c:v>37.9</c:v>
                </c:pt>
                <c:pt idx="5">
                  <c:v>43.1</c:v>
                </c:pt>
                <c:pt idx="6" formatCode="#,##0.0_);[Red]\(#,##0.0\)">
                  <c:v>41.25</c:v>
                </c:pt>
                <c:pt idx="7" formatCode="#,##0.0_);[Red]\(#,##0.0\)">
                  <c:v>45.070422535211272</c:v>
                </c:pt>
                <c:pt idx="8" formatCode="#,##0.0_);[Red]\(#,##0.0\)">
                  <c:v>43.661971830985912</c:v>
                </c:pt>
                <c:pt idx="9" formatCode="#,##0.0_);[Red]\(#,##0.0\)">
                  <c:v>39.705882352941174</c:v>
                </c:pt>
                <c:pt idx="10" formatCode="#,##0.0_);[Red]\(#,##0.0\)">
                  <c:v>42.424242424242422</c:v>
                </c:pt>
                <c:pt idx="11">
                  <c:v>51.8</c:v>
                </c:pt>
                <c:pt idx="12" formatCode="#,##0.0_);[Red]\(#,##0.0\)">
                  <c:v>52.9</c:v>
                </c:pt>
                <c:pt idx="13">
                  <c:v>52</c:v>
                </c:pt>
              </c:numCache>
            </c:numRef>
          </c:val>
          <c:smooth val="0"/>
        </c:ser>
        <c:dLbls>
          <c:showLegendKey val="0"/>
          <c:showVal val="0"/>
          <c:showCatName val="0"/>
          <c:showSerName val="0"/>
          <c:showPercent val="0"/>
          <c:showBubbleSize val="0"/>
        </c:dLbls>
        <c:marker val="1"/>
        <c:smooth val="0"/>
        <c:axId val="1765062528"/>
        <c:axId val="1765064704"/>
      </c:lineChart>
      <c:catAx>
        <c:axId val="1547326640"/>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6880"/>
        <c:crosses val="autoZero"/>
        <c:auto val="0"/>
        <c:lblAlgn val="ctr"/>
        <c:lblOffset val="100"/>
        <c:tickLblSkip val="1"/>
        <c:tickMarkSkip val="1"/>
        <c:noMultiLvlLbl val="0"/>
      </c:catAx>
      <c:valAx>
        <c:axId val="1765066880"/>
        <c:scaling>
          <c:orientation val="minMax"/>
        </c:scaling>
        <c:delete val="0"/>
        <c:axPos val="l"/>
        <c:title>
          <c:tx>
            <c:rich>
              <a:bodyPr rot="0" vert="horz"/>
              <a:lstStyle/>
              <a:p>
                <a:pPr algn="ct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700">
                    <a:latin typeface="HG丸ｺﾞｼｯｸM-PRO" panose="020F0600000000000000" pitchFamily="50" charset="-128"/>
                    <a:ea typeface="HG丸ｺﾞｼｯｸM-PRO" panose="020F0600000000000000" pitchFamily="50" charset="-128"/>
                  </a:rPr>
                  <a:t>（頭）</a:t>
                </a:r>
              </a:p>
            </c:rich>
          </c:tx>
          <c:layout>
            <c:manualLayout>
              <c:xMode val="edge"/>
              <c:yMode val="edge"/>
              <c:x val="7.3400185822796643E-2"/>
              <c:y val="5.1776514631640798E-2"/>
            </c:manualLayout>
          </c:layout>
          <c:overlay val="0"/>
          <c:spPr>
            <a:noFill/>
            <a:ln w="25400">
              <a:noFill/>
            </a:ln>
          </c:spPr>
        </c:title>
        <c:numFmt formatCode="#,##0_);[Red]\(#,##0\)" sourceLinked="0"/>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547326640"/>
        <c:crosses val="autoZero"/>
        <c:crossBetween val="between"/>
      </c:valAx>
      <c:catAx>
        <c:axId val="1765062528"/>
        <c:scaling>
          <c:orientation val="minMax"/>
        </c:scaling>
        <c:delete val="1"/>
        <c:axPos val="b"/>
        <c:numFmt formatCode="General" sourceLinked="1"/>
        <c:majorTickMark val="out"/>
        <c:minorTickMark val="none"/>
        <c:tickLblPos val="nextTo"/>
        <c:crossAx val="1765064704"/>
        <c:crosses val="autoZero"/>
        <c:auto val="0"/>
        <c:lblAlgn val="ctr"/>
        <c:lblOffset val="100"/>
        <c:noMultiLvlLbl val="0"/>
      </c:catAx>
      <c:valAx>
        <c:axId val="1765064704"/>
        <c:scaling>
          <c:orientation val="minMax"/>
        </c:scaling>
        <c:delete val="0"/>
        <c:axPos val="r"/>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2528"/>
        <c:crosses val="max"/>
        <c:crossBetween val="between"/>
      </c:valAx>
      <c:spPr>
        <a:noFill/>
        <a:ln w="25400">
          <a:noFill/>
        </a:ln>
      </c:spPr>
    </c:plotArea>
    <c:legend>
      <c:legendPos val="r"/>
      <c:layout>
        <c:manualLayout>
          <c:xMode val="edge"/>
          <c:yMode val="edge"/>
          <c:x val="0.63528136900932985"/>
          <c:y val="9.2757764100626292E-2"/>
          <c:w val="0.22775882454491259"/>
          <c:h val="0.20524787906118416"/>
        </c:manualLayout>
      </c:layout>
      <c:overlay val="0"/>
      <c:spPr>
        <a:solidFill>
          <a:srgbClr val="FFFFFF"/>
        </a:solidFill>
        <a:ln w="25400">
          <a:noFill/>
        </a:ln>
      </c:spPr>
      <c:txPr>
        <a:bodyPr/>
        <a:lstStyle/>
        <a:p>
          <a:pPr>
            <a:defRPr sz="9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54808629336466"/>
          <c:y val="0.15084745460605703"/>
          <c:w val="0.78800413650465362"/>
          <c:h val="0.63559322033898302"/>
        </c:manualLayout>
      </c:layout>
      <c:barChart>
        <c:barDir val="col"/>
        <c:grouping val="clustered"/>
        <c:varyColors val="0"/>
        <c:ser>
          <c:idx val="1"/>
          <c:order val="0"/>
          <c:tx>
            <c:strRef>
              <c:f>乳用牛の飼養状況!$B$26</c:f>
              <c:strCache>
                <c:ptCount val="1"/>
                <c:pt idx="0">
                  <c:v>生乳生産量</c:v>
                </c:pt>
              </c:strCache>
            </c:strRef>
          </c:tx>
          <c:spPr>
            <a:solidFill>
              <a:srgbClr val="CCCCFF"/>
            </a:solidFill>
            <a:ln w="25400">
              <a:noFill/>
            </a:ln>
          </c:spPr>
          <c:invertIfNegative val="0"/>
          <c:dLbls>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乳用牛の飼養状況!$D$25:$Q$25</c:f>
              <c:strCache>
                <c:ptCount val="14"/>
                <c:pt idx="0">
                  <c:v>昭和60</c:v>
                </c:pt>
                <c:pt idx="1">
                  <c:v>平成2</c:v>
                </c:pt>
                <c:pt idx="2">
                  <c:v>7</c:v>
                </c:pt>
                <c:pt idx="3">
                  <c:v>12</c:v>
                </c:pt>
                <c:pt idx="4">
                  <c:v>17</c:v>
                </c:pt>
                <c:pt idx="5">
                  <c:v>22</c:v>
                </c:pt>
                <c:pt idx="6">
                  <c:v>23</c:v>
                </c:pt>
                <c:pt idx="7">
                  <c:v>24</c:v>
                </c:pt>
                <c:pt idx="8">
                  <c:v>25 </c:v>
                </c:pt>
                <c:pt idx="9">
                  <c:v>26 </c:v>
                </c:pt>
                <c:pt idx="10">
                  <c:v>27 </c:v>
                </c:pt>
                <c:pt idx="11">
                  <c:v>28 </c:v>
                </c:pt>
                <c:pt idx="12">
                  <c:v>29 </c:v>
                </c:pt>
                <c:pt idx="13">
                  <c:v>30 </c:v>
                </c:pt>
              </c:strCache>
            </c:strRef>
          </c:cat>
          <c:val>
            <c:numRef>
              <c:f>乳用牛の飼養状況!$D$26:$Q$26</c:f>
              <c:numCache>
                <c:formatCode>#,##0</c:formatCode>
                <c:ptCount val="14"/>
                <c:pt idx="0">
                  <c:v>39629</c:v>
                </c:pt>
                <c:pt idx="1">
                  <c:v>41658</c:v>
                </c:pt>
                <c:pt idx="2">
                  <c:v>33965</c:v>
                </c:pt>
                <c:pt idx="3">
                  <c:v>34330</c:v>
                </c:pt>
                <c:pt idx="4">
                  <c:v>29166</c:v>
                </c:pt>
                <c:pt idx="5" formatCode="#,##0_);[Red]\(#,##0\)">
                  <c:v>24140</c:v>
                </c:pt>
                <c:pt idx="6" formatCode="#,##0_);[Red]\(#,##0\)">
                  <c:v>23766</c:v>
                </c:pt>
                <c:pt idx="7" formatCode="#,##0_);[Red]\(#,##0\)">
                  <c:v>23185</c:v>
                </c:pt>
                <c:pt idx="8" formatCode="#,##0_);[Red]\(#,##0\)">
                  <c:v>22869</c:v>
                </c:pt>
                <c:pt idx="9" formatCode="#,##0_);[Red]\(#,##0\)">
                  <c:v>21530</c:v>
                </c:pt>
                <c:pt idx="10" formatCode="#,##0_);[Red]\(#,##0\)">
                  <c:v>20360</c:v>
                </c:pt>
                <c:pt idx="11" formatCode="#,##0_);[Red]\(#,##0\)">
                  <c:v>19810</c:v>
                </c:pt>
                <c:pt idx="12" formatCode="#,##0_ ">
                  <c:v>18828</c:v>
                </c:pt>
                <c:pt idx="13" formatCode="#,##0_ ">
                  <c:v>17634</c:v>
                </c:pt>
              </c:numCache>
            </c:numRef>
          </c:val>
        </c:ser>
        <c:dLbls>
          <c:showLegendKey val="0"/>
          <c:showVal val="0"/>
          <c:showCatName val="0"/>
          <c:showSerName val="0"/>
          <c:showPercent val="0"/>
          <c:showBubbleSize val="0"/>
        </c:dLbls>
        <c:gapWidth val="50"/>
        <c:axId val="1765064160"/>
        <c:axId val="1765057088"/>
      </c:barChart>
      <c:lineChart>
        <c:grouping val="standard"/>
        <c:varyColors val="0"/>
        <c:ser>
          <c:idx val="0"/>
          <c:order val="1"/>
          <c:tx>
            <c:strRef>
              <c:f>乳用牛の飼養状況!$B$27</c:f>
              <c:strCache>
                <c:ptCount val="1"/>
                <c:pt idx="0">
                  <c:v>経産牛一頭当たり乳量</c:v>
                </c:pt>
              </c:strCache>
            </c:strRef>
          </c:tx>
          <c:spPr>
            <a:ln w="25400">
              <a:solidFill>
                <a:srgbClr val="FFCC00"/>
              </a:solidFill>
              <a:prstDash val="solid"/>
            </a:ln>
          </c:spPr>
          <c:marker>
            <c:symbol val="diamond"/>
            <c:size val="7"/>
            <c:spPr>
              <a:solidFill>
                <a:srgbClr val="FFCC00"/>
              </a:solidFill>
              <a:ln>
                <a:solidFill>
                  <a:srgbClr val="FFFFFF"/>
                </a:solidFill>
                <a:prstDash val="solid"/>
              </a:ln>
            </c:spPr>
          </c:marker>
          <c:dLbls>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乳用牛の飼養状況!$D$25:$Q$25</c:f>
              <c:strCache>
                <c:ptCount val="14"/>
                <c:pt idx="0">
                  <c:v>昭和60</c:v>
                </c:pt>
                <c:pt idx="1">
                  <c:v>平成2</c:v>
                </c:pt>
                <c:pt idx="2">
                  <c:v>7</c:v>
                </c:pt>
                <c:pt idx="3">
                  <c:v>12</c:v>
                </c:pt>
                <c:pt idx="4">
                  <c:v>17</c:v>
                </c:pt>
                <c:pt idx="5">
                  <c:v>22</c:v>
                </c:pt>
                <c:pt idx="6">
                  <c:v>23</c:v>
                </c:pt>
                <c:pt idx="7">
                  <c:v>24</c:v>
                </c:pt>
                <c:pt idx="8">
                  <c:v>25 </c:v>
                </c:pt>
                <c:pt idx="9">
                  <c:v>26 </c:v>
                </c:pt>
                <c:pt idx="10">
                  <c:v>27 </c:v>
                </c:pt>
                <c:pt idx="11">
                  <c:v>28 </c:v>
                </c:pt>
                <c:pt idx="12">
                  <c:v>29 </c:v>
                </c:pt>
                <c:pt idx="13">
                  <c:v>30 </c:v>
                </c:pt>
              </c:strCache>
            </c:strRef>
          </c:cat>
          <c:val>
            <c:numRef>
              <c:f>乳用牛の飼養状況!$D$27:$Q$27</c:f>
              <c:numCache>
                <c:formatCode>#,##0</c:formatCode>
                <c:ptCount val="14"/>
                <c:pt idx="0">
                  <c:v>5787</c:v>
                </c:pt>
                <c:pt idx="1">
                  <c:v>6534</c:v>
                </c:pt>
                <c:pt idx="2">
                  <c:v>6666</c:v>
                </c:pt>
                <c:pt idx="3">
                  <c:v>7460</c:v>
                </c:pt>
                <c:pt idx="4">
                  <c:v>7765</c:v>
                </c:pt>
                <c:pt idx="5" formatCode="#,##0_);[Red]\(#,##0\)">
                  <c:v>8213.6781218101387</c:v>
                </c:pt>
                <c:pt idx="6" formatCode="#,##0_);[Red]\(#,##0\)">
                  <c:v>8258.8806081830062</c:v>
                </c:pt>
                <c:pt idx="7">
                  <c:v>8304.0830945558737</c:v>
                </c:pt>
                <c:pt idx="8" formatCode="#,##0_);[Red]\(#,##0\)">
                  <c:v>8435.6326078937655</c:v>
                </c:pt>
                <c:pt idx="9" formatCode="#,##0_);[Red]\(#,##0\)">
                  <c:v>8723.6628849270655</c:v>
                </c:pt>
                <c:pt idx="10" formatCode="#,##0_);[Red]\(#,##0\)">
                  <c:v>8937.6646180860407</c:v>
                </c:pt>
                <c:pt idx="11" formatCode="#,##0_ ">
                  <c:v>9066.3615560640737</c:v>
                </c:pt>
                <c:pt idx="12" formatCode="#,##0_ ">
                  <c:v>9013</c:v>
                </c:pt>
                <c:pt idx="13" formatCode="#,##0_ ">
                  <c:v>9330</c:v>
                </c:pt>
              </c:numCache>
            </c:numRef>
          </c:val>
          <c:smooth val="0"/>
        </c:ser>
        <c:dLbls>
          <c:showLegendKey val="0"/>
          <c:showVal val="0"/>
          <c:showCatName val="0"/>
          <c:showSerName val="0"/>
          <c:showPercent val="0"/>
          <c:showBubbleSize val="0"/>
        </c:dLbls>
        <c:marker val="1"/>
        <c:smooth val="0"/>
        <c:axId val="1765067424"/>
        <c:axId val="1765067968"/>
      </c:lineChart>
      <c:catAx>
        <c:axId val="1765064160"/>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57088"/>
        <c:crosses val="autoZero"/>
        <c:auto val="0"/>
        <c:lblAlgn val="ctr"/>
        <c:lblOffset val="100"/>
        <c:tickLblSkip val="1"/>
        <c:tickMarkSkip val="1"/>
        <c:noMultiLvlLbl val="0"/>
      </c:catAx>
      <c:valAx>
        <c:axId val="1765057088"/>
        <c:scaling>
          <c:orientation val="minMax"/>
          <c:min val="10000"/>
        </c:scaling>
        <c:delete val="0"/>
        <c:axPos val="l"/>
        <c:title>
          <c:tx>
            <c:rich>
              <a:bodyPr rot="0" vert="horz"/>
              <a:lstStyle/>
              <a:p>
                <a:pPr algn="ct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生乳生産量（ｔ）</a:t>
                </a:r>
              </a:p>
            </c:rich>
          </c:tx>
          <c:layout>
            <c:manualLayout>
              <c:xMode val="edge"/>
              <c:yMode val="edge"/>
              <c:x val="2.0623102236575673E-2"/>
              <c:y val="6.0565658942225015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4160"/>
        <c:crosses val="autoZero"/>
        <c:crossBetween val="between"/>
      </c:valAx>
      <c:catAx>
        <c:axId val="1765067424"/>
        <c:scaling>
          <c:orientation val="minMax"/>
        </c:scaling>
        <c:delete val="1"/>
        <c:axPos val="b"/>
        <c:numFmt formatCode="General" sourceLinked="1"/>
        <c:majorTickMark val="out"/>
        <c:minorTickMark val="none"/>
        <c:tickLblPos val="nextTo"/>
        <c:crossAx val="1765067968"/>
        <c:crosses val="autoZero"/>
        <c:auto val="0"/>
        <c:lblAlgn val="ctr"/>
        <c:lblOffset val="100"/>
        <c:noMultiLvlLbl val="0"/>
      </c:catAx>
      <c:valAx>
        <c:axId val="1765067968"/>
        <c:scaling>
          <c:orientation val="minMax"/>
          <c:min val="5000"/>
        </c:scaling>
        <c:delete val="0"/>
        <c:axPos val="r"/>
        <c:title>
          <c:tx>
            <c:rich>
              <a:bodyPr rot="0" vert="horz"/>
              <a:lstStyle/>
              <a:p>
                <a:pPr algn="ct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ja-JP" sz="700" b="0" i="0" u="none" strike="noStrike" baseline="0" dirty="0">
                    <a:effectLst/>
                    <a:latin typeface="HG丸ｺﾞｼｯｸM-PRO" panose="020F0600000000000000" pitchFamily="50" charset="-128"/>
                    <a:ea typeface="HG丸ｺﾞｼｯｸM-PRO" panose="020F0600000000000000" pitchFamily="50" charset="-128"/>
                  </a:rPr>
                  <a:t>経産牛１頭当たり乳量</a:t>
                </a: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（kg）</a:t>
                </a:r>
              </a:p>
            </c:rich>
          </c:tx>
          <c:layout>
            <c:manualLayout>
              <c:xMode val="edge"/>
              <c:yMode val="edge"/>
              <c:x val="0.81595249835426031"/>
              <c:y val="3.2089615643524236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7424"/>
        <c:crosses val="max"/>
        <c:crossBetween val="between"/>
      </c:valAx>
      <c:spPr>
        <a:noFill/>
        <a:ln w="25400">
          <a:noFill/>
        </a:ln>
      </c:spPr>
    </c:plotArea>
    <c:legend>
      <c:legendPos val="r"/>
      <c:layout>
        <c:manualLayout>
          <c:xMode val="edge"/>
          <c:yMode val="edge"/>
          <c:x val="0.62527276528110542"/>
          <c:y val="0.33709460940800273"/>
          <c:w val="0.22753053540070364"/>
          <c:h val="0.13340926469565961"/>
        </c:manualLayout>
      </c:layout>
      <c:overlay val="0"/>
      <c:spPr>
        <a:solidFill>
          <a:srgbClr val="FFFFFF"/>
        </a:solid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7310612894865686E-2"/>
          <c:y val="0.13225759303570517"/>
          <c:w val="0.87693898655635982"/>
          <c:h val="0.70677966101694911"/>
        </c:manualLayout>
      </c:layout>
      <c:lineChart>
        <c:grouping val="standard"/>
        <c:varyColors val="0"/>
        <c:ser>
          <c:idx val="0"/>
          <c:order val="0"/>
          <c:tx>
            <c:strRef>
              <c:f>乳用牛の飼養状況!$B$21</c:f>
              <c:strCache>
                <c:ptCount val="1"/>
                <c:pt idx="0">
                  <c:v>滋賀県</c:v>
                </c:pt>
              </c:strCache>
            </c:strRef>
          </c:tx>
          <c:spPr>
            <a:ln w="12700">
              <a:solidFill>
                <a:srgbClr val="3366FF"/>
              </a:solidFill>
              <a:prstDash val="solid"/>
            </a:ln>
          </c:spPr>
          <c:marker>
            <c:symbol val="circle"/>
            <c:size val="7"/>
            <c:spPr>
              <a:solidFill>
                <a:srgbClr val="3366FF"/>
              </a:solidFill>
              <a:ln>
                <a:solidFill>
                  <a:srgbClr val="FFFFFF"/>
                </a:solidFill>
                <a:prstDash val="solid"/>
              </a:ln>
            </c:spPr>
          </c:marker>
          <c:dLbls>
            <c:dLbl>
              <c:idx val="2"/>
              <c:layout>
                <c:manualLayout>
                  <c:x val="-3.2845836549132597E-3"/>
                  <c:y val="9.1139205171380817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242320816144997E-2"/>
                  <c:y val="3.169154042632073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4.0659025075134532E-2"/>
                  <c:y val="5.162816692538249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4677380261685153E-2"/>
                  <c:y val="-3.509882662873663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08212863176673E-2"/>
                  <c:y val="-3.443132094798128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4.06938056927659E-2"/>
                  <c:y val="-5.28342751804310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5.7797174412962352E-2"/>
                  <c:y val="6.120692421005850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6.013278949973154E-2"/>
                  <c:y val="3.767216749734319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5.2363910568404656E-2"/>
                  <c:y val="3.265800513259466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4.5404405593206382E-2"/>
                  <c:y val="5.2376389747644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5.6744819197548355E-2"/>
                  <c:y val="-6.20719949585071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1767200766526055E-2"/>
                  <c:y val="4.770088832150528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603537487294684E-2"/>
                  <c:y val="-4.5567439505582723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乳用牛の飼養状況!$C$20:$Q$20</c:f>
              <c:strCache>
                <c:ptCount val="15"/>
                <c:pt idx="0">
                  <c:v>昭和55</c:v>
                </c:pt>
                <c:pt idx="1">
                  <c:v>60</c:v>
                </c:pt>
                <c:pt idx="2">
                  <c:v>平成2</c:v>
                </c:pt>
                <c:pt idx="3">
                  <c:v>7</c:v>
                </c:pt>
                <c:pt idx="4">
                  <c:v>12</c:v>
                </c:pt>
                <c:pt idx="5">
                  <c:v>17</c:v>
                </c:pt>
                <c:pt idx="6">
                  <c:v>22 </c:v>
                </c:pt>
                <c:pt idx="7">
                  <c:v>23</c:v>
                </c:pt>
                <c:pt idx="8">
                  <c:v>24 </c:v>
                </c:pt>
                <c:pt idx="9">
                  <c:v>25 </c:v>
                </c:pt>
                <c:pt idx="10">
                  <c:v>26 </c:v>
                </c:pt>
                <c:pt idx="11">
                  <c:v>27 </c:v>
                </c:pt>
                <c:pt idx="12">
                  <c:v>28 </c:v>
                </c:pt>
                <c:pt idx="13">
                  <c:v>29 </c:v>
                </c:pt>
                <c:pt idx="14">
                  <c:v>30 </c:v>
                </c:pt>
              </c:strCache>
            </c:strRef>
          </c:cat>
          <c:val>
            <c:numRef>
              <c:f>乳用牛の飼養状況!$C$21:$Q$21</c:f>
              <c:numCache>
                <c:formatCode>#,##0_);[Red]\(#,##0\)</c:formatCode>
                <c:ptCount val="15"/>
                <c:pt idx="0">
                  <c:v>6075</c:v>
                </c:pt>
                <c:pt idx="1">
                  <c:v>6747</c:v>
                </c:pt>
                <c:pt idx="2">
                  <c:v>7601</c:v>
                </c:pt>
                <c:pt idx="3">
                  <c:v>7807</c:v>
                </c:pt>
                <c:pt idx="4">
                  <c:v>8423</c:v>
                </c:pt>
                <c:pt idx="5">
                  <c:v>9103</c:v>
                </c:pt>
                <c:pt idx="6">
                  <c:v>9614</c:v>
                </c:pt>
                <c:pt idx="7">
                  <c:v>9313</c:v>
                </c:pt>
                <c:pt idx="8">
                  <c:v>9360</c:v>
                </c:pt>
                <c:pt idx="9">
                  <c:v>9163</c:v>
                </c:pt>
                <c:pt idx="10">
                  <c:v>9408</c:v>
                </c:pt>
                <c:pt idx="11">
                  <c:v>9382</c:v>
                </c:pt>
                <c:pt idx="12" formatCode="#,##0_ ">
                  <c:v>9476</c:v>
                </c:pt>
                <c:pt idx="13" formatCode="#,##0_ ">
                  <c:v>9753</c:v>
                </c:pt>
                <c:pt idx="14" formatCode="#,##0_ ">
                  <c:v>9615</c:v>
                </c:pt>
              </c:numCache>
            </c:numRef>
          </c:val>
          <c:smooth val="0"/>
        </c:ser>
        <c:ser>
          <c:idx val="1"/>
          <c:order val="1"/>
          <c:tx>
            <c:strRef>
              <c:f>乳用牛の飼養状況!$B$22</c:f>
              <c:strCache>
                <c:ptCount val="1"/>
                <c:pt idx="0">
                  <c:v>全　国</c:v>
                </c:pt>
              </c:strCache>
            </c:strRef>
          </c:tx>
          <c:spPr>
            <a:ln w="12700">
              <a:solidFill>
                <a:srgbClr val="FF00FF"/>
              </a:solidFill>
              <a:prstDash val="solid"/>
            </a:ln>
          </c:spPr>
          <c:marker>
            <c:symbol val="square"/>
            <c:size val="7"/>
            <c:spPr>
              <a:solidFill>
                <a:srgbClr val="FF99CC"/>
              </a:solidFill>
              <a:ln>
                <a:solidFill>
                  <a:srgbClr val="FFFFFF"/>
                </a:solidFill>
                <a:prstDash val="solid"/>
              </a:ln>
            </c:spPr>
          </c:marker>
          <c:dLbls>
            <c:dLbl>
              <c:idx val="0"/>
              <c:layout>
                <c:manualLayout>
                  <c:x val="-4.8611468377293361E-2"/>
                  <c:y val="-7.351833858884937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7.8287064242940685E-2"/>
                  <c:y val="-6.166401745351531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732843071543971E-2"/>
                  <c:y val="-1.418216948177746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9416378820825954E-2"/>
                  <c:y val="-1.44467607180245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6616056037371769E-2"/>
                  <c:y val="-2.274652832928458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2608341020091362E-2"/>
                  <c:y val="-3.209515461357202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0781061567248447E-2"/>
                  <c:y val="3.051077595340976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5.3265791306149862E-2"/>
                  <c:y val="5.377420782057228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5.0925828642176763E-2"/>
                  <c:y val="6.5418202688769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4.7507666831633065E-2"/>
                  <c:y val="-6.527640079868525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4.2025613509564679E-2"/>
                  <c:y val="-4.125009060665462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5.3607559180790861E-2"/>
                  <c:y val="-7.738343033031522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4.8436840692936287E-2"/>
                  <c:y val="-3.800092606932688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5.9742473679646732E-2"/>
                  <c:y val="5.439766082334609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1662375849498583E-2"/>
                  <c:y val="-3.898046817597218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1.5694113239027488E-2"/>
                  <c:y val="2.0115077070151467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乳用牛の飼養状況!$C$20:$Q$20</c:f>
              <c:strCache>
                <c:ptCount val="15"/>
                <c:pt idx="0">
                  <c:v>昭和55</c:v>
                </c:pt>
                <c:pt idx="1">
                  <c:v>60</c:v>
                </c:pt>
                <c:pt idx="2">
                  <c:v>平成2</c:v>
                </c:pt>
                <c:pt idx="3">
                  <c:v>7</c:v>
                </c:pt>
                <c:pt idx="4">
                  <c:v>12</c:v>
                </c:pt>
                <c:pt idx="5">
                  <c:v>17</c:v>
                </c:pt>
                <c:pt idx="6">
                  <c:v>22 </c:v>
                </c:pt>
                <c:pt idx="7">
                  <c:v>23</c:v>
                </c:pt>
                <c:pt idx="8">
                  <c:v>24 </c:v>
                </c:pt>
                <c:pt idx="9">
                  <c:v>25 </c:v>
                </c:pt>
                <c:pt idx="10">
                  <c:v>26 </c:v>
                </c:pt>
                <c:pt idx="11">
                  <c:v>27 </c:v>
                </c:pt>
                <c:pt idx="12">
                  <c:v>28 </c:v>
                </c:pt>
                <c:pt idx="13">
                  <c:v>29 </c:v>
                </c:pt>
                <c:pt idx="14">
                  <c:v>30 </c:v>
                </c:pt>
              </c:strCache>
            </c:strRef>
          </c:cat>
          <c:val>
            <c:numRef>
              <c:f>乳用牛の飼養状況!$C$22:$Q$22</c:f>
              <c:numCache>
                <c:formatCode>#,##0_);[Red]\(#,##0\)</c:formatCode>
                <c:ptCount val="15"/>
                <c:pt idx="0">
                  <c:v>6339</c:v>
                </c:pt>
                <c:pt idx="1">
                  <c:v>7008</c:v>
                </c:pt>
                <c:pt idx="2">
                  <c:v>7798</c:v>
                </c:pt>
                <c:pt idx="3">
                  <c:v>8282</c:v>
                </c:pt>
                <c:pt idx="4">
                  <c:v>8794</c:v>
                </c:pt>
                <c:pt idx="5">
                  <c:v>9121</c:v>
                </c:pt>
                <c:pt idx="6">
                  <c:v>9346</c:v>
                </c:pt>
                <c:pt idx="7">
                  <c:v>9288</c:v>
                </c:pt>
                <c:pt idx="8">
                  <c:v>9349</c:v>
                </c:pt>
                <c:pt idx="9">
                  <c:v>9465</c:v>
                </c:pt>
                <c:pt idx="10">
                  <c:v>9448</c:v>
                </c:pt>
                <c:pt idx="11">
                  <c:v>9518</c:v>
                </c:pt>
                <c:pt idx="12" formatCode="#,##0_ ">
                  <c:v>9675</c:v>
                </c:pt>
                <c:pt idx="13" formatCode="#,##0_ ">
                  <c:v>9659</c:v>
                </c:pt>
                <c:pt idx="14" formatCode="#,##0_ ">
                  <c:v>9771</c:v>
                </c:pt>
              </c:numCache>
            </c:numRef>
          </c:val>
          <c:smooth val="0"/>
        </c:ser>
        <c:dLbls>
          <c:showLegendKey val="0"/>
          <c:showVal val="0"/>
          <c:showCatName val="0"/>
          <c:showSerName val="0"/>
          <c:showPercent val="0"/>
          <c:showBubbleSize val="0"/>
        </c:dLbls>
        <c:marker val="1"/>
        <c:smooth val="0"/>
        <c:axId val="1765061984"/>
        <c:axId val="1765063072"/>
      </c:lineChart>
      <c:catAx>
        <c:axId val="1765061984"/>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3072"/>
        <c:crosses val="autoZero"/>
        <c:auto val="1"/>
        <c:lblAlgn val="ctr"/>
        <c:lblOffset val="100"/>
        <c:tickLblSkip val="1"/>
        <c:tickMarkSkip val="1"/>
        <c:noMultiLvlLbl val="0"/>
      </c:catAx>
      <c:valAx>
        <c:axId val="1765063072"/>
        <c:scaling>
          <c:orientation val="minMax"/>
          <c:min val="5500"/>
        </c:scaling>
        <c:delete val="0"/>
        <c:axPos val="l"/>
        <c:numFmt formatCode="#,##0_);[Red]\(#,##0\)" sourceLinked="1"/>
        <c:majorTickMark val="in"/>
        <c:minorTickMark val="none"/>
        <c:tickLblPos val="nextTo"/>
        <c:spPr>
          <a:ln w="3175">
            <a:solidFill>
              <a:srgbClr val="000000"/>
            </a:solidFill>
            <a:prstDash val="solid"/>
          </a:ln>
        </c:spPr>
        <c:txPr>
          <a:bodyPr rot="0" vert="horz"/>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65061984"/>
        <c:crosses val="autoZero"/>
        <c:crossBetween val="between"/>
      </c:valAx>
      <c:spPr>
        <a:noFill/>
        <a:ln w="25400">
          <a:noFill/>
        </a:ln>
      </c:spPr>
    </c:plotArea>
    <c:legend>
      <c:legendPos val="r"/>
      <c:layout>
        <c:manualLayout>
          <c:xMode val="edge"/>
          <c:yMode val="edge"/>
          <c:x val="0.15065308250988368"/>
          <c:y val="0.15586355882809033"/>
          <c:w val="0.28664927924741662"/>
          <c:h val="8.3050907878859187E-2"/>
        </c:manualLayout>
      </c:layout>
      <c:overlay val="0"/>
      <c:spPr>
        <a:solidFill>
          <a:srgbClr val="FFFFFF"/>
        </a:solidFill>
        <a:ln w="25400">
          <a:noFill/>
        </a:ln>
      </c:spPr>
      <c:txPr>
        <a:bodyPr/>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ゴシック"/>
            </a:defRPr>
          </a:pPr>
          <a:endParaRPr lang="ja-JP"/>
        </a:p>
      </c:txPr>
    </c:legend>
    <c:plotVisOnly val="1"/>
    <c:dispBlanksAs val="gap"/>
    <c:showDLblsOverMax val="0"/>
  </c:chart>
  <c:spPr>
    <a:noFill/>
    <a:ln w="9525">
      <a:noFill/>
    </a:ln>
  </c:spPr>
  <c:txPr>
    <a:bodyPr/>
    <a:lstStyle/>
    <a:p>
      <a:pPr>
        <a:defRPr sz="1200" b="0" i="0" u="none" strike="noStrike" baseline="0">
          <a:solidFill>
            <a:srgbClr val="000000"/>
          </a:solidFill>
          <a:latin typeface="ＭＳ 明朝"/>
          <a:ea typeface="ＭＳ 明朝"/>
          <a:cs typeface="ＭＳ 明朝"/>
        </a:defRPr>
      </a:pPr>
      <a:endParaRPr lang="ja-JP"/>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0.7775</cdr:x>
      <cdr:y>0.6805</cdr:y>
    </cdr:from>
    <cdr:to>
      <cdr:x>0.7795</cdr:x>
      <cdr:y>0.711</cdr:y>
    </cdr:to>
    <cdr:sp macro="" textlink="">
      <cdr:nvSpPr>
        <cdr:cNvPr id="2049" name="Text Box 1"/>
        <cdr:cNvSpPr txBox="1">
          <a:spLocks xmlns:a="http://schemas.openxmlformats.org/drawingml/2006/main" noChangeArrowheads="1"/>
        </cdr:cNvSpPr>
      </cdr:nvSpPr>
      <cdr:spPr bwMode="auto">
        <a:xfrm xmlns:a="http://schemas.openxmlformats.org/drawingml/2006/main">
          <a:off x="7133668" y="3824240"/>
          <a:ext cx="18421" cy="1714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0.75862</cdr:x>
      <cdr:y>0.95094</cdr:y>
    </cdr:from>
    <cdr:to>
      <cdr:x>0.90491</cdr:x>
      <cdr:y>0.98395</cdr:y>
    </cdr:to>
    <cdr:sp macro="" textlink="">
      <cdr:nvSpPr>
        <cdr:cNvPr id="2056" name="Text Box 8"/>
        <cdr:cNvSpPr txBox="1">
          <a:spLocks xmlns:a="http://schemas.openxmlformats.org/drawingml/2006/main" noChangeArrowheads="1"/>
        </cdr:cNvSpPr>
      </cdr:nvSpPr>
      <cdr:spPr bwMode="auto">
        <a:xfrm xmlns:a="http://schemas.openxmlformats.org/drawingml/2006/main">
          <a:off x="5588002" y="4267200"/>
          <a:ext cx="1077573" cy="1481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en-US" altLang="ja-JP"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dr:relSizeAnchor xmlns:cdr="http://schemas.openxmlformats.org/drawingml/2006/chartDrawing">
    <cdr:from>
      <cdr:x>0.86325</cdr:x>
      <cdr:y>0.2005</cdr:y>
    </cdr:from>
    <cdr:to>
      <cdr:x>0.93489</cdr:x>
      <cdr:y>0.23351</cdr:y>
    </cdr:to>
    <cdr:sp macro="" textlink="">
      <cdr:nvSpPr>
        <cdr:cNvPr id="2060" name="Text Box 12"/>
        <cdr:cNvSpPr txBox="1">
          <a:spLocks xmlns:a="http://schemas.openxmlformats.org/drawingml/2006/main" noChangeArrowheads="1"/>
        </cdr:cNvSpPr>
      </cdr:nvSpPr>
      <cdr:spPr bwMode="auto">
        <a:xfrm xmlns:a="http://schemas.openxmlformats.org/drawingml/2006/main">
          <a:off x="7948375" y="1124638"/>
          <a:ext cx="659668" cy="18517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（戸・頭）</a:t>
          </a:r>
        </a:p>
      </cdr:txBody>
    </cdr:sp>
  </cdr:relSizeAnchor>
  <cdr:relSizeAnchor xmlns:cdr="http://schemas.openxmlformats.org/drawingml/2006/chartDrawing">
    <cdr:from>
      <cdr:x>0.7775</cdr:x>
      <cdr:y>0.6805</cdr:y>
    </cdr:from>
    <cdr:to>
      <cdr:x>0.7795</cdr:x>
      <cdr:y>0.711</cdr:y>
    </cdr:to>
    <cdr:sp macro="" textlink="">
      <cdr:nvSpPr>
        <cdr:cNvPr id="2" name="Text Box 1"/>
        <cdr:cNvSpPr txBox="1">
          <a:spLocks xmlns:a="http://schemas.openxmlformats.org/drawingml/2006/main" noChangeArrowheads="1"/>
        </cdr:cNvSpPr>
      </cdr:nvSpPr>
      <cdr:spPr bwMode="auto">
        <a:xfrm xmlns:a="http://schemas.openxmlformats.org/drawingml/2006/main">
          <a:off x="7133668" y="3824240"/>
          <a:ext cx="18421" cy="1714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userShapes>
</file>

<file path=ppt/drawings/drawing2.xml><?xml version="1.0" encoding="utf-8"?>
<c:userShapes xmlns:c="http://schemas.openxmlformats.org/drawingml/2006/chart">
  <cdr:relSizeAnchor xmlns:cdr="http://schemas.openxmlformats.org/drawingml/2006/chartDrawing">
    <cdr:from>
      <cdr:x>0.31719</cdr:x>
      <cdr:y>0.96055</cdr:y>
    </cdr:from>
    <cdr:to>
      <cdr:x>0.99451</cdr:x>
      <cdr:y>0.99346</cdr:y>
    </cdr:to>
    <cdr:sp macro="" textlink="">
      <cdr:nvSpPr>
        <cdr:cNvPr id="7171" name="Text Box 3"/>
        <cdr:cNvSpPr txBox="1">
          <a:spLocks xmlns:a="http://schemas.openxmlformats.org/drawingml/2006/main" noChangeArrowheads="1"/>
        </cdr:cNvSpPr>
      </cdr:nvSpPr>
      <cdr:spPr bwMode="auto">
        <a:xfrm xmlns:a="http://schemas.openxmlformats.org/drawingml/2006/main">
          <a:off x="1750962" y="3233395"/>
          <a:ext cx="3739037" cy="1108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資料：乳用牛群能力検定成績のまとめ；（一社）家畜改良事業団集計分析、乳用牛群検定全国協議会発行）</a:t>
          </a:r>
        </a:p>
      </cdr:txBody>
    </cdr:sp>
  </cdr:relSizeAnchor>
  <cdr:relSizeAnchor xmlns:cdr="http://schemas.openxmlformats.org/drawingml/2006/chartDrawing">
    <cdr:from>
      <cdr:x>0.88532</cdr:x>
      <cdr:y>0.05144</cdr:y>
    </cdr:from>
    <cdr:to>
      <cdr:x>0.96997</cdr:x>
      <cdr:y>0.08893</cdr:y>
    </cdr:to>
    <cdr:sp macro="" textlink="">
      <cdr:nvSpPr>
        <cdr:cNvPr id="7172" name="Text Box 4"/>
        <cdr:cNvSpPr txBox="1">
          <a:spLocks xmlns:a="http://schemas.openxmlformats.org/drawingml/2006/main" noChangeArrowheads="1"/>
        </cdr:cNvSpPr>
      </cdr:nvSpPr>
      <cdr:spPr bwMode="auto">
        <a:xfrm xmlns:a="http://schemas.openxmlformats.org/drawingml/2006/main">
          <a:off x="4887244" y="173157"/>
          <a:ext cx="467307" cy="12618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（戸・％）</a:t>
          </a:r>
        </a:p>
      </cdr:txBody>
    </cdr:sp>
  </cdr:relSizeAnchor>
  <cdr:relSizeAnchor xmlns:cdr="http://schemas.openxmlformats.org/drawingml/2006/chartDrawing">
    <cdr:from>
      <cdr:x>0.83129</cdr:x>
      <cdr:y>0.91948</cdr:y>
    </cdr:from>
    <cdr:to>
      <cdr:x>0.97895</cdr:x>
      <cdr:y>0.95239</cdr:y>
    </cdr:to>
    <cdr:sp macro="" textlink="">
      <cdr:nvSpPr>
        <cdr:cNvPr id="5" name="Text Box 8"/>
        <cdr:cNvSpPr txBox="1">
          <a:spLocks xmlns:a="http://schemas.openxmlformats.org/drawingml/2006/main" noChangeArrowheads="1"/>
        </cdr:cNvSpPr>
      </cdr:nvSpPr>
      <cdr:spPr bwMode="auto">
        <a:xfrm xmlns:a="http://schemas.openxmlformats.org/drawingml/2006/main">
          <a:off x="4588957" y="3095138"/>
          <a:ext cx="815160" cy="1108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userShapes>
</file>

<file path=ppt/drawings/drawing3.xml><?xml version="1.0" encoding="utf-8"?>
<c:userShapes xmlns:c="http://schemas.openxmlformats.org/drawingml/2006/chart">
  <cdr:relSizeAnchor xmlns:cdr="http://schemas.openxmlformats.org/drawingml/2006/chartDrawing">
    <cdr:from>
      <cdr:x>0.25475</cdr:x>
      <cdr:y>0.0615</cdr:y>
    </cdr:from>
    <cdr:to>
      <cdr:x>0.26375</cdr:x>
      <cdr:y>0.09875</cdr:y>
    </cdr:to>
    <cdr:sp macro="" textlink="">
      <cdr:nvSpPr>
        <cdr:cNvPr id="15366" name="Text Box 6"/>
        <cdr:cNvSpPr txBox="1">
          <a:spLocks xmlns:a="http://schemas.openxmlformats.org/drawingml/2006/main" noChangeArrowheads="1"/>
        </cdr:cNvSpPr>
      </cdr:nvSpPr>
      <cdr:spPr bwMode="auto">
        <a:xfrm xmlns:a="http://schemas.openxmlformats.org/drawingml/2006/main">
          <a:off x="2337209" y="345615"/>
          <a:ext cx="85199" cy="20933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0.63367</cdr:x>
      <cdr:y>0.83325</cdr:y>
    </cdr:from>
    <cdr:to>
      <cdr:x>0.97876</cdr:x>
      <cdr:y>0.87073</cdr:y>
    </cdr:to>
    <cdr:sp macro="" textlink="">
      <cdr:nvSpPr>
        <cdr:cNvPr id="15367" name="Text Box 7"/>
        <cdr:cNvSpPr txBox="1">
          <a:spLocks xmlns:a="http://schemas.openxmlformats.org/drawingml/2006/main" noChangeArrowheads="1"/>
        </cdr:cNvSpPr>
      </cdr:nvSpPr>
      <cdr:spPr bwMode="auto">
        <a:xfrm xmlns:a="http://schemas.openxmlformats.org/drawingml/2006/main">
          <a:off x="3498053" y="2804876"/>
          <a:ext cx="1905005" cy="12616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18288" tIns="18288" rIns="0" bIns="0" anchor="t" upright="1">
          <a:spAutoFit/>
        </a:bodyPr>
        <a:lstStyle xmlns:a="http://schemas.openxmlformats.org/drawingml/2006/main"/>
        <a:p xmlns:a="http://schemas.openxmlformats.org/drawingml/2006/main">
          <a:pPr algn="l" rtl="0">
            <a:defRPr sz="1000"/>
          </a:pP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（資料：農林水産省「牛乳乳製品統計」）</a:t>
          </a:r>
        </a:p>
      </cdr:txBody>
    </cdr:sp>
  </cdr:relSizeAnchor>
</c:userShapes>
</file>

<file path=ppt/drawings/drawing4.xml><?xml version="1.0" encoding="utf-8"?>
<c:userShapes xmlns:c="http://schemas.openxmlformats.org/drawingml/2006/chart">
  <cdr:relSizeAnchor xmlns:cdr="http://schemas.openxmlformats.org/drawingml/2006/chartDrawing">
    <cdr:from>
      <cdr:x>0.06443</cdr:x>
      <cdr:y>0.91886</cdr:y>
    </cdr:from>
    <cdr:to>
      <cdr:x>1</cdr:x>
      <cdr:y>0.96275</cdr:y>
    </cdr:to>
    <cdr:sp macro="" textlink="">
      <cdr:nvSpPr>
        <cdr:cNvPr id="3" name="Text Box 3"/>
        <cdr:cNvSpPr txBox="1">
          <a:spLocks xmlns:a="http://schemas.openxmlformats.org/drawingml/2006/main" noChangeArrowheads="1"/>
        </cdr:cNvSpPr>
      </cdr:nvSpPr>
      <cdr:spPr bwMode="auto">
        <a:xfrm xmlns:a="http://schemas.openxmlformats.org/drawingml/2006/main">
          <a:off x="266774" y="2319797"/>
          <a:ext cx="3873463" cy="1108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資料：乳用牛群能力検定成績のまとめ；（一社）家畜改良事業団集計分析、乳用牛群検定全国協議会発行）</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2" y="2"/>
            <a:ext cx="2972393"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83991" y="2"/>
            <a:ext cx="2972392"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2" y="9446404"/>
            <a:ext cx="2972393"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83991" y="9446404"/>
            <a:ext cx="2972392"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2"/>
            <a:ext cx="2972393"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83991" y="2"/>
            <a:ext cx="2972392" cy="49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139950" y="744538"/>
            <a:ext cx="2579688" cy="37306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85317" y="4724002"/>
            <a:ext cx="5487370" cy="4475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2" y="9446404"/>
            <a:ext cx="2972393"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83991" y="9446404"/>
            <a:ext cx="2972392" cy="4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p:cNvSpPr>
            <a:spLocks noGrp="1" noRot="1" noChangeAspect="1" noTextEdit="1"/>
          </p:cNvSpPr>
          <p:nvPr>
            <p:ph type="sldImg"/>
          </p:nvPr>
        </p:nvSpPr>
        <p:spPr>
          <a:ln/>
        </p:spPr>
      </p:sp>
      <p:sp>
        <p:nvSpPr>
          <p:cNvPr id="33795"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33796" name="スライド番号プレースホルダー 3"/>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ＭＳ Ｐ明朝" pitchFamily="18" charset="-128"/>
              </a:defRPr>
            </a:lvl1pPr>
            <a:lvl2pPr marL="734251" indent="-281542" algn="l" eaLnBrk="0" hangingPunct="0">
              <a:spcBef>
                <a:spcPct val="30000"/>
              </a:spcBef>
              <a:defRPr kumimoji="1" sz="1200">
                <a:solidFill>
                  <a:schemeClr val="tx1"/>
                </a:solidFill>
                <a:latin typeface="Arial" pitchFamily="34" charset="0"/>
                <a:ea typeface="ＭＳ Ｐ明朝" pitchFamily="18" charset="-128"/>
              </a:defRPr>
            </a:lvl2pPr>
            <a:lvl3pPr marL="1129369" indent="-225554" algn="l" eaLnBrk="0" hangingPunct="0">
              <a:spcBef>
                <a:spcPct val="30000"/>
              </a:spcBef>
              <a:defRPr kumimoji="1" sz="1200">
                <a:solidFill>
                  <a:schemeClr val="tx1"/>
                </a:solidFill>
                <a:latin typeface="Arial" pitchFamily="34" charset="0"/>
                <a:ea typeface="ＭＳ Ｐ明朝" pitchFamily="18" charset="-128"/>
              </a:defRPr>
            </a:lvl3pPr>
            <a:lvl4pPr marL="1582077" indent="-225554" algn="l" eaLnBrk="0" hangingPunct="0">
              <a:spcBef>
                <a:spcPct val="30000"/>
              </a:spcBef>
              <a:defRPr kumimoji="1" sz="1200">
                <a:solidFill>
                  <a:schemeClr val="tx1"/>
                </a:solidFill>
                <a:latin typeface="Arial" pitchFamily="34" charset="0"/>
                <a:ea typeface="ＭＳ Ｐ明朝" pitchFamily="18" charset="-128"/>
              </a:defRPr>
            </a:lvl4pPr>
            <a:lvl5pPr marL="2034783" indent="-225554" algn="l" eaLnBrk="0" hangingPunct="0">
              <a:spcBef>
                <a:spcPct val="30000"/>
              </a:spcBef>
              <a:defRPr kumimoji="1" sz="1200">
                <a:solidFill>
                  <a:schemeClr val="tx1"/>
                </a:solidFill>
                <a:latin typeface="Arial" pitchFamily="34" charset="0"/>
                <a:ea typeface="ＭＳ Ｐ明朝" pitchFamily="18" charset="-128"/>
              </a:defRPr>
            </a:lvl5pPr>
            <a:lvl6pPr marL="2495489" indent="-225554"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56195" indent="-225554"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16901" indent="-225554"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77606" indent="-225554"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B8BF5729-23D2-4846-9AED-CD3DBA2E9763}" type="slidenum">
              <a:rPr lang="en-US" altLang="ja-JP" smtClean="0">
                <a:ea typeface="ＭＳ Ｐゴシック" pitchFamily="50" charset="-128"/>
              </a:rPr>
              <a:pPr algn="r" eaLnBrk="1" hangingPunct="1">
                <a:spcBef>
                  <a:spcPct val="0"/>
                </a:spcBef>
              </a:pPr>
              <a:t>2</a:t>
            </a:fld>
            <a:endParaRPr lang="en-US" altLang="ja-JP" smtClean="0">
              <a:ea typeface="ＭＳ Ｐゴシック" pitchFamily="50" charset="-128"/>
            </a:endParaRPr>
          </a:p>
        </p:txBody>
      </p:sp>
    </p:spTree>
    <p:extLst>
      <p:ext uri="{BB962C8B-B14F-4D97-AF65-F5344CB8AC3E}">
        <p14:creationId xmlns:p14="http://schemas.microsoft.com/office/powerpoint/2010/main" val="656513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グラフ 13"/>
          <p:cNvGraphicFramePr>
            <a:graphicFrameLocks noGrp="1" noChangeAspect="1"/>
          </p:cNvGraphicFramePr>
          <p:nvPr>
            <p:extLst>
              <p:ext uri="{D42A27DB-BD31-4B8C-83A1-F6EECF244321}">
                <p14:modId xmlns:p14="http://schemas.microsoft.com/office/powerpoint/2010/main" val="1455265889"/>
              </p:ext>
            </p:extLst>
          </p:nvPr>
        </p:nvGraphicFramePr>
        <p:xfrm>
          <a:off x="-254002" y="2362200"/>
          <a:ext cx="7366003" cy="4487334"/>
        </p:xfrm>
        <a:graphic>
          <a:graphicData uri="http://schemas.openxmlformats.org/drawingml/2006/chart">
            <c:chart xmlns:c="http://schemas.openxmlformats.org/drawingml/2006/chart" xmlns:r="http://schemas.openxmlformats.org/officeDocument/2006/relationships" r:id="rId2"/>
          </a:graphicData>
        </a:graphic>
      </p:graphicFrame>
      <p:pic>
        <p:nvPicPr>
          <p:cNvPr id="7172" name="Picture 13" descr="山田牧場２"/>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225" y="7696200"/>
            <a:ext cx="2514600" cy="188595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14"/>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畜種別の動向</a:t>
            </a:r>
          </a:p>
        </p:txBody>
      </p:sp>
      <p:sp>
        <p:nvSpPr>
          <p:cNvPr id="7174" name="Rectangle 8"/>
          <p:cNvSpPr>
            <a:spLocks noChangeArrowheads="1"/>
          </p:cNvSpPr>
          <p:nvPr/>
        </p:nvSpPr>
        <p:spPr bwMode="auto">
          <a:xfrm>
            <a:off x="76200" y="2748689"/>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（１）飼養状況</a:t>
            </a:r>
          </a:p>
        </p:txBody>
      </p:sp>
      <p:sp>
        <p:nvSpPr>
          <p:cNvPr id="7175" name="AutoShape 208"/>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dirty="0">
                <a:latin typeface="HG丸ｺﾞｼｯｸM-PRO" panose="020F0600000000000000" pitchFamily="50" charset="-128"/>
                <a:ea typeface="HG丸ｺﾞｼｯｸM-PRO" panose="020F0600000000000000" pitchFamily="50" charset="-128"/>
              </a:rPr>
              <a:t>酪　　　農</a:t>
            </a:r>
          </a:p>
        </p:txBody>
      </p:sp>
      <p:sp>
        <p:nvSpPr>
          <p:cNvPr id="7176" name="AutoShape 210"/>
          <p:cNvSpPr>
            <a:spLocks noChangeArrowheads="1"/>
          </p:cNvSpPr>
          <p:nvPr/>
        </p:nvSpPr>
        <p:spPr bwMode="auto">
          <a:xfrm>
            <a:off x="304800" y="1371600"/>
            <a:ext cx="6248400" cy="1143000"/>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b="1" dirty="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大消費地である京阪神の都市近郊型の生乳生産地域として、新鮮で良質な生乳が年間</a:t>
            </a:r>
            <a:r>
              <a:rPr lang="ja-JP" altLang="en-US" sz="1200" dirty="0" smtClean="0">
                <a:latin typeface="HG丸ｺﾞｼｯｸM-PRO" panose="020F0600000000000000" pitchFamily="50" charset="-128"/>
                <a:ea typeface="HG丸ｺﾞｼｯｸM-PRO" panose="020F0600000000000000" pitchFamily="50" charset="-128"/>
              </a:rPr>
              <a:t>約</a:t>
            </a:r>
            <a:r>
              <a:rPr lang="en-US" altLang="ja-JP" sz="1200" dirty="0" smtClean="0">
                <a:latin typeface="HG丸ｺﾞｼｯｸM-PRO" panose="020F0600000000000000" pitchFamily="50" charset="-128"/>
                <a:ea typeface="HG丸ｺﾞｼｯｸM-PRO" panose="020F0600000000000000" pitchFamily="50" charset="-128"/>
              </a:rPr>
              <a:t>1</a:t>
            </a:r>
            <a:r>
              <a:rPr lang="en-US" altLang="ja-JP" sz="1200" dirty="0">
                <a:latin typeface="HG丸ｺﾞｼｯｸM-PRO" panose="020F0600000000000000" pitchFamily="50" charset="-128"/>
                <a:ea typeface="HG丸ｺﾞｼｯｸM-PRO" panose="020F0600000000000000" pitchFamily="50" charset="-128"/>
              </a:rPr>
              <a:t>8</a:t>
            </a:r>
            <a:r>
              <a:rPr lang="en-US" altLang="ja-JP" sz="1200" dirty="0" smtClean="0">
                <a:latin typeface="HG丸ｺﾞｼｯｸM-PRO" panose="020F0600000000000000" pitchFamily="50" charset="-128"/>
                <a:ea typeface="HG丸ｺﾞｼｯｸM-PRO" panose="020F0600000000000000" pitchFamily="50" charset="-128"/>
              </a:rPr>
              <a:t>,000</a:t>
            </a:r>
            <a:r>
              <a:rPr lang="ja-JP" altLang="en-US" sz="1200" dirty="0" smtClean="0">
                <a:latin typeface="HG丸ｺﾞｼｯｸM-PRO" panose="020F0600000000000000" pitchFamily="50" charset="-128"/>
                <a:ea typeface="HG丸ｺﾞｼｯｸM-PRO" panose="020F0600000000000000" pitchFamily="50" charset="-128"/>
              </a:rPr>
              <a:t>トン</a:t>
            </a:r>
            <a:r>
              <a:rPr lang="ja-JP" altLang="en-US" sz="1200" dirty="0">
                <a:latin typeface="HG丸ｺﾞｼｯｸM-PRO" panose="020F0600000000000000" pitchFamily="50" charset="-128"/>
                <a:ea typeface="HG丸ｺﾞｼｯｸM-PRO" panose="020F0600000000000000" pitchFamily="50" charset="-128"/>
              </a:rPr>
              <a:t>生産されています。</a:t>
            </a:r>
          </a:p>
          <a:p>
            <a:pPr eaLnBrk="1" hangingPunct="1">
              <a:lnSpc>
                <a:spcPct val="120000"/>
              </a:lnSpc>
              <a:spcBef>
                <a:spcPct val="0"/>
              </a:spcBef>
              <a:buFontTx/>
              <a:buNone/>
            </a:pPr>
            <a:r>
              <a:rPr lang="ja-JP" altLang="en-US" sz="1200" dirty="0">
                <a:latin typeface="HG丸ｺﾞｼｯｸM-PRO" panose="020F0600000000000000" pitchFamily="50" charset="-128"/>
                <a:ea typeface="HG丸ｺﾞｼｯｸM-PRO" panose="020F0600000000000000" pitchFamily="50" charset="-128"/>
              </a:rPr>
              <a:t>　また、都市近郊という滋賀県の地理的条件を活かして、アイスクリーム等の乳製品の加工・販売を手がける生産者が増えてきています</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b="1" dirty="0">
              <a:latin typeface="HG丸ｺﾞｼｯｸM-PRO" panose="020F0600000000000000" pitchFamily="50" charset="-128"/>
              <a:ea typeface="HG丸ｺﾞｼｯｸM-PRO" panose="020F0600000000000000" pitchFamily="50" charset="-128"/>
            </a:endParaRPr>
          </a:p>
        </p:txBody>
      </p:sp>
      <p:sp>
        <p:nvSpPr>
          <p:cNvPr id="7177" name="Text Box 213"/>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４ －</a:t>
            </a:r>
          </a:p>
        </p:txBody>
      </p:sp>
      <p:sp>
        <p:nvSpPr>
          <p:cNvPr id="2" name="正方形/長方形 1"/>
          <p:cNvSpPr/>
          <p:nvPr/>
        </p:nvSpPr>
        <p:spPr bwMode="auto">
          <a:xfrm>
            <a:off x="3581400" y="7772400"/>
            <a:ext cx="2514600" cy="1752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noAutofit/>
          </a:bodyPr>
          <a:lstStyle/>
          <a:p>
            <a:r>
              <a:rPr lang="ja-JP" altLang="en-US" sz="1200" dirty="0">
                <a:solidFill>
                  <a:srgbClr val="FF0000"/>
                </a:solidFill>
                <a:latin typeface="HG丸ｺﾞｼｯｸM-PRO" panose="020F0600000000000000" pitchFamily="50" charset="-128"/>
                <a:ea typeface="HG丸ｺﾞｼｯｸM-PRO" panose="020F0600000000000000" pitchFamily="50" charset="-128"/>
              </a:rPr>
              <a:t>牛乳や</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アイスリーム、</a:t>
            </a:r>
            <a:r>
              <a:rPr lang="en-US" altLang="ja-JP" sz="1200" dirty="0">
                <a:solidFill>
                  <a:srgbClr val="FF0000"/>
                </a:solidFill>
                <a:latin typeface="HG丸ｺﾞｼｯｸM-PRO" panose="020F0600000000000000" pitchFamily="50" charset="-128"/>
                <a:ea typeface="HG丸ｺﾞｼｯｸM-PRO" panose="020F0600000000000000" pitchFamily="50" charset="-128"/>
              </a:rPr>
              <a:t/>
            </a:r>
            <a:br>
              <a:rPr lang="en-US" altLang="ja-JP" sz="1200" dirty="0">
                <a:solidFill>
                  <a:srgbClr val="FF0000"/>
                </a:solidFill>
                <a:latin typeface="HG丸ｺﾞｼｯｸM-PRO" panose="020F0600000000000000" pitchFamily="50" charset="-128"/>
                <a:ea typeface="HG丸ｺﾞｼｯｸM-PRO" panose="020F0600000000000000" pitchFamily="50" charset="-128"/>
              </a:rPr>
            </a:b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チーズ</a:t>
            </a:r>
            <a:r>
              <a:rPr lang="ja-JP" altLang="en-US" sz="1200" dirty="0">
                <a:solidFill>
                  <a:srgbClr val="FF0000"/>
                </a:solidFill>
                <a:latin typeface="HG丸ｺﾞｼｯｸM-PRO" panose="020F0600000000000000" pitchFamily="50" charset="-128"/>
                <a:ea typeface="HG丸ｺﾞｼｯｸM-PRO" panose="020F0600000000000000" pitchFamily="50" charset="-128"/>
              </a:rPr>
              <a:t>等の生産品の写真</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を</a:t>
            </a:r>
            <a:r>
              <a:rPr lang="en-US" altLang="ja-JP" sz="1200" dirty="0" smtClean="0">
                <a:solidFill>
                  <a:srgbClr val="FF0000"/>
                </a:solidFill>
                <a:latin typeface="HG丸ｺﾞｼｯｸM-PRO" panose="020F0600000000000000" pitchFamily="50" charset="-128"/>
                <a:ea typeface="HG丸ｺﾞｼｯｸM-PRO" panose="020F0600000000000000" pitchFamily="50" charset="-128"/>
              </a:rPr>
              <a:t/>
            </a:r>
            <a:br>
              <a:rPr lang="en-US" altLang="ja-JP" sz="1200" dirty="0" smtClean="0">
                <a:solidFill>
                  <a:srgbClr val="FF0000"/>
                </a:solidFill>
                <a:latin typeface="HG丸ｺﾞｼｯｸM-PRO" panose="020F0600000000000000" pitchFamily="50" charset="-128"/>
                <a:ea typeface="HG丸ｺﾞｼｯｸM-PRO" panose="020F0600000000000000" pitchFamily="50" charset="-128"/>
              </a:rPr>
            </a:b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追加</a:t>
            </a:r>
            <a:r>
              <a:rPr lang="ja-JP" altLang="en-US" sz="1200" dirty="0">
                <a:solidFill>
                  <a:srgbClr val="FF0000"/>
                </a:solidFill>
                <a:latin typeface="HG丸ｺﾞｼｯｸM-PRO" panose="020F0600000000000000" pitchFamily="50" charset="-128"/>
                <a:ea typeface="HG丸ｺﾞｼｯｸM-PRO" panose="020F0600000000000000" pitchFamily="50" charset="-128"/>
              </a:rPr>
              <a:t>して</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下さい</a:t>
            </a:r>
            <a:endParaRPr lang="en-US" altLang="ja-JP" sz="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4" name="正方形/長方形 3"/>
          <p:cNvSpPr/>
          <p:nvPr/>
        </p:nvSpPr>
        <p:spPr bwMode="auto">
          <a:xfrm>
            <a:off x="304800" y="6934200"/>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平成</a:t>
            </a:r>
            <a:r>
              <a:rPr lang="en-US" altLang="ja-JP" sz="900" dirty="0">
                <a:latin typeface="HG丸ｺﾞｼｯｸM-PRO" panose="020F0600000000000000" pitchFamily="50" charset="-128"/>
                <a:ea typeface="HG丸ｺﾞｼｯｸM-PRO" panose="020F0600000000000000" pitchFamily="50" charset="-128"/>
              </a:rPr>
              <a:t>31</a:t>
            </a:r>
            <a:r>
              <a:rPr lang="ja-JP" altLang="en-US" sz="900" dirty="0">
                <a:latin typeface="HG丸ｺﾞｼｯｸM-PRO" panose="020F0600000000000000" pitchFamily="50" charset="-128"/>
                <a:ea typeface="HG丸ｺﾞｼｯｸM-PRO" panose="020F0600000000000000" pitchFamily="50" charset="-128"/>
              </a:rPr>
              <a:t>年２月１日時点の飼養頭数は</a:t>
            </a:r>
            <a:r>
              <a:rPr lang="en-US" altLang="ja-JP" sz="900" dirty="0">
                <a:latin typeface="HG丸ｺﾞｼｯｸM-PRO" panose="020F0600000000000000" pitchFamily="50" charset="-128"/>
                <a:ea typeface="HG丸ｺﾞｼｯｸM-PRO" panose="020F0600000000000000" pitchFamily="50" charset="-128"/>
              </a:rPr>
              <a:t>2,705</a:t>
            </a:r>
            <a:r>
              <a:rPr lang="ja-JP" altLang="en-US" sz="900" dirty="0">
                <a:latin typeface="HG丸ｺﾞｼｯｸM-PRO" panose="020F0600000000000000" pitchFamily="50" charset="-128"/>
                <a:ea typeface="HG丸ｺﾞｼｯｸM-PRO" panose="020F0600000000000000" pitchFamily="50" charset="-128"/>
              </a:rPr>
              <a:t>頭で、前年に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smtClean="0">
                <a:latin typeface="HG丸ｺﾞｼｯｸM-PRO" panose="020F0600000000000000" pitchFamily="50" charset="-128"/>
                <a:ea typeface="HG丸ｺﾞｼｯｸM-PRO" panose="020F0600000000000000" pitchFamily="50" charset="-128"/>
              </a:rPr>
              <a:t>108</a:t>
            </a:r>
            <a:r>
              <a:rPr lang="ja-JP" altLang="en-US" sz="900" dirty="0" smtClean="0">
                <a:latin typeface="HG丸ｺﾞｼｯｸM-PRO" panose="020F0600000000000000" pitchFamily="50" charset="-128"/>
                <a:ea typeface="HG丸ｺﾞｼｯｸM-PRO" panose="020F0600000000000000" pitchFamily="50" charset="-128"/>
              </a:rPr>
              <a:t>頭</a:t>
            </a:r>
            <a:r>
              <a:rPr lang="ja-JP" altLang="en-US" sz="900" dirty="0">
                <a:latin typeface="HG丸ｺﾞｼｯｸM-PRO" panose="020F0600000000000000" pitchFamily="50" charset="-128"/>
                <a:ea typeface="HG丸ｺﾞｼｯｸM-PRO" panose="020F0600000000000000" pitchFamily="50" charset="-128"/>
              </a:rPr>
              <a:t>（</a:t>
            </a:r>
            <a:r>
              <a:rPr lang="en-US" altLang="ja-JP" sz="900" dirty="0">
                <a:latin typeface="HG丸ｺﾞｼｯｸM-PRO" panose="020F0600000000000000" pitchFamily="50" charset="-128"/>
                <a:ea typeface="HG丸ｺﾞｼｯｸM-PRO" panose="020F0600000000000000" pitchFamily="50" charset="-128"/>
              </a:rPr>
              <a:t>3.8%</a:t>
            </a:r>
            <a:r>
              <a:rPr lang="ja-JP" altLang="en-US" sz="900" dirty="0">
                <a:latin typeface="HG丸ｺﾞｼｯｸM-PRO" panose="020F0600000000000000" pitchFamily="50" charset="-128"/>
                <a:ea typeface="HG丸ｺﾞｼｯｸM-PRO" panose="020F0600000000000000" pitchFamily="50" charset="-128"/>
              </a:rPr>
              <a:t>）減少した。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a:latin typeface="HG丸ｺﾞｼｯｸM-PRO" panose="020F0600000000000000" pitchFamily="50" charset="-128"/>
                <a:ea typeface="HG丸ｺﾞｼｯｸM-PRO" panose="020F0600000000000000" pitchFamily="50" charset="-128"/>
              </a:rPr>
              <a:t>・飼養戸数は</a:t>
            </a:r>
            <a:r>
              <a:rPr lang="en-US" altLang="ja-JP" sz="900" dirty="0">
                <a:latin typeface="HG丸ｺﾞｼｯｸM-PRO" panose="020F0600000000000000" pitchFamily="50" charset="-128"/>
                <a:ea typeface="HG丸ｺﾞｼｯｸM-PRO" panose="020F0600000000000000" pitchFamily="50" charset="-128"/>
              </a:rPr>
              <a:t>47</a:t>
            </a:r>
            <a:r>
              <a:rPr lang="ja-JP" altLang="en-US" sz="900" dirty="0">
                <a:latin typeface="HG丸ｺﾞｼｯｸM-PRO" panose="020F0600000000000000" pitchFamily="50" charset="-128"/>
                <a:ea typeface="HG丸ｺﾞｼｯｸM-PRO" panose="020F0600000000000000" pitchFamily="50" charset="-128"/>
              </a:rPr>
              <a:t>戸で、前年に比べ</a:t>
            </a:r>
            <a:r>
              <a:rPr lang="en-US" altLang="ja-JP" sz="900" dirty="0">
                <a:latin typeface="HG丸ｺﾞｼｯｸM-PRO" panose="020F0600000000000000" pitchFamily="50" charset="-128"/>
                <a:ea typeface="HG丸ｺﾞｼｯｸM-PRO" panose="020F0600000000000000" pitchFamily="50" charset="-128"/>
              </a:rPr>
              <a:t>3</a:t>
            </a:r>
            <a:r>
              <a:rPr lang="ja-JP" altLang="en-US" sz="900" dirty="0">
                <a:latin typeface="HG丸ｺﾞｼｯｸM-PRO" panose="020F0600000000000000" pitchFamily="50" charset="-128"/>
                <a:ea typeface="HG丸ｺﾞｼｯｸM-PRO" panose="020F0600000000000000" pitchFamily="50" charset="-128"/>
              </a:rPr>
              <a:t>戸（</a:t>
            </a:r>
            <a:r>
              <a:rPr lang="en-US" altLang="ja-JP" sz="900" dirty="0">
                <a:latin typeface="HG丸ｺﾞｼｯｸM-PRO" panose="020F0600000000000000" pitchFamily="50" charset="-128"/>
                <a:ea typeface="HG丸ｺﾞｼｯｸM-PRO" panose="020F0600000000000000" pitchFamily="50" charset="-128"/>
              </a:rPr>
              <a:t>6.0%</a:t>
            </a:r>
            <a:r>
              <a:rPr lang="ja-JP" altLang="en-US" sz="900" dirty="0">
                <a:latin typeface="HG丸ｺﾞｼｯｸM-PRO" panose="020F0600000000000000" pitchFamily="50" charset="-128"/>
                <a:ea typeface="HG丸ｺﾞｼｯｸM-PRO" panose="020F0600000000000000" pitchFamily="50" charset="-128"/>
              </a:rPr>
              <a:t>）減少した。</a:t>
            </a:r>
            <a:endParaRPr lang="en-US" altLang="ja-JP" sz="900" dirty="0">
              <a:latin typeface="HG丸ｺﾞｼｯｸM-PRO" panose="020F0600000000000000" pitchFamily="50" charset="-128"/>
              <a:ea typeface="HG丸ｺﾞｼｯｸM-PRO" panose="020F0600000000000000" pitchFamily="50" charset="-128"/>
            </a:endParaRPr>
          </a:p>
        </p:txBody>
      </p:sp>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3003" y="7696200"/>
            <a:ext cx="2542997" cy="18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0"/>
          <p:cNvSpPr>
            <a:spLocks noChangeArrowheads="1"/>
          </p:cNvSpPr>
          <p:nvPr/>
        </p:nvSpPr>
        <p:spPr bwMode="auto">
          <a:xfrm>
            <a:off x="1629831" y="9582150"/>
            <a:ext cx="56938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乳用牛</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13" name="Rectangle 10"/>
          <p:cNvSpPr>
            <a:spLocks noChangeArrowheads="1"/>
          </p:cNvSpPr>
          <p:nvPr/>
        </p:nvSpPr>
        <p:spPr bwMode="auto">
          <a:xfrm>
            <a:off x="4475687" y="9589994"/>
            <a:ext cx="69762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県</a:t>
            </a:r>
            <a:r>
              <a:rPr lang="ja-JP" altLang="en-US" sz="1000" dirty="0" smtClean="0">
                <a:latin typeface="HG丸ｺﾞｼｯｸM-PRO" panose="020F0600000000000000" pitchFamily="50" charset="-128"/>
                <a:ea typeface="HG丸ｺﾞｼｯｸM-PRO" panose="020F0600000000000000" pitchFamily="50" charset="-128"/>
              </a:rPr>
              <a:t>産</a:t>
            </a:r>
            <a:r>
              <a:rPr lang="ja-JP" altLang="en-US" sz="1000" dirty="0">
                <a:latin typeface="HG丸ｺﾞｼｯｸM-PRO" panose="020F0600000000000000" pitchFamily="50" charset="-128"/>
                <a:ea typeface="HG丸ｺﾞｼｯｸM-PRO" panose="020F0600000000000000" pitchFamily="50" charset="-128"/>
              </a:rPr>
              <a:t>牛乳</a:t>
            </a:r>
            <a:endParaRPr lang="ja-JP" altLang="en-US" sz="1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806841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304800" y="76200"/>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（２）生乳生産状況</a:t>
            </a:r>
          </a:p>
        </p:txBody>
      </p:sp>
      <p:sp>
        <p:nvSpPr>
          <p:cNvPr id="8195" name="Rectangle 5"/>
          <p:cNvSpPr>
            <a:spLocks noChangeArrowheads="1"/>
          </p:cNvSpPr>
          <p:nvPr/>
        </p:nvSpPr>
        <p:spPr bwMode="auto">
          <a:xfrm>
            <a:off x="3856831" y="9509125"/>
            <a:ext cx="132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牛群検定成績の推移</a:t>
            </a:r>
          </a:p>
        </p:txBody>
      </p:sp>
      <p:sp>
        <p:nvSpPr>
          <p:cNvPr id="8196" name="Rectangle 7"/>
          <p:cNvSpPr>
            <a:spLocks noChangeArrowheads="1"/>
          </p:cNvSpPr>
          <p:nvPr/>
        </p:nvSpPr>
        <p:spPr bwMode="auto">
          <a:xfrm>
            <a:off x="314325" y="3175516"/>
            <a:ext cx="37753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（３）牛群検定を基幹とする生産振興の</a:t>
            </a:r>
            <a:r>
              <a:rPr lang="ja-JP" altLang="en-US" sz="1400" dirty="0" smtClean="0">
                <a:ea typeface="HG丸ｺﾞｼｯｸM-PRO" pitchFamily="50" charset="-128"/>
              </a:rPr>
              <a:t>取組</a:t>
            </a:r>
            <a:endParaRPr lang="ja-JP" altLang="en-US" sz="1400" dirty="0">
              <a:ea typeface="HG丸ｺﾞｼｯｸM-PRO" pitchFamily="50" charset="-128"/>
            </a:endParaRPr>
          </a:p>
        </p:txBody>
      </p:sp>
      <p:sp>
        <p:nvSpPr>
          <p:cNvPr id="8197" name="Rectangle 8"/>
          <p:cNvSpPr>
            <a:spLocks noChangeArrowheads="1"/>
          </p:cNvSpPr>
          <p:nvPr/>
        </p:nvSpPr>
        <p:spPr bwMode="auto">
          <a:xfrm>
            <a:off x="695325" y="3491984"/>
            <a:ext cx="58400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900" dirty="0">
                <a:latin typeface="HG丸ｺﾞｼｯｸM-PRO" panose="020F0600000000000000" pitchFamily="50" charset="-128"/>
                <a:ea typeface="HG丸ｺﾞｼｯｸM-PRO" panose="020F0600000000000000" pitchFamily="50" charset="-128"/>
              </a:rPr>
              <a:t>「牛群検定」とは、農家の飼養する乳用牛の個体ごとに泌乳量、乳成分率、体細胞数、濃厚飼料給与量、</a:t>
            </a:r>
          </a:p>
          <a:p>
            <a:pPr eaLnBrk="1" hangingPunct="1">
              <a:lnSpc>
                <a:spcPct val="100000"/>
              </a:lnSpc>
              <a:spcBef>
                <a:spcPct val="0"/>
              </a:spcBef>
              <a:buFontTx/>
              <a:buNone/>
            </a:pPr>
            <a:r>
              <a:rPr lang="ja-JP" altLang="en-US" sz="900" dirty="0">
                <a:latin typeface="HG丸ｺﾞｼｯｸM-PRO" panose="020F0600000000000000" pitchFamily="50" charset="-128"/>
                <a:ea typeface="HG丸ｺﾞｼｯｸM-PRO" panose="020F0600000000000000" pitchFamily="50" charset="-128"/>
              </a:rPr>
              <a:t>繁殖成績、体重などを測定・記録し、その結果を低能力牛の淘汰や飼養管理の改善などに活用するものです。</a:t>
            </a:r>
          </a:p>
        </p:txBody>
      </p:sp>
      <p:pic>
        <p:nvPicPr>
          <p:cNvPr id="8198" name="Picture 9" descr="IMAGE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7315200"/>
            <a:ext cx="1905000" cy="2051306"/>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tangle 10"/>
          <p:cNvSpPr>
            <a:spLocks noChangeArrowheads="1"/>
          </p:cNvSpPr>
          <p:nvPr/>
        </p:nvSpPr>
        <p:spPr bwMode="auto">
          <a:xfrm>
            <a:off x="914400" y="9509125"/>
            <a:ext cx="692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牛群検定</a:t>
            </a:r>
          </a:p>
        </p:txBody>
      </p:sp>
      <p:sp>
        <p:nvSpPr>
          <p:cNvPr id="8200" name="Text Box 13"/>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５ －</a:t>
            </a:r>
          </a:p>
        </p:txBody>
      </p:sp>
      <p:graphicFrame>
        <p:nvGraphicFramePr>
          <p:cNvPr id="13" name="グラフ 12"/>
          <p:cNvGraphicFramePr>
            <a:graphicFrameLocks noGrp="1" noChangeAspect="1"/>
          </p:cNvGraphicFramePr>
          <p:nvPr>
            <p:extLst>
              <p:ext uri="{D42A27DB-BD31-4B8C-83A1-F6EECF244321}">
                <p14:modId xmlns:p14="http://schemas.microsoft.com/office/powerpoint/2010/main" val="726586054"/>
              </p:ext>
            </p:extLst>
          </p:nvPr>
        </p:nvGraphicFramePr>
        <p:xfrm>
          <a:off x="602168" y="3686175"/>
          <a:ext cx="5520313" cy="33661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グラフ 13"/>
          <p:cNvGraphicFramePr>
            <a:graphicFrameLocks noGrp="1" noChangeAspect="1"/>
          </p:cNvGraphicFramePr>
          <p:nvPr>
            <p:extLst>
              <p:ext uri="{D42A27DB-BD31-4B8C-83A1-F6EECF244321}">
                <p14:modId xmlns:p14="http://schemas.microsoft.com/office/powerpoint/2010/main" val="312984878"/>
              </p:ext>
            </p:extLst>
          </p:nvPr>
        </p:nvGraphicFramePr>
        <p:xfrm>
          <a:off x="733425" y="244475"/>
          <a:ext cx="5520314" cy="336619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グラフ 15"/>
          <p:cNvGraphicFramePr>
            <a:graphicFrameLocks noGrp="1" noChangeAspect="1"/>
          </p:cNvGraphicFramePr>
          <p:nvPr>
            <p:extLst>
              <p:ext uri="{D42A27DB-BD31-4B8C-83A1-F6EECF244321}">
                <p14:modId xmlns:p14="http://schemas.microsoft.com/office/powerpoint/2010/main" val="2588304044"/>
              </p:ext>
            </p:extLst>
          </p:nvPr>
        </p:nvGraphicFramePr>
        <p:xfrm>
          <a:off x="2317750" y="7078528"/>
          <a:ext cx="4140237" cy="2524649"/>
        </p:xfrm>
        <a:graphic>
          <a:graphicData uri="http://schemas.openxmlformats.org/drawingml/2006/chart">
            <c:chart xmlns:c="http://schemas.openxmlformats.org/drawingml/2006/chart" xmlns:r="http://schemas.openxmlformats.org/officeDocument/2006/relationships" r:id="rId6"/>
          </a:graphicData>
        </a:graphic>
      </p:graphicFrame>
      <p:sp>
        <p:nvSpPr>
          <p:cNvPr id="2" name="テキスト ボックス 1"/>
          <p:cNvSpPr txBox="1"/>
          <p:nvPr/>
        </p:nvSpPr>
        <p:spPr>
          <a:xfrm>
            <a:off x="2055195" y="7086600"/>
            <a:ext cx="1297605" cy="329321"/>
          </a:xfrm>
          <a:prstGeom prst="rect">
            <a:avLst/>
          </a:prstGeom>
          <a:noFill/>
        </p:spPr>
        <p:txBody>
          <a:bodyPr wrap="square" rtlCol="0">
            <a:spAutoFit/>
          </a:bodyPr>
          <a:lstStyle/>
          <a:p>
            <a:r>
              <a:rPr lang="ja-JP" altLang="ja-JP" sz="700" dirty="0" smtClean="0">
                <a:latin typeface="HG丸ｺﾞｼｯｸM-PRO" panose="020F0600000000000000" pitchFamily="50" charset="-128"/>
                <a:ea typeface="HG丸ｺﾞｼｯｸM-PRO" panose="020F0600000000000000" pitchFamily="50" charset="-128"/>
              </a:rPr>
              <a:t>経産牛１頭当たり乳量</a:t>
            </a:r>
            <a:r>
              <a:rPr lang="en-US" altLang="ja-JP" sz="700" dirty="0">
                <a:latin typeface="HG丸ｺﾞｼｯｸM-PRO" panose="020F0600000000000000" pitchFamily="50" charset="-128"/>
                <a:ea typeface="HG丸ｺﾞｼｯｸM-PRO" panose="020F0600000000000000" pitchFamily="50" charset="-128"/>
              </a:rPr>
              <a:t/>
            </a:r>
            <a:br>
              <a:rPr lang="en-US" altLang="ja-JP" sz="700" dirty="0">
                <a:latin typeface="HG丸ｺﾞｼｯｸM-PRO" panose="020F0600000000000000" pitchFamily="50" charset="-128"/>
                <a:ea typeface="HG丸ｺﾞｼｯｸM-PRO" panose="020F0600000000000000" pitchFamily="50" charset="-128"/>
              </a:rPr>
            </a:br>
            <a:r>
              <a:rPr lang="ja-JP" altLang="en-US" sz="700" dirty="0" smtClean="0">
                <a:solidFill>
                  <a:srgbClr val="000000"/>
                </a:solidFill>
                <a:latin typeface="HG丸ｺﾞｼｯｸM-PRO" panose="020F0600000000000000" pitchFamily="50" charset="-128"/>
                <a:ea typeface="HG丸ｺﾞｼｯｸM-PRO" panose="020F0600000000000000" pitchFamily="50" charset="-128"/>
              </a:rPr>
              <a:t>（kg）</a:t>
            </a:r>
            <a:endParaRPr lang="ja-JP" altLang="en-US" sz="700"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84074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5078</TotalTime>
  <Words>318</Words>
  <Application>Microsoft Office PowerPoint</Application>
  <PresentationFormat>A4 210 x 297 mm</PresentationFormat>
  <Paragraphs>102</Paragraphs>
  <Slides>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HG丸ｺﾞｼｯｸM-PRO</vt:lpstr>
      <vt:lpstr>Meiryo UI</vt:lpstr>
      <vt:lpstr>ＭＳ Ｐゴシック</vt:lpstr>
      <vt:lpstr>ＭＳ Ｐ明朝</vt:lpstr>
      <vt:lpstr>Arial</vt:lpstr>
      <vt:lpstr>Calibri</vt:lpstr>
      <vt:lpstr>標準デザイン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296</cp:revision>
  <cp:lastPrinted>2020-03-12T07:20:53Z</cp:lastPrinted>
  <dcterms:created xsi:type="dcterms:W3CDTF">1601-01-01T00:00:00Z</dcterms:created>
  <dcterms:modified xsi:type="dcterms:W3CDTF">2020-03-26T08:49:04Z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