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6" r:id="rId2"/>
  </p:sldIdLst>
  <p:sldSz cx="6858000" cy="9906000" type="A4"/>
  <p:notesSz cx="6858000" cy="9874250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CFF99"/>
    <a:srgbClr val="CCECFF"/>
    <a:srgbClr val="99CCFF"/>
    <a:srgbClr val="FFFF99"/>
    <a:srgbClr val="FFFFCC"/>
    <a:srgbClr val="99CC00"/>
    <a:srgbClr val="CCFFCC"/>
    <a:srgbClr val="FFCCCC"/>
    <a:srgbClr val="D5E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 autoAdjust="0"/>
    <p:restoredTop sz="94585" autoAdjust="0"/>
  </p:normalViewPr>
  <p:slideViewPr>
    <p:cSldViewPr>
      <p:cViewPr varScale="1">
        <p:scale>
          <a:sx n="75" d="100"/>
          <a:sy n="75" d="100"/>
        </p:scale>
        <p:origin x="3162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843176670164051"/>
          <c:y val="0.1317273167096823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9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title>
    <c:autoTitleDeleted val="0"/>
    <c:view3D>
      <c:rotX val="15"/>
      <c:hPercent val="493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0145719489981782E-2"/>
          <c:y val="0.22368421052631579"/>
          <c:w val="0.8574765887763407"/>
          <c:h val="0.7024309523976468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市町別!$B$8</c:f>
              <c:strCache>
                <c:ptCount val="1"/>
                <c:pt idx="0">
                  <c:v>高島管内</c:v>
                </c:pt>
              </c:strCache>
            </c:strRef>
          </c:tx>
          <c:spPr>
            <a:solidFill>
              <a:srgbClr val="C0C0C0"/>
            </a:solidFill>
            <a:ln w="12893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7333333333333336E-2"/>
                  <c:y val="-8.66738599145682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00000000000000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333333333333334E-2"/>
                  <c:y val="-3.4669543965827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市町別!$C$8:$G$8</c:f>
              <c:numCache>
                <c:formatCode>#,##0;[Red]#,##0</c:formatCode>
                <c:ptCount val="5"/>
                <c:pt idx="0">
                  <c:v>4</c:v>
                </c:pt>
                <c:pt idx="1">
                  <c:v>390</c:v>
                </c:pt>
                <c:pt idx="2">
                  <c:v>38</c:v>
                </c:pt>
                <c:pt idx="3">
                  <c:v>3606</c:v>
                </c:pt>
                <c:pt idx="4">
                  <c:v>509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981396960"/>
        <c:axId val="-981397504"/>
        <c:axId val="0"/>
      </c:bar3DChart>
      <c:catAx>
        <c:axId val="-981396960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9669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S UI Gothic"/>
              </a:defRPr>
            </a:pPr>
            <a:endParaRPr lang="ja-JP"/>
          </a:p>
        </c:txPr>
        <c:crossAx val="-981397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981397504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9669">
            <a:noFill/>
          </a:ln>
        </c:spPr>
        <c:crossAx val="-981396960"/>
        <c:crosses val="autoZero"/>
        <c:crossBetween val="between"/>
      </c:valAx>
      <c:spPr>
        <a:noFill/>
        <a:ln w="253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43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7.5613843426639737E-2"/>
          <c:y val="5.9709084751502835E-2"/>
        </c:manualLayout>
      </c:layout>
      <c:overlay val="0"/>
      <c:spPr>
        <a:noFill/>
        <a:ln w="6350">
          <a:solidFill>
            <a:srgbClr val="000000"/>
          </a:solidFill>
          <a:prstDash val="solid"/>
        </a:ln>
      </c:spPr>
      <c:txPr>
        <a:bodyPr/>
        <a:lstStyle/>
        <a:p>
          <a:pPr>
            <a:defRPr sz="900"/>
          </a:pPr>
          <a:endParaRPr lang="ja-JP"/>
        </a:p>
      </c:txPr>
    </c:title>
    <c:autoTitleDeleted val="0"/>
    <c:view3D>
      <c:rotX val="15"/>
      <c:hPercent val="438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6642599277978335E-2"/>
          <c:y val="0.21764705882352942"/>
          <c:w val="0.89169675090252709"/>
          <c:h val="0.7176470588235294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市町別!$B$4</c:f>
              <c:strCache>
                <c:ptCount val="1"/>
                <c:pt idx="0">
                  <c:v>甲賀管内</c:v>
                </c:pt>
              </c:strCache>
            </c:strRef>
          </c:tx>
          <c:spPr>
            <a:solidFill>
              <a:srgbClr val="C0C0C0"/>
            </a:solidFill>
            <a:ln w="11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8534031413612562E-3"/>
                  <c:y val="-8.60215053763440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7068062827225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0471204188481652E-2"/>
                  <c:y val="-3.4408602150537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市町別!$C$4:$G$4</c:f>
              <c:numCache>
                <c:formatCode>#,##0;[Red]#,##0</c:formatCode>
                <c:ptCount val="5"/>
                <c:pt idx="0">
                  <c:v>598</c:v>
                </c:pt>
                <c:pt idx="1">
                  <c:v>685</c:v>
                </c:pt>
                <c:pt idx="2">
                  <c:v>12</c:v>
                </c:pt>
                <c:pt idx="3">
                  <c:v>1145</c:v>
                </c:pt>
                <c:pt idx="4">
                  <c:v>722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981399680"/>
        <c:axId val="-981407296"/>
        <c:axId val="0"/>
      </c:bar3DChart>
      <c:catAx>
        <c:axId val="-981399680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8775">
            <a:noFill/>
          </a:ln>
        </c:spPr>
        <c:txPr>
          <a:bodyPr rot="0" vert="horz"/>
          <a:lstStyle/>
          <a:p>
            <a:pPr>
              <a:defRPr/>
            </a:pPr>
            <a:endParaRPr lang="ja-JP"/>
          </a:p>
        </c:txPr>
        <c:crossAx val="-981407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981407296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8775">
            <a:noFill/>
          </a:ln>
        </c:spPr>
        <c:crossAx val="-9813996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HG丸ｺﾞｼｯｸM-PRO" panose="020F0600000000000000" pitchFamily="50" charset="-128"/>
          <a:ea typeface="HG丸ｺﾞｼｯｸM-PRO" panose="020F0600000000000000" pitchFamily="50" charset="-128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4487278334618355E-2"/>
          <c:y val="9.2783505154639179E-2"/>
        </c:manualLayout>
      </c:layout>
      <c:overlay val="0"/>
      <c:spPr>
        <a:noFill/>
        <a:ln w="10984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 i="0" u="none" strike="noStrike" baseline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S UI Gothic"/>
            </a:defRPr>
          </a:pPr>
          <a:endParaRPr lang="ja-JP"/>
        </a:p>
      </c:txPr>
    </c:title>
    <c:autoTitleDeleted val="0"/>
    <c:view3D>
      <c:rotX val="15"/>
      <c:hPercent val="474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2674234967788117"/>
          <c:y val="0.200230565680412"/>
          <c:w val="0.847689468503937"/>
          <c:h val="0.7986182273358152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市町別!$B$5</c:f>
              <c:strCache>
                <c:ptCount val="1"/>
                <c:pt idx="0">
                  <c:v>東近江管内</c:v>
                </c:pt>
              </c:strCache>
            </c:strRef>
          </c:tx>
          <c:spPr>
            <a:solidFill>
              <a:srgbClr val="C0C0C0"/>
            </a:solidFill>
            <a:ln w="10984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045454545454544E-2"/>
                  <c:y val="-1.0309278350515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6966409460960788E-2"/>
                  <c:y val="-0.154639175257731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5227272727272721E-3"/>
                  <c:y val="-4.1237113402061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市町別!$C$5:$G$5</c:f>
              <c:numCache>
                <c:formatCode>#,##0;[Red]#,##0</c:formatCode>
                <c:ptCount val="5"/>
                <c:pt idx="0">
                  <c:v>168</c:v>
                </c:pt>
                <c:pt idx="1">
                  <c:v>1983</c:v>
                </c:pt>
                <c:pt idx="2">
                  <c:v>4035</c:v>
                </c:pt>
                <c:pt idx="3">
                  <c:v>15058</c:v>
                </c:pt>
                <c:pt idx="4">
                  <c:v>1309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981402944"/>
        <c:axId val="-981395328"/>
        <c:axId val="0"/>
      </c:bar3DChart>
      <c:catAx>
        <c:axId val="-981402944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8238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S UI Gothic"/>
              </a:defRPr>
            </a:pPr>
            <a:endParaRPr lang="ja-JP"/>
          </a:p>
        </c:txPr>
        <c:crossAx val="-981395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981395328"/>
        <c:scaling>
          <c:orientation val="minMax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8238">
            <a:noFill/>
          </a:ln>
        </c:spPr>
        <c:crossAx val="-9814029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7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"/>
          <c:y val="0.31856149137451306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9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title>
    <c:autoTitleDeleted val="0"/>
    <c:view3D>
      <c:rotX val="15"/>
      <c:hPercent val="493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9048568210776252E-2"/>
          <c:y val="0.35796382860322762"/>
          <c:w val="0.6749535246768642"/>
          <c:h val="0.5762470784641068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市町別!$B$6</c:f>
              <c:strCache>
                <c:ptCount val="1"/>
                <c:pt idx="0">
                  <c:v>湖東管内</c:v>
                </c:pt>
              </c:strCache>
            </c:strRef>
          </c:tx>
          <c:spPr>
            <a:solidFill>
              <a:srgbClr val="C0C0C0"/>
            </a:solidFill>
            <a:ln w="12893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0000219150538274E-3"/>
                  <c:y val="-8.66722314969393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00000000000000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333333333333334E-2"/>
                  <c:y val="-3.4669543965827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市町別!$C$6:$G$6</c:f>
              <c:numCache>
                <c:formatCode>#,##0;[Red]#,##0</c:formatCode>
                <c:ptCount val="5"/>
                <c:pt idx="0">
                  <c:v>0</c:v>
                </c:pt>
                <c:pt idx="1">
                  <c:v>139</c:v>
                </c:pt>
                <c:pt idx="2">
                  <c:v>0</c:v>
                </c:pt>
                <c:pt idx="3">
                  <c:v>276</c:v>
                </c:pt>
                <c:pt idx="4">
                  <c:v>134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981396416"/>
        <c:axId val="-981398592"/>
        <c:axId val="0"/>
      </c:bar3DChart>
      <c:catAx>
        <c:axId val="-981396416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9669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S UI Gothic"/>
              </a:defRPr>
            </a:pPr>
            <a:endParaRPr lang="ja-JP"/>
          </a:p>
        </c:txPr>
        <c:crossAx val="-981398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981398592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9669">
            <a:noFill/>
          </a:ln>
        </c:spPr>
        <c:crossAx val="-981396416"/>
        <c:crosses val="autoZero"/>
        <c:crossBetween val="between"/>
      </c:valAx>
      <c:spPr>
        <a:noFill/>
        <a:ln w="253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43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8.6879358275481836E-2"/>
          <c:y val="6.3491980169145534E-2"/>
        </c:manualLayout>
      </c:layout>
      <c:overlay val="0"/>
      <c:spPr>
        <a:noFill/>
        <a:ln w="6350" cmpd="sng">
          <a:solidFill>
            <a:srgbClr val="000000"/>
          </a:solidFill>
          <a:prstDash val="solid"/>
        </a:ln>
      </c:spPr>
      <c:txPr>
        <a:bodyPr/>
        <a:lstStyle/>
        <a:p>
          <a:pPr>
            <a:defRPr sz="9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title>
    <c:autoTitleDeleted val="0"/>
    <c:view3D>
      <c:rotX val="15"/>
      <c:hPercent val="382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8652496024203886E-2"/>
          <c:y val="0.19785629194874629"/>
          <c:w val="0.89184397163120566"/>
          <c:h val="0.7566137566137566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市町別!$B$3</c:f>
              <c:strCache>
                <c:ptCount val="1"/>
                <c:pt idx="0">
                  <c:v>大津・南部管内</c:v>
                </c:pt>
              </c:strCache>
            </c:strRef>
          </c:tx>
          <c:spPr>
            <a:solidFill>
              <a:srgbClr val="C0C0C0"/>
            </a:solidFill>
            <a:ln w="1221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241379310344827E-2"/>
                  <c:y val="-7.38007380073800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852216748768473E-3"/>
                  <c:y val="-2.9520295202952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9556650246305417E-2"/>
                  <c:y val="-2.9520876311125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市町別!$C$3:$G$3</c:f>
              <c:numCache>
                <c:formatCode>#,##0;[Red]#,##0</c:formatCode>
                <c:ptCount val="5"/>
                <c:pt idx="0">
                  <c:v>18</c:v>
                </c:pt>
                <c:pt idx="1">
                  <c:v>223</c:v>
                </c:pt>
                <c:pt idx="2">
                  <c:v>11</c:v>
                </c:pt>
                <c:pt idx="3">
                  <c:v>114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981403488"/>
        <c:axId val="-981394784"/>
        <c:axId val="0"/>
      </c:bar3DChart>
      <c:catAx>
        <c:axId val="-9814034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9158">
            <a:noFill/>
          </a:ln>
        </c:spPr>
        <c:txPr>
          <a:bodyPr rot="0" vert="horz"/>
          <a:lstStyle/>
          <a:p>
            <a:pPr>
              <a:defRPr sz="8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-981394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981394784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9158">
            <a:noFill/>
          </a:ln>
        </c:spPr>
        <c:crossAx val="-9814034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ja-JP" altLang="en-US"/>
      </a:pPr>
      <a:endParaRPr lang="ja-JP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6314646062500614E-2"/>
          <c:y val="9.9204358614378818E-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9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title>
    <c:autoTitleDeleted val="0"/>
    <c:view3D>
      <c:rotX val="15"/>
      <c:hPercent val="493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0145719489981782E-2"/>
          <c:y val="0.22368421052631579"/>
          <c:w val="0.89981785063752273"/>
          <c:h val="0.7105263157894736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市町別!$B$7</c:f>
              <c:strCache>
                <c:ptCount val="1"/>
                <c:pt idx="0">
                  <c:v>湖北管内</c:v>
                </c:pt>
              </c:strCache>
            </c:strRef>
          </c:tx>
          <c:spPr>
            <a:solidFill>
              <a:srgbClr val="C0C0C0"/>
            </a:solidFill>
            <a:ln w="12893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0000000000000002E-3"/>
                  <c:y val="-8.66738599145682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00000000000000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333333333333334E-2"/>
                  <c:y val="-3.4669543965827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市町別!$C$7:$G$7</c:f>
              <c:numCache>
                <c:formatCode>#,##0;[Red]#,##0</c:formatCode>
                <c:ptCount val="5"/>
                <c:pt idx="0">
                  <c:v>7</c:v>
                </c:pt>
                <c:pt idx="1">
                  <c:v>240</c:v>
                </c:pt>
                <c:pt idx="2">
                  <c:v>0</c:v>
                </c:pt>
                <c:pt idx="3">
                  <c:v>63</c:v>
                </c:pt>
                <c:pt idx="4">
                  <c:v>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981394240"/>
        <c:axId val="-981395872"/>
        <c:axId val="0"/>
      </c:bar3DChart>
      <c:catAx>
        <c:axId val="-981394240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9669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S UI Gothic"/>
              </a:defRPr>
            </a:pPr>
            <a:endParaRPr lang="ja-JP"/>
          </a:p>
        </c:txPr>
        <c:crossAx val="-981395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981395872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9669">
            <a:noFill/>
          </a:ln>
        </c:spPr>
        <c:crossAx val="-981394240"/>
        <c:crosses val="autoZero"/>
        <c:crossBetween val="between"/>
      </c:valAx>
      <c:spPr>
        <a:noFill/>
        <a:ln w="253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43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7888" y="739775"/>
            <a:ext cx="25638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690070"/>
            <a:ext cx="5487370" cy="444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D37A5-90C1-4B5A-B242-A9616B3F0EEE}" type="slidenum">
              <a:rPr lang="en-US" altLang="ja-JP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3464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1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管内図(琵琶湖白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78" y="2098675"/>
            <a:ext cx="509905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755929"/>
              </p:ext>
            </p:extLst>
          </p:nvPr>
        </p:nvGraphicFramePr>
        <p:xfrm>
          <a:off x="1412875" y="4019550"/>
          <a:ext cx="5099050" cy="1568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Object 6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62247681"/>
              </p:ext>
            </p:extLst>
          </p:nvPr>
        </p:nvGraphicFramePr>
        <p:xfrm>
          <a:off x="2514600" y="7686675"/>
          <a:ext cx="4851400" cy="147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Object 7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002359390"/>
              </p:ext>
            </p:extLst>
          </p:nvPr>
        </p:nvGraphicFramePr>
        <p:xfrm>
          <a:off x="2872740" y="6195060"/>
          <a:ext cx="4117975" cy="123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155" name="Rectangle 17"/>
          <p:cNvSpPr>
            <a:spLocks noChangeArrowheads="1"/>
          </p:cNvSpPr>
          <p:nvPr/>
        </p:nvSpPr>
        <p:spPr bwMode="auto">
          <a:xfrm>
            <a:off x="4251325" y="8820000"/>
            <a:ext cx="2438400" cy="436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単位　牛・豚は頭。鶏は羽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採卵鶏および肉用鶏はグラフの</a:t>
            </a:r>
            <a:r>
              <a:rPr lang="ja-JP" altLang="en-US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表示は１</a:t>
            </a: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/100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グラフ横に表示されている数値は実数</a:t>
            </a:r>
          </a:p>
        </p:txBody>
      </p:sp>
      <p:sp>
        <p:nvSpPr>
          <p:cNvPr id="6156" name="Rectangle 18"/>
          <p:cNvSpPr>
            <a:spLocks noChangeArrowheads="1"/>
          </p:cNvSpPr>
          <p:nvPr/>
        </p:nvSpPr>
        <p:spPr bwMode="auto">
          <a:xfrm>
            <a:off x="3200400" y="8839200"/>
            <a:ext cx="533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59,837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157" name="Rectangle 19"/>
          <p:cNvSpPr>
            <a:spLocks noChangeArrowheads="1"/>
          </p:cNvSpPr>
          <p:nvPr/>
        </p:nvSpPr>
        <p:spPr bwMode="auto">
          <a:xfrm>
            <a:off x="3352800" y="8640000"/>
            <a:ext cx="609600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68,475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" name="Object 20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648735401"/>
              </p:ext>
            </p:extLst>
          </p:nvPr>
        </p:nvGraphicFramePr>
        <p:xfrm>
          <a:off x="3707130" y="4756200"/>
          <a:ext cx="5840734" cy="179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6159" name="Rectangle 21"/>
          <p:cNvSpPr>
            <a:spLocks noChangeArrowheads="1"/>
          </p:cNvSpPr>
          <p:nvPr/>
        </p:nvSpPr>
        <p:spPr bwMode="auto">
          <a:xfrm>
            <a:off x="4441825" y="6019800"/>
            <a:ext cx="39687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13,870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129119"/>
              </p:ext>
            </p:extLst>
          </p:nvPr>
        </p:nvGraphicFramePr>
        <p:xfrm>
          <a:off x="642938" y="6172200"/>
          <a:ext cx="5156200" cy="172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161" name="Rectangle 23"/>
          <p:cNvSpPr>
            <a:spLocks noChangeArrowheads="1"/>
          </p:cNvSpPr>
          <p:nvPr/>
        </p:nvSpPr>
        <p:spPr bwMode="auto">
          <a:xfrm>
            <a:off x="1371600" y="7296150"/>
            <a:ext cx="4953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22,365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162" name="Rectangle 24"/>
          <p:cNvSpPr>
            <a:spLocks noChangeArrowheads="1"/>
          </p:cNvSpPr>
          <p:nvPr/>
        </p:nvSpPr>
        <p:spPr bwMode="auto">
          <a:xfrm>
            <a:off x="1333500" y="7534275"/>
            <a:ext cx="4953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1,750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163" name="Rectangle 25"/>
          <p:cNvSpPr>
            <a:spLocks noChangeArrowheads="1"/>
          </p:cNvSpPr>
          <p:nvPr/>
        </p:nvSpPr>
        <p:spPr bwMode="auto">
          <a:xfrm>
            <a:off x="3962400" y="7010400"/>
            <a:ext cx="4572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198,361</a:t>
            </a:r>
          </a:p>
        </p:txBody>
      </p:sp>
      <p:sp>
        <p:nvSpPr>
          <p:cNvPr id="6164" name="Rectangle 26"/>
          <p:cNvSpPr>
            <a:spLocks noChangeArrowheads="1"/>
          </p:cNvSpPr>
          <p:nvPr/>
        </p:nvSpPr>
        <p:spPr bwMode="auto">
          <a:xfrm>
            <a:off x="3676650" y="7162800"/>
            <a:ext cx="4381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16,814</a:t>
            </a:r>
          </a:p>
        </p:txBody>
      </p:sp>
      <p:sp>
        <p:nvSpPr>
          <p:cNvPr id="6165" name="Rectangle 27"/>
          <p:cNvSpPr>
            <a:spLocks noChangeArrowheads="1"/>
          </p:cNvSpPr>
          <p:nvPr/>
        </p:nvSpPr>
        <p:spPr bwMode="auto">
          <a:xfrm>
            <a:off x="4403725" y="6179820"/>
            <a:ext cx="952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０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166" name="Rectangle 28"/>
          <p:cNvSpPr>
            <a:spLocks noChangeArrowheads="1"/>
          </p:cNvSpPr>
          <p:nvPr/>
        </p:nvSpPr>
        <p:spPr bwMode="auto">
          <a:xfrm>
            <a:off x="0" y="0"/>
            <a:ext cx="6858000" cy="533400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畜産の概要</a:t>
            </a:r>
          </a:p>
        </p:txBody>
      </p:sp>
      <p:sp>
        <p:nvSpPr>
          <p:cNvPr id="6167" name="Text Box 29"/>
          <p:cNvSpPr txBox="1">
            <a:spLocks noChangeArrowheads="1"/>
          </p:cNvSpPr>
          <p:nvPr/>
        </p:nvSpPr>
        <p:spPr bwMode="auto">
          <a:xfrm>
            <a:off x="381000" y="1731963"/>
            <a:ext cx="510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地域別家畜飼養状況（</a:t>
            </a:r>
            <a:r>
              <a:rPr lang="ja-JP" altLang="en-US" sz="1800" dirty="0" smtClean="0">
                <a:latin typeface="HG丸ｺﾞｼｯｸM-PRO" pitchFamily="50" charset="-128"/>
                <a:ea typeface="HG丸ｺﾞｼｯｸM-PRO" pitchFamily="50" charset="-128"/>
              </a:rPr>
              <a:t>平成３</a:t>
            </a:r>
            <a:r>
              <a:rPr lang="en-US" altLang="ja-JP" sz="1800" dirty="0" smtClean="0">
                <a:latin typeface="HG丸ｺﾞｼｯｸM-PRO" pitchFamily="50" charset="-128"/>
                <a:ea typeface="HG丸ｺﾞｼｯｸM-PRO" pitchFamily="50" charset="-128"/>
              </a:rPr>
              <a:t>1</a:t>
            </a:r>
            <a:r>
              <a:rPr lang="ja-JP" altLang="en-US" sz="1800" dirty="0" smtClean="0">
                <a:latin typeface="HG丸ｺﾞｼｯｸM-PRO" pitchFamily="50" charset="-128"/>
                <a:ea typeface="HG丸ｺﾞｼｯｸM-PRO" pitchFamily="50" charset="-128"/>
              </a:rPr>
              <a:t>年</a:t>
            </a:r>
            <a:r>
              <a:rPr lang="en-US" altLang="ja-JP" sz="1800" dirty="0">
                <a:latin typeface="HG丸ｺﾞｼｯｸM-PRO" pitchFamily="50" charset="-128"/>
                <a:ea typeface="HG丸ｺﾞｼｯｸM-PRO" pitchFamily="50" charset="-128"/>
              </a:rPr>
              <a:t>2</a:t>
            </a: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月</a:t>
            </a:r>
            <a:r>
              <a:rPr lang="en-US" altLang="ja-JP" sz="1800" dirty="0">
                <a:latin typeface="HG丸ｺﾞｼｯｸM-PRO" pitchFamily="50" charset="-128"/>
                <a:ea typeface="HG丸ｺﾞｼｯｸM-PRO" pitchFamily="50" charset="-128"/>
              </a:rPr>
              <a:t>1</a:t>
            </a: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日現在）</a:t>
            </a:r>
          </a:p>
        </p:txBody>
      </p:sp>
      <p:sp>
        <p:nvSpPr>
          <p:cNvPr id="6168" name="Text Box 267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３ －</a:t>
            </a:r>
          </a:p>
        </p:txBody>
      </p:sp>
      <p:sp>
        <p:nvSpPr>
          <p:cNvPr id="6169" name="AutoShape 268"/>
          <p:cNvSpPr>
            <a:spLocks noChangeArrowheads="1"/>
          </p:cNvSpPr>
          <p:nvPr/>
        </p:nvSpPr>
        <p:spPr bwMode="auto">
          <a:xfrm>
            <a:off x="457200" y="838200"/>
            <a:ext cx="5791200" cy="7620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近江牛をはじめ、高品質で安全な畜産物の生産に努めています。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地域別では、全畜種において東近江地域で多く飼養されています。</a:t>
            </a:r>
          </a:p>
        </p:txBody>
      </p:sp>
      <p:sp>
        <p:nvSpPr>
          <p:cNvPr id="6151" name="Rectangle 11"/>
          <p:cNvSpPr>
            <a:spLocks noChangeArrowheads="1"/>
          </p:cNvSpPr>
          <p:nvPr/>
        </p:nvSpPr>
        <p:spPr bwMode="auto">
          <a:xfrm>
            <a:off x="4343400" y="4019550"/>
            <a:ext cx="533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24,000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152" name="Rectangle 12"/>
          <p:cNvSpPr>
            <a:spLocks noChangeArrowheads="1"/>
          </p:cNvSpPr>
          <p:nvPr/>
        </p:nvSpPr>
        <p:spPr bwMode="auto">
          <a:xfrm>
            <a:off x="4289425" y="4191000"/>
            <a:ext cx="304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723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153" name="Rectangle 13"/>
          <p:cNvSpPr>
            <a:spLocks noChangeArrowheads="1"/>
          </p:cNvSpPr>
          <p:nvPr/>
        </p:nvSpPr>
        <p:spPr bwMode="auto">
          <a:xfrm>
            <a:off x="2190750" y="5029200"/>
            <a:ext cx="533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38,975</a:t>
            </a:r>
          </a:p>
        </p:txBody>
      </p:sp>
      <p:sp>
        <p:nvSpPr>
          <p:cNvPr id="6154" name="Rectangle 14"/>
          <p:cNvSpPr>
            <a:spLocks noChangeArrowheads="1"/>
          </p:cNvSpPr>
          <p:nvPr/>
        </p:nvSpPr>
        <p:spPr bwMode="auto">
          <a:xfrm>
            <a:off x="2057400" y="5200650"/>
            <a:ext cx="304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380</a:t>
            </a:r>
          </a:p>
        </p:txBody>
      </p:sp>
      <p:graphicFrame>
        <p:nvGraphicFramePr>
          <p:cNvPr id="3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123548"/>
              </p:ext>
            </p:extLst>
          </p:nvPr>
        </p:nvGraphicFramePr>
        <p:xfrm>
          <a:off x="3707130" y="2971800"/>
          <a:ext cx="5086350" cy="1564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75882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5212</TotalTime>
  <Words>68</Words>
  <Application>Microsoft Office PowerPoint</Application>
  <PresentationFormat>A4 210 x 297 mm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ＭＳ Ｐ明朝</vt:lpstr>
      <vt:lpstr>MS UI Gothic</vt:lpstr>
      <vt:lpstr>Arial</vt:lpstr>
      <vt:lpstr>標準デザイン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286</cp:revision>
  <cp:lastPrinted>2020-03-11T00:42:16Z</cp:lastPrinted>
  <dcterms:created xsi:type="dcterms:W3CDTF">1601-01-01T00:00:00Z</dcterms:created>
  <dcterms:modified xsi:type="dcterms:W3CDTF">2020-03-11T00:48:06Z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