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4" r:id="rId2"/>
  </p:sldIdLst>
  <p:sldSz cx="6858000" cy="9906000" type="A4"/>
  <p:notesSz cx="6858000" cy="9874250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 varScale="1">
        <p:scale>
          <a:sx n="71" d="100"/>
          <a:sy n="71" d="100"/>
        </p:scale>
        <p:origin x="3390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733996606627804E-2"/>
          <c:y val="0.22222222222222221"/>
          <c:w val="0.85501520811976273"/>
          <c:h val="0.5370369183438020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'産出額 (3)'!$D$59</c:f>
              <c:strCache>
                <c:ptCount val="1"/>
                <c:pt idx="0">
                  <c:v>米</c:v>
                </c:pt>
              </c:strCache>
            </c:strRef>
          </c:tx>
          <c:spPr>
            <a:solidFill>
              <a:srgbClr val="FFC000"/>
            </a:solidFill>
            <a:ln w="11333">
              <a:noFill/>
              <a:prstDash val="solid"/>
            </a:ln>
          </c:spPr>
          <c:invertIfNegative val="0"/>
          <c:dLbls>
            <c:spPr>
              <a:noFill/>
              <a:ln w="22667">
                <a:noFill/>
              </a:ln>
            </c:spPr>
            <c:txPr>
              <a:bodyPr rot="0" anchor="ctr" anchorCtr="1"/>
              <a:lstStyle/>
              <a:p>
                <a:pPr>
                  <a:defRPr sz="6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'産出額 (3)'!$C$60:$C$74</c:f>
              <c:strCache>
                <c:ptCount val="15"/>
                <c:pt idx="0">
                  <c:v>H16</c:v>
                </c:pt>
                <c:pt idx="1">
                  <c:v>H17</c:v>
                </c:pt>
                <c:pt idx="2">
                  <c:v>H18</c:v>
                </c:pt>
                <c:pt idx="3">
                  <c:v>H19</c:v>
                </c:pt>
                <c:pt idx="4">
                  <c:v>H20</c:v>
                </c:pt>
                <c:pt idx="5">
                  <c:v>H21</c:v>
                </c:pt>
                <c:pt idx="6">
                  <c:v>H22</c:v>
                </c:pt>
                <c:pt idx="7">
                  <c:v>H23</c:v>
                </c:pt>
                <c:pt idx="8">
                  <c:v>H24</c:v>
                </c:pt>
                <c:pt idx="9">
                  <c:v>H25</c:v>
                </c:pt>
                <c:pt idx="10">
                  <c:v>H26</c:v>
                </c:pt>
                <c:pt idx="11">
                  <c:v>H27</c:v>
                </c:pt>
                <c:pt idx="12">
                  <c:v>H28</c:v>
                </c:pt>
                <c:pt idx="13">
                  <c:v>H29</c:v>
                </c:pt>
                <c:pt idx="14">
                  <c:v>H30</c:v>
                </c:pt>
              </c:strCache>
            </c:strRef>
          </c:cat>
          <c:val>
            <c:numRef>
              <c:f>'産出額 (3)'!$D$60:$D$74</c:f>
              <c:numCache>
                <c:formatCode>##\ ##0;"△"\ ##\ ##0</c:formatCode>
                <c:ptCount val="15"/>
                <c:pt idx="0">
                  <c:v>416</c:v>
                </c:pt>
                <c:pt idx="1">
                  <c:v>402</c:v>
                </c:pt>
                <c:pt idx="2" formatCode="###\ ##0\ ">
                  <c:v>373</c:v>
                </c:pt>
                <c:pt idx="3" formatCode="###\ ##0">
                  <c:v>346</c:v>
                </c:pt>
                <c:pt idx="4" formatCode="###\ ##0\ ">
                  <c:v>364</c:v>
                </c:pt>
                <c:pt idx="5" formatCode="###\ ##0\ ">
                  <c:v>339</c:v>
                </c:pt>
                <c:pt idx="6" formatCode="#,##0_ ">
                  <c:v>295</c:v>
                </c:pt>
                <c:pt idx="7" formatCode="#,##0_ ">
                  <c:v>363</c:v>
                </c:pt>
                <c:pt idx="8" formatCode="General">
                  <c:v>425</c:v>
                </c:pt>
                <c:pt idx="9" formatCode="General">
                  <c:v>377</c:v>
                </c:pt>
                <c:pt idx="10" formatCode="General">
                  <c:v>302</c:v>
                </c:pt>
                <c:pt idx="11" formatCode="General">
                  <c:v>319</c:v>
                </c:pt>
                <c:pt idx="12" formatCode="General">
                  <c:v>348</c:v>
                </c:pt>
                <c:pt idx="13" formatCode="General">
                  <c:v>362</c:v>
                </c:pt>
                <c:pt idx="14" formatCode="General">
                  <c:v>369</c:v>
                </c:pt>
              </c:numCache>
            </c:numRef>
          </c:val>
        </c:ser>
        <c:ser>
          <c:idx val="1"/>
          <c:order val="1"/>
          <c:tx>
            <c:strRef>
              <c:f>'産出額 (3)'!$E$59</c:f>
              <c:strCache>
                <c:ptCount val="1"/>
                <c:pt idx="0">
                  <c:v>その他耕種作物</c:v>
                </c:pt>
              </c:strCache>
            </c:strRef>
          </c:tx>
          <c:spPr>
            <a:solidFill>
              <a:srgbClr val="CCFF99"/>
            </a:solidFill>
            <a:ln w="11333">
              <a:noFill/>
              <a:prstDash val="solid"/>
            </a:ln>
          </c:spPr>
          <c:invertIfNegative val="0"/>
          <c:dLbls>
            <c:spPr>
              <a:noFill/>
              <a:ln w="22667">
                <a:noFill/>
              </a:ln>
            </c:spPr>
            <c:txPr>
              <a:bodyPr/>
              <a:lstStyle/>
              <a:p>
                <a:pPr>
                  <a:defRPr sz="6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'産出額 (3)'!$C$60:$C$74</c:f>
              <c:strCache>
                <c:ptCount val="15"/>
                <c:pt idx="0">
                  <c:v>H16</c:v>
                </c:pt>
                <c:pt idx="1">
                  <c:v>H17</c:v>
                </c:pt>
                <c:pt idx="2">
                  <c:v>H18</c:v>
                </c:pt>
                <c:pt idx="3">
                  <c:v>H19</c:v>
                </c:pt>
                <c:pt idx="4">
                  <c:v>H20</c:v>
                </c:pt>
                <c:pt idx="5">
                  <c:v>H21</c:v>
                </c:pt>
                <c:pt idx="6">
                  <c:v>H22</c:v>
                </c:pt>
                <c:pt idx="7">
                  <c:v>H23</c:v>
                </c:pt>
                <c:pt idx="8">
                  <c:v>H24</c:v>
                </c:pt>
                <c:pt idx="9">
                  <c:v>H25</c:v>
                </c:pt>
                <c:pt idx="10">
                  <c:v>H26</c:v>
                </c:pt>
                <c:pt idx="11">
                  <c:v>H27</c:v>
                </c:pt>
                <c:pt idx="12">
                  <c:v>H28</c:v>
                </c:pt>
                <c:pt idx="13">
                  <c:v>H29</c:v>
                </c:pt>
                <c:pt idx="14">
                  <c:v>H30</c:v>
                </c:pt>
              </c:strCache>
            </c:strRef>
          </c:cat>
          <c:val>
            <c:numRef>
              <c:f>'産出額 (3)'!$E$60:$E$74</c:f>
              <c:numCache>
                <c:formatCode>##\ ##0;"△"\ ##\ ##0</c:formatCode>
                <c:ptCount val="15"/>
                <c:pt idx="0">
                  <c:v>153</c:v>
                </c:pt>
                <c:pt idx="1">
                  <c:v>150</c:v>
                </c:pt>
                <c:pt idx="2">
                  <c:v>147</c:v>
                </c:pt>
                <c:pt idx="3">
                  <c:v>128</c:v>
                </c:pt>
                <c:pt idx="4">
                  <c:v>137</c:v>
                </c:pt>
                <c:pt idx="5">
                  <c:v>131</c:v>
                </c:pt>
                <c:pt idx="6">
                  <c:v>129</c:v>
                </c:pt>
                <c:pt idx="7">
                  <c:v>119</c:v>
                </c:pt>
                <c:pt idx="8" formatCode="General">
                  <c:v>131</c:v>
                </c:pt>
                <c:pt idx="9" formatCode="General">
                  <c:v>130</c:v>
                </c:pt>
                <c:pt idx="10" formatCode="General">
                  <c:v>138</c:v>
                </c:pt>
                <c:pt idx="11" formatCode="General">
                  <c:v>150</c:v>
                </c:pt>
                <c:pt idx="12" formatCode="General">
                  <c:v>170</c:v>
                </c:pt>
                <c:pt idx="13" formatCode="General">
                  <c:v>172</c:v>
                </c:pt>
                <c:pt idx="14" formatCode="General">
                  <c:v>157</c:v>
                </c:pt>
              </c:numCache>
            </c:numRef>
          </c:val>
        </c:ser>
        <c:ser>
          <c:idx val="2"/>
          <c:order val="2"/>
          <c:tx>
            <c:strRef>
              <c:f>'産出額 (3)'!$F$59</c:f>
              <c:strCache>
                <c:ptCount val="1"/>
                <c:pt idx="0">
                  <c:v>畜産</c:v>
                </c:pt>
              </c:strCache>
            </c:strRef>
          </c:tx>
          <c:spPr>
            <a:solidFill>
              <a:srgbClr val="FF9999"/>
            </a:solidFill>
            <a:ln w="11333">
              <a:noFill/>
              <a:prstDash val="solid"/>
            </a:ln>
          </c:spPr>
          <c:invertIfNegative val="0"/>
          <c:dLbls>
            <c:dLbl>
              <c:idx val="9"/>
              <c:layout/>
              <c:tx>
                <c:rich>
                  <a:bodyPr anchor="t" anchorCtr="1"/>
                  <a:lstStyle/>
                  <a:p>
                    <a:pPr>
                      <a:defRPr sz="600" b="0" i="0" u="none" strike="noStrike" baseline="0">
                        <a:solidFill>
                          <a:srgbClr val="000000"/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ＭＳ Ｐゴシック"/>
                      </a:defRPr>
                    </a:pPr>
                    <a:r>
                      <a:rPr lang="en-US" altLang="ja-JP" sz="60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rPr>
                      <a:t>107
</a:t>
                    </a:r>
                    <a:endParaRPr lang="en-US" altLang="ja-JP"/>
                  </a:p>
                </c:rich>
              </c:tx>
              <c:spPr>
                <a:noFill/>
                <a:ln w="22667">
                  <a:noFill/>
                </a:ln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2667">
                <a:noFill/>
              </a:ln>
            </c:spPr>
            <c:txPr>
              <a:bodyPr/>
              <a:lstStyle/>
              <a:p>
                <a:pPr>
                  <a:defRPr sz="6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'産出額 (3)'!$C$60:$C$74</c:f>
              <c:strCache>
                <c:ptCount val="15"/>
                <c:pt idx="0">
                  <c:v>H16</c:v>
                </c:pt>
                <c:pt idx="1">
                  <c:v>H17</c:v>
                </c:pt>
                <c:pt idx="2">
                  <c:v>H18</c:v>
                </c:pt>
                <c:pt idx="3">
                  <c:v>H19</c:v>
                </c:pt>
                <c:pt idx="4">
                  <c:v>H20</c:v>
                </c:pt>
                <c:pt idx="5">
                  <c:v>H21</c:v>
                </c:pt>
                <c:pt idx="6">
                  <c:v>H22</c:v>
                </c:pt>
                <c:pt idx="7">
                  <c:v>H23</c:v>
                </c:pt>
                <c:pt idx="8">
                  <c:v>H24</c:v>
                </c:pt>
                <c:pt idx="9">
                  <c:v>H25</c:v>
                </c:pt>
                <c:pt idx="10">
                  <c:v>H26</c:v>
                </c:pt>
                <c:pt idx="11">
                  <c:v>H27</c:v>
                </c:pt>
                <c:pt idx="12">
                  <c:v>H28</c:v>
                </c:pt>
                <c:pt idx="13">
                  <c:v>H29</c:v>
                </c:pt>
                <c:pt idx="14">
                  <c:v>H30</c:v>
                </c:pt>
              </c:strCache>
            </c:strRef>
          </c:cat>
          <c:val>
            <c:numRef>
              <c:f>'産出額 (3)'!$F$60:$F$74</c:f>
              <c:numCache>
                <c:formatCode>##\ ##0;"△"\ ##\ ##0</c:formatCode>
                <c:ptCount val="15"/>
                <c:pt idx="0">
                  <c:v>118</c:v>
                </c:pt>
                <c:pt idx="1">
                  <c:v>119</c:v>
                </c:pt>
                <c:pt idx="2" formatCode="###\ ##0\ ">
                  <c:v>114</c:v>
                </c:pt>
                <c:pt idx="3" formatCode="###\ ##0">
                  <c:v>109</c:v>
                </c:pt>
                <c:pt idx="4" formatCode="###\ ##0\ ">
                  <c:v>112</c:v>
                </c:pt>
                <c:pt idx="5" formatCode="###\ ##0\ ">
                  <c:v>108</c:v>
                </c:pt>
                <c:pt idx="6" formatCode="#,##0_ ">
                  <c:v>105</c:v>
                </c:pt>
                <c:pt idx="7" formatCode="#,##0_ ">
                  <c:v>104</c:v>
                </c:pt>
                <c:pt idx="8" formatCode="General">
                  <c:v>107</c:v>
                </c:pt>
                <c:pt idx="9" formatCode="General">
                  <c:v>107</c:v>
                </c:pt>
                <c:pt idx="10" formatCode="General">
                  <c:v>112</c:v>
                </c:pt>
                <c:pt idx="11" formatCode="General">
                  <c:v>115</c:v>
                </c:pt>
                <c:pt idx="12" formatCode="General">
                  <c:v>115</c:v>
                </c:pt>
                <c:pt idx="13" formatCode="General">
                  <c:v>109</c:v>
                </c:pt>
                <c:pt idx="14" formatCode="General">
                  <c:v>112</c:v>
                </c:pt>
              </c:numCache>
            </c:numRef>
          </c:val>
        </c:ser>
        <c:ser>
          <c:idx val="3"/>
          <c:order val="3"/>
          <c:tx>
            <c:strRef>
              <c:f>'産出額 (3)'!$G$59</c:f>
              <c:strCache>
                <c:ptCount val="1"/>
                <c:pt idx="0">
                  <c:v>加工農産物</c:v>
                </c:pt>
              </c:strCache>
            </c:strRef>
          </c:tx>
          <c:spPr>
            <a:solidFill>
              <a:srgbClr val="CDFFE6"/>
            </a:solidFill>
            <a:ln w="11333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4809959480004617E-3"/>
                  <c:y val="-4.18208819039030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1952858488793335E-3"/>
                  <c:y val="-3.943641351761223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810043211867599E-3"/>
                  <c:y val="-3.97374869481784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9825004056164822E-3"/>
                  <c:y val="-2.75383889942966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4810126943730581E-3"/>
                  <c:y val="-3.180913162689007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1953025952518744E-3"/>
                  <c:y val="-3.79320207405658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6445176208445998E-3"/>
                  <c:y val="-3.920496669307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3587991485371179E-3"/>
                  <c:y val="-3.876541607634043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-2.71571946404100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-4.65551908121314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-4.7840541573346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"/>
                  <c:y val="-2.65780786518593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9507435712247199E-3"/>
                  <c:y val="-3.0524932700935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3.9014871424494398E-3"/>
                  <c:y val="-2.03499551339571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2667">
                <a:noFill/>
              </a:ln>
            </c:spPr>
            <c:txPr>
              <a:bodyPr/>
              <a:lstStyle/>
              <a:p>
                <a:pPr>
                  <a:defRPr sz="6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'産出額 (3)'!$C$60:$C$74</c:f>
              <c:strCache>
                <c:ptCount val="15"/>
                <c:pt idx="0">
                  <c:v>H16</c:v>
                </c:pt>
                <c:pt idx="1">
                  <c:v>H17</c:v>
                </c:pt>
                <c:pt idx="2">
                  <c:v>H18</c:v>
                </c:pt>
                <c:pt idx="3">
                  <c:v>H19</c:v>
                </c:pt>
                <c:pt idx="4">
                  <c:v>H20</c:v>
                </c:pt>
                <c:pt idx="5">
                  <c:v>H21</c:v>
                </c:pt>
                <c:pt idx="6">
                  <c:v>H22</c:v>
                </c:pt>
                <c:pt idx="7">
                  <c:v>H23</c:v>
                </c:pt>
                <c:pt idx="8">
                  <c:v>H24</c:v>
                </c:pt>
                <c:pt idx="9">
                  <c:v>H25</c:v>
                </c:pt>
                <c:pt idx="10">
                  <c:v>H26</c:v>
                </c:pt>
                <c:pt idx="11">
                  <c:v>H27</c:v>
                </c:pt>
                <c:pt idx="12">
                  <c:v>H28</c:v>
                </c:pt>
                <c:pt idx="13">
                  <c:v>H29</c:v>
                </c:pt>
                <c:pt idx="14">
                  <c:v>H30</c:v>
                </c:pt>
              </c:strCache>
            </c:strRef>
          </c:cat>
          <c:val>
            <c:numRef>
              <c:f>'産出額 (3)'!$G$60:$G$74</c:f>
              <c:numCache>
                <c:formatCode>##\ ##0;"△"\ ##\ ##0</c:formatCode>
                <c:ptCount val="15"/>
                <c:pt idx="0">
                  <c:v>5</c:v>
                </c:pt>
                <c:pt idx="1">
                  <c:v>3</c:v>
                </c:pt>
                <c:pt idx="2" formatCode="###\ ##0\ ">
                  <c:v>3</c:v>
                </c:pt>
                <c:pt idx="3" formatCode="#\ ###\ ###\ ##0">
                  <c:v>4</c:v>
                </c:pt>
                <c:pt idx="4" formatCode="###\ ##0\ ">
                  <c:v>3</c:v>
                </c:pt>
                <c:pt idx="5" formatCode="###\ ##0\ ">
                  <c:v>3</c:v>
                </c:pt>
                <c:pt idx="6" formatCode="#,##0_);[Red]\(#,##0\)">
                  <c:v>3</c:v>
                </c:pt>
                <c:pt idx="7" formatCode="#,##0_);[Red]\(#,##0\)">
                  <c:v>3</c:v>
                </c:pt>
                <c:pt idx="8" formatCode="General">
                  <c:v>4</c:v>
                </c:pt>
                <c:pt idx="9" formatCode="General">
                  <c:v>3</c:v>
                </c:pt>
                <c:pt idx="10" formatCode="General">
                  <c:v>3</c:v>
                </c:pt>
                <c:pt idx="11" formatCode="General">
                  <c:v>3</c:v>
                </c:pt>
                <c:pt idx="12" formatCode="General">
                  <c:v>4</c:v>
                </c:pt>
                <c:pt idx="13" formatCode="General">
                  <c:v>4</c:v>
                </c:pt>
                <c:pt idx="14" formatCode="General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486578928"/>
        <c:axId val="-486572400"/>
      </c:barChart>
      <c:catAx>
        <c:axId val="-4865789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59" b="0" i="0" u="none" strike="noStrike" baseline="0">
                    <a:solidFill>
                      <a:srgbClr val="000000"/>
                    </a:solidFill>
                    <a:latin typeface="ＭＳ Ｐゴシック"/>
                    <a:ea typeface="ＭＳ Ｐゴシック"/>
                    <a:cs typeface="ＭＳ Ｐゴシック"/>
                  </a:defRPr>
                </a:pPr>
                <a:r>
                  <a:rPr lang="ja-JP" altLang="en-US"/>
                  <a:t>（年）</a:t>
                </a:r>
              </a:p>
            </c:rich>
          </c:tx>
          <c:layout>
            <c:manualLayout>
              <c:xMode val="edge"/>
              <c:yMode val="edge"/>
              <c:x val="0.94338926796120259"/>
              <c:y val="0.77085870401230605"/>
            </c:manualLayout>
          </c:layout>
          <c:overlay val="0"/>
          <c:spPr>
            <a:noFill/>
            <a:ln w="22667">
              <a:noFill/>
            </a:ln>
          </c:spPr>
        </c:title>
        <c:numFmt formatCode="General" sourceLinked="1"/>
        <c:majorTickMark val="in"/>
        <c:minorTickMark val="none"/>
        <c:tickLblPos val="nextTo"/>
        <c:spPr>
          <a:ln w="283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-486572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48657240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HGｺﾞｼｯｸM" panose="020B0609000000000000" pitchFamily="49" charset="-128"/>
                    <a:ea typeface="HGｺﾞｼｯｸM" panose="020B0609000000000000" pitchFamily="49" charset="-128"/>
                    <a:cs typeface="ＭＳ Ｐゴシック"/>
                  </a:defRPr>
                </a:pPr>
                <a:r>
                  <a:rPr lang="ja-JP" altLang="en-US" sz="1000">
                    <a:latin typeface="HGｺﾞｼｯｸM" panose="020B0609000000000000" pitchFamily="49" charset="-128"/>
                    <a:ea typeface="HGｺﾞｼｯｸM" panose="020B0609000000000000" pitchFamily="49" charset="-128"/>
                  </a:rPr>
                  <a:t>（億円）</a:t>
                </a:r>
              </a:p>
            </c:rich>
          </c:tx>
          <c:layout>
            <c:manualLayout>
              <c:xMode val="edge"/>
              <c:yMode val="edge"/>
              <c:x val="4.9477769049778984E-2"/>
              <c:y val="0.10187195551852325"/>
            </c:manualLayout>
          </c:layout>
          <c:overlay val="0"/>
          <c:spPr>
            <a:noFill/>
            <a:ln w="22667">
              <a:noFill/>
            </a:ln>
          </c:spPr>
        </c:title>
        <c:numFmt formatCode="##\ ##0;&quot;△&quot;\ ##\ ##0" sourceLinked="1"/>
        <c:majorTickMark val="in"/>
        <c:minorTickMark val="none"/>
        <c:tickLblPos val="nextTo"/>
        <c:spPr>
          <a:ln w="283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-486578928"/>
        <c:crosses val="autoZero"/>
        <c:crossBetween val="between"/>
      </c:valAx>
      <c:spPr>
        <a:noFill/>
        <a:ln w="22667">
          <a:noFill/>
        </a:ln>
      </c:spPr>
    </c:plotArea>
    <c:legend>
      <c:legendPos val="r"/>
      <c:layout>
        <c:manualLayout>
          <c:xMode val="edge"/>
          <c:yMode val="edge"/>
          <c:x val="0.40804409847845075"/>
          <c:y val="6.4998878348929631E-2"/>
          <c:w val="0.53354050127658503"/>
          <c:h val="0.10386689206511986"/>
        </c:manualLayout>
      </c:layout>
      <c:overlay val="0"/>
      <c:spPr>
        <a:solidFill>
          <a:srgbClr val="FFFFFF"/>
        </a:solidFill>
        <a:ln w="2833">
          <a:noFill/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rgbClr val="FFFFFF"/>
    </a:solidFill>
    <a:ln>
      <a:noFill/>
    </a:ln>
  </c:spPr>
  <c:txPr>
    <a:bodyPr/>
    <a:lstStyle/>
    <a:p>
      <a:pPr>
        <a:defRPr sz="759" b="0" i="0" u="none" strike="noStrike" baseline="0">
          <a:solidFill>
            <a:srgbClr val="000000"/>
          </a:solidFill>
          <a:latin typeface="ＭＳ Ｐゴシック"/>
          <a:ea typeface="ＭＳ Ｐゴシック"/>
          <a:cs typeface="ＭＳ Ｐゴシック"/>
        </a:defRPr>
      </a:pPr>
      <a:endParaRPr lang="ja-JP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7888" y="739775"/>
            <a:ext cx="25638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690070"/>
            <a:ext cx="5487370" cy="444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Microsoft_Excel_97-2003_______1.xls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6858000" cy="533400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農業のなかの畜産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81000" y="957784"/>
            <a:ext cx="6186309" cy="57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ja-JP" altLang="en-US" sz="1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農業経営体数に占める畜産経営体数は１％程度ですが、農業産出額では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ja-JP" altLang="en-US" sz="13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１７％</a:t>
            </a:r>
            <a:r>
              <a:rPr lang="ja-JP" altLang="en-US" sz="1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を占めており、畜産は滋賀県において主要な農業の一つとなっています。</a:t>
            </a:r>
          </a:p>
        </p:txBody>
      </p:sp>
      <p:graphicFrame>
        <p:nvGraphicFramePr>
          <p:cNvPr id="2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11279788"/>
              </p:ext>
            </p:extLst>
          </p:nvPr>
        </p:nvGraphicFramePr>
        <p:xfrm>
          <a:off x="0" y="5315767"/>
          <a:ext cx="6510338" cy="249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49250" y="4884420"/>
            <a:ext cx="2012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dirty="0">
                <a:ea typeface="HG丸ｺﾞｼｯｸM-PRO" pitchFamily="50" charset="-128"/>
              </a:rPr>
              <a:t>農業産出額の推移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771900" y="7532687"/>
            <a:ext cx="24765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（農林水産省「生産農業所得統計」）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81000" y="844550"/>
            <a:ext cx="6092825" cy="7620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ja-JP" altLang="en-US" sz="1400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361950" y="1600200"/>
            <a:ext cx="6370638" cy="3290888"/>
            <a:chOff x="288" y="1394"/>
            <a:chExt cx="4013" cy="2073"/>
          </a:xfrm>
        </p:grpSpPr>
        <p:graphicFrame>
          <p:nvGraphicFramePr>
            <p:cNvPr id="5157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59895428"/>
                </p:ext>
              </p:extLst>
            </p:nvPr>
          </p:nvGraphicFramePr>
          <p:xfrm>
            <a:off x="288" y="1394"/>
            <a:ext cx="4013" cy="20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2" name="ワークシート" r:id="rId5" imgW="5210054" imgH="2619270" progId="Excel.Sheet.8">
                    <p:embed/>
                  </p:oleObj>
                </mc:Choice>
                <mc:Fallback>
                  <p:oleObj name="ワークシート" r:id="rId5" imgW="5210054" imgH="2619270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1394"/>
                          <a:ext cx="4013" cy="20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0"/>
                                </a:schemeClr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1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8" name="Text Box 10"/>
            <p:cNvSpPr txBox="1">
              <a:spLocks noChangeArrowheads="1"/>
            </p:cNvSpPr>
            <p:nvPr/>
          </p:nvSpPr>
          <p:spPr bwMode="auto">
            <a:xfrm>
              <a:off x="2342" y="3312"/>
              <a:ext cx="175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10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（農林水産省</a:t>
              </a:r>
              <a:r>
                <a:rPr lang="ja-JP" altLang="en-US" sz="10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「</a:t>
              </a:r>
              <a:r>
                <a:rPr lang="en-US" altLang="ja-JP" sz="10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2015</a:t>
              </a:r>
              <a:r>
                <a:rPr lang="ja-JP" altLang="en-US" sz="10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年農林業センサス」）</a:t>
              </a:r>
            </a:p>
          </p:txBody>
        </p:sp>
        <p:sp>
          <p:nvSpPr>
            <p:cNvPr id="5161" name="Line 13"/>
            <p:cNvSpPr>
              <a:spLocks noChangeShapeType="1"/>
            </p:cNvSpPr>
            <p:nvPr/>
          </p:nvSpPr>
          <p:spPr bwMode="auto">
            <a:xfrm flipH="1" flipV="1">
              <a:off x="1632" y="204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162" name="Text Box 14"/>
            <p:cNvSpPr txBox="1">
              <a:spLocks noChangeArrowheads="1"/>
            </p:cNvSpPr>
            <p:nvPr/>
          </p:nvSpPr>
          <p:spPr bwMode="auto">
            <a:xfrm>
              <a:off x="2051" y="2354"/>
              <a:ext cx="495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県合計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18,760</a:t>
              </a:r>
              <a:endPara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経営体</a:t>
              </a:r>
            </a:p>
          </p:txBody>
        </p:sp>
      </p:grpSp>
      <p:sp>
        <p:nvSpPr>
          <p:cNvPr id="5129" name="Text Box 15"/>
          <p:cNvSpPr txBox="1">
            <a:spLocks noChangeArrowheads="1"/>
          </p:cNvSpPr>
          <p:nvPr/>
        </p:nvSpPr>
        <p:spPr bwMode="auto">
          <a:xfrm>
            <a:off x="349250" y="1828800"/>
            <a:ext cx="1555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dirty="0">
                <a:ea typeface="HG丸ｺﾞｼｯｸM-PRO" pitchFamily="50" charset="-128"/>
              </a:rPr>
              <a:t>農業経営体数</a:t>
            </a:r>
          </a:p>
        </p:txBody>
      </p:sp>
      <p:sp>
        <p:nvSpPr>
          <p:cNvPr id="5130" name="Text Box 18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２ －</a:t>
            </a:r>
          </a:p>
        </p:txBody>
      </p:sp>
      <p:sp>
        <p:nvSpPr>
          <p:cNvPr id="5131" name="Text Box 19"/>
          <p:cNvSpPr txBox="1">
            <a:spLocks noChangeArrowheads="1"/>
          </p:cNvSpPr>
          <p:nvPr/>
        </p:nvSpPr>
        <p:spPr bwMode="auto">
          <a:xfrm>
            <a:off x="457200" y="7924800"/>
            <a:ext cx="510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畜種別産出額（</a:t>
            </a:r>
            <a:r>
              <a:rPr lang="ja-JP" altLang="en-US" sz="1800" dirty="0" smtClean="0">
                <a:latin typeface="HG丸ｺﾞｼｯｸM-PRO" pitchFamily="50" charset="-128"/>
                <a:ea typeface="HG丸ｺﾞｼｯｸM-PRO" pitchFamily="50" charset="-128"/>
              </a:rPr>
              <a:t>平成</a:t>
            </a:r>
            <a:r>
              <a:rPr lang="en-US" altLang="ja-JP" sz="1800" smtClean="0">
                <a:latin typeface="HG丸ｺﾞｼｯｸM-PRO" pitchFamily="50" charset="-128"/>
                <a:ea typeface="HG丸ｺﾞｼｯｸM-PRO" pitchFamily="50" charset="-128"/>
              </a:rPr>
              <a:t>3</a:t>
            </a:r>
            <a:r>
              <a:rPr lang="en-US" altLang="ja-JP" sz="1800">
                <a:latin typeface="HG丸ｺﾞｼｯｸM-PRO" pitchFamily="50" charset="-128"/>
                <a:ea typeface="HG丸ｺﾞｼｯｸM-PRO" pitchFamily="50" charset="-128"/>
              </a:rPr>
              <a:t>0</a:t>
            </a:r>
            <a:r>
              <a:rPr lang="ja-JP" altLang="en-US" sz="1800" smtClean="0">
                <a:latin typeface="HG丸ｺﾞｼｯｸM-PRO" pitchFamily="50" charset="-128"/>
                <a:ea typeface="HG丸ｺﾞｼｯｸM-PRO" pitchFamily="50" charset="-128"/>
              </a:rPr>
              <a:t>年</a:t>
            </a: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）</a:t>
            </a:r>
          </a:p>
        </p:txBody>
      </p:sp>
      <p:graphicFrame>
        <p:nvGraphicFramePr>
          <p:cNvPr id="118804" name="Group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11177"/>
              </p:ext>
            </p:extLst>
          </p:nvPr>
        </p:nvGraphicFramePr>
        <p:xfrm>
          <a:off x="1143000" y="8458200"/>
          <a:ext cx="4503738" cy="623888"/>
        </p:xfrm>
        <a:graphic>
          <a:graphicData uri="http://schemas.openxmlformats.org/drawingml/2006/table">
            <a:tbl>
              <a:tblPr/>
              <a:tblGrid>
                <a:gridCol w="750888"/>
                <a:gridCol w="750887"/>
                <a:gridCol w="750888"/>
                <a:gridCol w="750887"/>
                <a:gridCol w="750888"/>
                <a:gridCol w="749300"/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乳　牛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肉用牛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採卵鶏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肉用鶏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県合計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26</a:t>
                      </a:r>
                      <a:endParaRPr kumimoji="1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66</a:t>
                      </a:r>
                      <a:endParaRPr kumimoji="1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</a:t>
                      </a:r>
                      <a:endParaRPr kumimoji="1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</a:t>
                      </a:r>
                      <a:endParaRPr kumimoji="1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-</a:t>
                      </a:r>
                      <a:endParaRPr kumimoji="1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112</a:t>
                      </a:r>
                      <a:endParaRPr kumimoji="1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55" name="Text Box 45"/>
          <p:cNvSpPr txBox="1">
            <a:spLocks noChangeArrowheads="1"/>
          </p:cNvSpPr>
          <p:nvPr/>
        </p:nvSpPr>
        <p:spPr bwMode="auto">
          <a:xfrm>
            <a:off x="3810000" y="9202579"/>
            <a:ext cx="23647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（農林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水産省「生産農業所得統計」）</a:t>
            </a:r>
          </a:p>
        </p:txBody>
      </p:sp>
      <p:sp>
        <p:nvSpPr>
          <p:cNvPr id="5156" name="Text Box 46"/>
          <p:cNvSpPr txBox="1">
            <a:spLocks noChangeArrowheads="1"/>
          </p:cNvSpPr>
          <p:nvPr/>
        </p:nvSpPr>
        <p:spPr bwMode="auto">
          <a:xfrm>
            <a:off x="4876800" y="8229600"/>
            <a:ext cx="90281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8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（単位：億円）</a:t>
            </a:r>
          </a:p>
        </p:txBody>
      </p:sp>
      <p:cxnSp>
        <p:nvCxnSpPr>
          <p:cNvPr id="4" name="カギ線コネクタ 3"/>
          <p:cNvCxnSpPr/>
          <p:nvPr/>
        </p:nvCxnSpPr>
        <p:spPr bwMode="auto">
          <a:xfrm rot="10800000" flipV="1">
            <a:off x="2165350" y="2930521"/>
            <a:ext cx="577855" cy="117478"/>
          </a:xfrm>
          <a:prstGeom prst="bentConnector3">
            <a:avLst>
              <a:gd name="adj1" fmla="val 9945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4793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4992</TotalTime>
  <Words>102</Words>
  <Application>Microsoft Office PowerPoint</Application>
  <PresentationFormat>A4 210 x 297 mm</PresentationFormat>
  <Paragraphs>43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HGｺﾞｼｯｸM</vt:lpstr>
      <vt:lpstr>HG丸ｺﾞｼｯｸM-PRO</vt:lpstr>
      <vt:lpstr>ＭＳ Ｐゴシック</vt:lpstr>
      <vt:lpstr>ＭＳ Ｐ明朝</vt:lpstr>
      <vt:lpstr>Arial</vt:lpstr>
      <vt:lpstr>標準デザイン</vt:lpstr>
      <vt:lpstr>ワークシート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289</cp:revision>
  <cp:lastPrinted>2020-03-10T04:10:13Z</cp:lastPrinted>
  <dcterms:created xsi:type="dcterms:W3CDTF">1601-01-01T00:00:00Z</dcterms:created>
  <dcterms:modified xsi:type="dcterms:W3CDTF">2020-03-26T08:31:16Z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